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7"/>
  </p:notesMasterIdLst>
  <p:handoutMasterIdLst>
    <p:handoutMasterId r:id="rId88"/>
  </p:handoutMasterIdLst>
  <p:sldIdLst>
    <p:sldId id="256" r:id="rId2"/>
    <p:sldId id="475" r:id="rId3"/>
    <p:sldId id="483" r:id="rId4"/>
    <p:sldId id="420" r:id="rId5"/>
    <p:sldId id="448" r:id="rId6"/>
    <p:sldId id="461" r:id="rId7"/>
    <p:sldId id="424" r:id="rId8"/>
    <p:sldId id="422" r:id="rId9"/>
    <p:sldId id="515" r:id="rId10"/>
    <p:sldId id="421" r:id="rId11"/>
    <p:sldId id="516" r:id="rId12"/>
    <p:sldId id="476" r:id="rId13"/>
    <p:sldId id="449" r:id="rId14"/>
    <p:sldId id="450" r:id="rId15"/>
    <p:sldId id="451" r:id="rId16"/>
    <p:sldId id="452" r:id="rId17"/>
    <p:sldId id="453" r:id="rId18"/>
    <p:sldId id="454" r:id="rId19"/>
    <p:sldId id="455" r:id="rId20"/>
    <p:sldId id="457" r:id="rId21"/>
    <p:sldId id="458" r:id="rId22"/>
    <p:sldId id="477" r:id="rId23"/>
    <p:sldId id="330" r:id="rId24"/>
    <p:sldId id="331" r:id="rId25"/>
    <p:sldId id="467" r:id="rId26"/>
    <p:sldId id="466" r:id="rId27"/>
    <p:sldId id="465" r:id="rId28"/>
    <p:sldId id="463" r:id="rId29"/>
    <p:sldId id="464" r:id="rId30"/>
    <p:sldId id="332" r:id="rId31"/>
    <p:sldId id="478" r:id="rId32"/>
    <p:sldId id="484" r:id="rId33"/>
    <p:sldId id="485" r:id="rId34"/>
    <p:sldId id="486" r:id="rId35"/>
    <p:sldId id="487" r:id="rId36"/>
    <p:sldId id="488" r:id="rId37"/>
    <p:sldId id="489" r:id="rId38"/>
    <p:sldId id="490" r:id="rId39"/>
    <p:sldId id="491" r:id="rId40"/>
    <p:sldId id="469" r:id="rId41"/>
    <p:sldId id="335" r:id="rId42"/>
    <p:sldId id="492" r:id="rId43"/>
    <p:sldId id="493" r:id="rId44"/>
    <p:sldId id="471" r:id="rId45"/>
    <p:sldId id="336" r:id="rId46"/>
    <p:sldId id="337" r:id="rId47"/>
    <p:sldId id="473" r:id="rId48"/>
    <p:sldId id="379" r:id="rId49"/>
    <p:sldId id="339" r:id="rId50"/>
    <p:sldId id="380" r:id="rId51"/>
    <p:sldId id="381" r:id="rId52"/>
    <p:sldId id="338" r:id="rId53"/>
    <p:sldId id="494" r:id="rId54"/>
    <p:sldId id="341" r:id="rId55"/>
    <p:sldId id="342" r:id="rId56"/>
    <p:sldId id="343" r:id="rId57"/>
    <p:sldId id="344" r:id="rId58"/>
    <p:sldId id="345" r:id="rId59"/>
    <p:sldId id="474" r:id="rId60"/>
    <p:sldId id="359" r:id="rId61"/>
    <p:sldId id="383" r:id="rId62"/>
    <p:sldId id="500" r:id="rId63"/>
    <p:sldId id="384" r:id="rId64"/>
    <p:sldId id="385" r:id="rId65"/>
    <p:sldId id="495" r:id="rId66"/>
    <p:sldId id="496" r:id="rId67"/>
    <p:sldId id="497" r:id="rId68"/>
    <p:sldId id="377" r:id="rId69"/>
    <p:sldId id="502" r:id="rId70"/>
    <p:sldId id="503" r:id="rId71"/>
    <p:sldId id="505" r:id="rId72"/>
    <p:sldId id="506" r:id="rId73"/>
    <p:sldId id="507" r:id="rId74"/>
    <p:sldId id="508" r:id="rId75"/>
    <p:sldId id="509" r:id="rId76"/>
    <p:sldId id="510" r:id="rId77"/>
    <p:sldId id="511" r:id="rId78"/>
    <p:sldId id="512" r:id="rId79"/>
    <p:sldId id="479" r:id="rId80"/>
    <p:sldId id="391" r:id="rId81"/>
    <p:sldId id="392" r:id="rId82"/>
    <p:sldId id="393" r:id="rId83"/>
    <p:sldId id="513" r:id="rId84"/>
    <p:sldId id="514" r:id="rId85"/>
    <p:sldId id="501" r:id="rId86"/>
  </p:sldIdLst>
  <p:sldSz cx="9144000" cy="6858000" type="screen4x3"/>
  <p:notesSz cx="6858000" cy="9144000"/>
  <p:defaultTextStyle>
    <a:defPPr>
      <a:defRPr lang="en-US"/>
    </a:defPPr>
    <a:lvl1pPr algn="l" rtl="0" eaLnBrk="0" fontAlgn="base" hangingPunct="0">
      <a:spcBef>
        <a:spcPct val="0"/>
      </a:spcBef>
      <a:spcAft>
        <a:spcPct val="0"/>
      </a:spcAft>
      <a:defRPr sz="3000" kern="1200">
        <a:solidFill>
          <a:srgbClr val="000066"/>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sz="3000" kern="1200">
        <a:solidFill>
          <a:srgbClr val="000066"/>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sz="3000" kern="1200">
        <a:solidFill>
          <a:srgbClr val="000066"/>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sz="3000" kern="1200">
        <a:solidFill>
          <a:srgbClr val="000066"/>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sz="3000" kern="1200">
        <a:solidFill>
          <a:srgbClr val="000066"/>
        </a:solidFill>
        <a:latin typeface="Arial" panose="020B0604020202020204" pitchFamily="34" charset="0"/>
        <a:ea typeface="楷体_GB2312" pitchFamily="49" charset="-122"/>
        <a:cs typeface="+mn-cs"/>
      </a:defRPr>
    </a:lvl5pPr>
    <a:lvl6pPr marL="2286000" algn="l" defTabSz="914400" rtl="0" eaLnBrk="1" latinLnBrk="0" hangingPunct="1">
      <a:defRPr sz="3000" kern="1200">
        <a:solidFill>
          <a:srgbClr val="000066"/>
        </a:solidFill>
        <a:latin typeface="Arial" panose="020B0604020202020204" pitchFamily="34" charset="0"/>
        <a:ea typeface="楷体_GB2312" pitchFamily="49" charset="-122"/>
        <a:cs typeface="+mn-cs"/>
      </a:defRPr>
    </a:lvl6pPr>
    <a:lvl7pPr marL="2743200" algn="l" defTabSz="914400" rtl="0" eaLnBrk="1" latinLnBrk="0" hangingPunct="1">
      <a:defRPr sz="3000" kern="1200">
        <a:solidFill>
          <a:srgbClr val="000066"/>
        </a:solidFill>
        <a:latin typeface="Arial" panose="020B0604020202020204" pitchFamily="34" charset="0"/>
        <a:ea typeface="楷体_GB2312" pitchFamily="49" charset="-122"/>
        <a:cs typeface="+mn-cs"/>
      </a:defRPr>
    </a:lvl7pPr>
    <a:lvl8pPr marL="3200400" algn="l" defTabSz="914400" rtl="0" eaLnBrk="1" latinLnBrk="0" hangingPunct="1">
      <a:defRPr sz="3000" kern="1200">
        <a:solidFill>
          <a:srgbClr val="000066"/>
        </a:solidFill>
        <a:latin typeface="Arial" panose="020B0604020202020204" pitchFamily="34" charset="0"/>
        <a:ea typeface="楷体_GB2312" pitchFamily="49" charset="-122"/>
        <a:cs typeface="+mn-cs"/>
      </a:defRPr>
    </a:lvl8pPr>
    <a:lvl9pPr marL="3657600" algn="l" defTabSz="914400" rtl="0" eaLnBrk="1" latinLnBrk="0" hangingPunct="1">
      <a:defRPr sz="3000" kern="1200">
        <a:solidFill>
          <a:srgbClr val="000066"/>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000066"/>
    <a:srgbClr val="9900FF"/>
    <a:srgbClr val="DDDDDD"/>
    <a:srgbClr val="663300"/>
    <a:srgbClr val="CC0000"/>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1423" autoAdjust="0"/>
  </p:normalViewPr>
  <p:slideViewPr>
    <p:cSldViewPr>
      <p:cViewPr varScale="1">
        <p:scale>
          <a:sx n="93" d="100"/>
          <a:sy n="93" d="100"/>
        </p:scale>
        <p:origin x="1740"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9F1E125-CE3A-3FF5-6D01-809FAB07C6B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SzTx/>
              <a:buFontTx/>
              <a:buNone/>
              <a:defRPr kumimoji="1" sz="1200">
                <a:solidFill>
                  <a:schemeClr val="tx1"/>
                </a:solidFill>
                <a:latin typeface="Times New Roman" pitchFamily="18" charset="0"/>
                <a:ea typeface="宋体" pitchFamily="2" charset="-122"/>
                <a:cs typeface="+mn-cs"/>
              </a:defRPr>
            </a:lvl1pPr>
          </a:lstStyle>
          <a:p>
            <a:pPr>
              <a:defRPr/>
            </a:pPr>
            <a:endParaRPr lang="zh-CN" altLang="en-US"/>
          </a:p>
        </p:txBody>
      </p:sp>
      <p:sp>
        <p:nvSpPr>
          <p:cNvPr id="108547" name="Rectangle 3">
            <a:extLst>
              <a:ext uri="{FF2B5EF4-FFF2-40B4-BE49-F238E27FC236}">
                <a16:creationId xmlns:a16="http://schemas.microsoft.com/office/drawing/2014/main" id="{06732938-FDD0-3953-F925-4AB6D4B241AE}"/>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SzTx/>
              <a:buFontTx/>
              <a:buNone/>
              <a:defRPr kumimoji="1" sz="1200">
                <a:solidFill>
                  <a:schemeClr val="tx1"/>
                </a:solidFill>
                <a:latin typeface="Times New Roman" pitchFamily="18" charset="0"/>
                <a:ea typeface="宋体" pitchFamily="2" charset="-122"/>
                <a:cs typeface="+mn-cs"/>
              </a:defRPr>
            </a:lvl1pPr>
          </a:lstStyle>
          <a:p>
            <a:pPr>
              <a:defRPr/>
            </a:pPr>
            <a:endParaRPr lang="en-US" altLang="zh-CN"/>
          </a:p>
        </p:txBody>
      </p:sp>
      <p:sp>
        <p:nvSpPr>
          <p:cNvPr id="108548" name="Rectangle 4">
            <a:extLst>
              <a:ext uri="{FF2B5EF4-FFF2-40B4-BE49-F238E27FC236}">
                <a16:creationId xmlns:a16="http://schemas.microsoft.com/office/drawing/2014/main" id="{165D3477-2858-FAAB-53A1-C4B941DD8A45}"/>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kumimoji="1" sz="1200">
                <a:solidFill>
                  <a:schemeClr val="tx1"/>
                </a:solidFill>
                <a:latin typeface="Times New Roman" pitchFamily="18" charset="0"/>
                <a:ea typeface="宋体" pitchFamily="2" charset="-122"/>
                <a:cs typeface="+mn-cs"/>
              </a:defRPr>
            </a:lvl1pPr>
          </a:lstStyle>
          <a:p>
            <a:pPr>
              <a:defRPr/>
            </a:pPr>
            <a:endParaRPr lang="en-US" altLang="zh-CN"/>
          </a:p>
        </p:txBody>
      </p:sp>
      <p:sp>
        <p:nvSpPr>
          <p:cNvPr id="108549" name="Rectangle 5">
            <a:extLst>
              <a:ext uri="{FF2B5EF4-FFF2-40B4-BE49-F238E27FC236}">
                <a16:creationId xmlns:a16="http://schemas.microsoft.com/office/drawing/2014/main" id="{787FD9E2-9ABE-2558-7B3B-726753219370}"/>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5A2CF98C-D1EF-45C6-AC06-A95A60D8C126}"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B648E6-1D7E-6627-C3FC-DDD54A8964D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SzTx/>
              <a:buFontTx/>
              <a:buNone/>
              <a:defRPr kumimoji="1" sz="1200">
                <a:solidFill>
                  <a:schemeClr val="tx1"/>
                </a:solidFill>
                <a:latin typeface="Times New Roman" pitchFamily="18" charset="0"/>
                <a:ea typeface="宋体" pitchFamily="2" charset="-122"/>
                <a:cs typeface="+mn-cs"/>
              </a:defRPr>
            </a:lvl1pPr>
          </a:lstStyle>
          <a:p>
            <a:pPr>
              <a:defRPr/>
            </a:pPr>
            <a:endParaRPr lang="zh-CN" altLang="en-US"/>
          </a:p>
        </p:txBody>
      </p:sp>
      <p:sp>
        <p:nvSpPr>
          <p:cNvPr id="26627" name="Rectangle 3">
            <a:extLst>
              <a:ext uri="{FF2B5EF4-FFF2-40B4-BE49-F238E27FC236}">
                <a16:creationId xmlns:a16="http://schemas.microsoft.com/office/drawing/2014/main" id="{485D5FC8-B236-85B5-55DC-9F44541A4AD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SzTx/>
              <a:buFontTx/>
              <a:buNone/>
              <a:defRPr kumimoji="1" sz="1200">
                <a:solidFill>
                  <a:schemeClr val="tx1"/>
                </a:solidFill>
                <a:latin typeface="Times New Roman" pitchFamily="18" charset="0"/>
                <a:ea typeface="宋体" pitchFamily="2" charset="-122"/>
                <a:cs typeface="+mn-cs"/>
              </a:defRPr>
            </a:lvl1pPr>
          </a:lstStyle>
          <a:p>
            <a:pPr>
              <a:defRPr/>
            </a:pPr>
            <a:endParaRPr lang="en-US" altLang="zh-CN"/>
          </a:p>
        </p:txBody>
      </p:sp>
      <p:sp>
        <p:nvSpPr>
          <p:cNvPr id="3076" name="Rectangle 4">
            <a:extLst>
              <a:ext uri="{FF2B5EF4-FFF2-40B4-BE49-F238E27FC236}">
                <a16:creationId xmlns:a16="http://schemas.microsoft.com/office/drawing/2014/main" id="{3D8393ED-F5EC-17CB-A476-E4B473214D6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9" name="Rectangle 5">
            <a:extLst>
              <a:ext uri="{FF2B5EF4-FFF2-40B4-BE49-F238E27FC236}">
                <a16:creationId xmlns:a16="http://schemas.microsoft.com/office/drawing/2014/main" id="{C55E28AF-BC4D-CCB2-0098-28FC668E2C8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6630" name="Rectangle 6">
            <a:extLst>
              <a:ext uri="{FF2B5EF4-FFF2-40B4-BE49-F238E27FC236}">
                <a16:creationId xmlns:a16="http://schemas.microsoft.com/office/drawing/2014/main" id="{AE9CCF27-E718-F4D0-AB3B-00F723E5B8BA}"/>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kumimoji="1" sz="1200">
                <a:solidFill>
                  <a:schemeClr val="tx1"/>
                </a:solidFill>
                <a:latin typeface="Times New Roman" pitchFamily="18" charset="0"/>
                <a:ea typeface="宋体" pitchFamily="2" charset="-122"/>
                <a:cs typeface="+mn-cs"/>
              </a:defRPr>
            </a:lvl1pPr>
          </a:lstStyle>
          <a:p>
            <a:pPr>
              <a:defRPr/>
            </a:pPr>
            <a:endParaRPr lang="en-US" altLang="zh-CN"/>
          </a:p>
        </p:txBody>
      </p:sp>
      <p:sp>
        <p:nvSpPr>
          <p:cNvPr id="26631" name="Rectangle 7">
            <a:extLst>
              <a:ext uri="{FF2B5EF4-FFF2-40B4-BE49-F238E27FC236}">
                <a16:creationId xmlns:a16="http://schemas.microsoft.com/office/drawing/2014/main" id="{AC50D3AE-187E-551E-1BEF-6B072CC8CEE0}"/>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25632DA0-60EF-406C-B5ED-472D5BCC4F1A}" type="slidenum">
              <a:rPr lang="zh-CN" altLang="en-US"/>
              <a:pPr>
                <a:defRPr/>
              </a:pPr>
              <a:t>‹#›</a:t>
            </a:fld>
            <a:endParaRPr lang="en-US" altLang="zh-CN"/>
          </a:p>
        </p:txBody>
      </p:sp>
    </p:spTree>
    <p:extLst>
      <p:ext uri="{BB962C8B-B14F-4D97-AF65-F5344CB8AC3E}">
        <p14:creationId xmlns:p14="http://schemas.microsoft.com/office/powerpoint/2010/main" val="25596075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7%B2%9F%E7%B1%B3?fromModule=lemma_inlin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5%9B%BE%E7%81%B5/121208?fromModule=lemma_inlink"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zhuanlan.zhihu.com/p/135251031?utm_id=0#ref_1" TargetMode="External"/><Relationship Id="rId4" Type="http://schemas.openxmlformats.org/officeDocument/2006/relationships/hyperlink" Target="https://baike.baidu.com/item/%E9%82%B1%E5%A5%87?fromModule=lemma_inlin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l.acm.org/doi/10.5555/615603.61575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207BE55-7700-FF4F-DCB9-078E72FBE6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7B2144F4-8E6C-4D3E-A3A1-70CD1E172EBE}" type="slidenum">
              <a:rPr lang="zh-CN" altLang="en-US" sz="1200">
                <a:solidFill>
                  <a:schemeClr val="tx1"/>
                </a:solidFill>
                <a:latin typeface="Times New Roman" panose="02020603050405020304" pitchFamily="18" charset="0"/>
                <a:ea typeface="宋体" panose="02010600030101010101" pitchFamily="2" charset="-122"/>
              </a:rPr>
              <a:pPr/>
              <a:t>1</a:t>
            </a:fld>
            <a:endParaRPr lang="en-US" altLang="zh-CN" sz="1200">
              <a:solidFill>
                <a:schemeClr val="tx1"/>
              </a:solidFill>
              <a:latin typeface="Times New Roman" panose="02020603050405020304" pitchFamily="18" charset="0"/>
              <a:ea typeface="宋体" panose="02010600030101010101" pitchFamily="2" charset="-122"/>
            </a:endParaRPr>
          </a:p>
        </p:txBody>
      </p:sp>
      <p:sp>
        <p:nvSpPr>
          <p:cNvPr id="6147" name="Rectangle 2">
            <a:extLst>
              <a:ext uri="{FF2B5EF4-FFF2-40B4-BE49-F238E27FC236}">
                <a16:creationId xmlns:a16="http://schemas.microsoft.com/office/drawing/2014/main" id="{C610B625-394E-DF39-5E93-72416525396C}"/>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A737CCB-F1D0-942C-B1BE-9BFF4C626A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 </a:t>
            </a:r>
            <a:endParaRPr lang="zh-CN" altLang="en-US" dirty="0"/>
          </a:p>
        </p:txBody>
      </p:sp>
    </p:spTree>
    <p:extLst>
      <p:ext uri="{BB962C8B-B14F-4D97-AF65-F5344CB8AC3E}">
        <p14:creationId xmlns:p14="http://schemas.microsoft.com/office/powerpoint/2010/main" val="352088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itchFamily="18" charset="0"/>
                <a:ea typeface="宋体" pitchFamily="2" charset="-122"/>
                <a:cs typeface="+mn-cs"/>
              </a:rPr>
              <a:t>计算机执行欧几里得算法所需的时间与计算商和余数所需的时间密切相关，也就是与递归程序访问其自身的次数密切相关。当然，这个数进一步又依赖于想要求其 </a:t>
            </a:r>
            <a:r>
              <a:rPr lang="en-US" altLang="zh-CN" sz="1200" b="0" i="0" kern="1200" dirty="0" err="1" smtClean="0">
                <a:solidFill>
                  <a:schemeClr val="tx1"/>
                </a:solidFill>
                <a:effectLst/>
                <a:latin typeface="Times New Roman" pitchFamily="18" charset="0"/>
                <a:ea typeface="宋体" pitchFamily="2" charset="-122"/>
                <a:cs typeface="+mn-cs"/>
              </a:rPr>
              <a:t>gcd</a:t>
            </a:r>
            <a:r>
              <a:rPr lang="en-US" altLang="zh-CN" sz="1200" b="0" i="0" kern="1200" dirty="0" smtClean="0">
                <a:solidFill>
                  <a:schemeClr val="tx1"/>
                </a:solidFill>
                <a:effectLst/>
                <a:latin typeface="Times New Roman" pitchFamily="18" charset="0"/>
                <a:ea typeface="宋体" pitchFamily="2" charset="-122"/>
                <a:cs typeface="+mn-cs"/>
              </a:rPr>
              <a:t> </a:t>
            </a:r>
            <a:r>
              <a:rPr lang="zh-CN" altLang="en-US" sz="1200" b="0" i="0" kern="1200" dirty="0" smtClean="0">
                <a:solidFill>
                  <a:schemeClr val="tx1"/>
                </a:solidFill>
                <a:effectLst/>
                <a:latin typeface="Times New Roman" pitchFamily="18" charset="0"/>
                <a:ea typeface="宋体" pitchFamily="2" charset="-122"/>
                <a:cs typeface="+mn-cs"/>
              </a:rPr>
              <a:t>的数 </a:t>
            </a:r>
            <a:r>
              <a:rPr lang="en-US" altLang="zh-CN" sz="1200" b="0" i="0" kern="1200" dirty="0" smtClean="0">
                <a:solidFill>
                  <a:schemeClr val="tx1"/>
                </a:solidFill>
                <a:effectLst/>
                <a:latin typeface="Times New Roman" pitchFamily="18" charset="0"/>
                <a:ea typeface="宋体" pitchFamily="2" charset="-122"/>
                <a:cs typeface="+mn-cs"/>
              </a:rPr>
              <a:t>a</a:t>
            </a:r>
            <a:r>
              <a:rPr lang="zh-CN" altLang="en-US" sz="1200" b="0" i="0" kern="1200" dirty="0" smtClean="0">
                <a:solidFill>
                  <a:schemeClr val="tx1"/>
                </a:solidFill>
                <a:effectLst/>
                <a:latin typeface="Times New Roman" pitchFamily="18" charset="0"/>
                <a:ea typeface="宋体" pitchFamily="2" charset="-122"/>
                <a:cs typeface="+mn-cs"/>
              </a:rPr>
              <a:t>和</a:t>
            </a:r>
            <a:r>
              <a:rPr lang="en-US" altLang="zh-CN" sz="1200" b="0" i="0" kern="1200" dirty="0" smtClean="0">
                <a:solidFill>
                  <a:schemeClr val="tx1"/>
                </a:solidFill>
                <a:effectLst/>
                <a:latin typeface="Times New Roman" pitchFamily="18" charset="0"/>
                <a:ea typeface="宋体" pitchFamily="2" charset="-122"/>
                <a:cs typeface="+mn-cs"/>
              </a:rPr>
              <a:t>b</a:t>
            </a:r>
            <a:r>
              <a:rPr lang="zh-CN" altLang="en-US" sz="1200" b="0" i="0" kern="1200" dirty="0" smtClean="0">
                <a:solidFill>
                  <a:schemeClr val="tx1"/>
                </a:solidFill>
                <a:effectLst/>
                <a:latin typeface="Times New Roman" pitchFamily="18" charset="0"/>
                <a:ea typeface="宋体" pitchFamily="2" charset="-122"/>
                <a:cs typeface="+mn-cs"/>
              </a:rPr>
              <a:t>的大小。一个初始的观察是：如果 </a:t>
            </a:r>
            <a:r>
              <a:rPr lang="en-US" altLang="zh-CN" sz="1200" b="0" i="0" kern="1200" dirty="0" smtClean="0">
                <a:solidFill>
                  <a:schemeClr val="tx1"/>
                </a:solidFill>
                <a:effectLst/>
                <a:latin typeface="Times New Roman" pitchFamily="18" charset="0"/>
                <a:ea typeface="宋体" pitchFamily="2" charset="-122"/>
                <a:cs typeface="+mn-cs"/>
              </a:rPr>
              <a:t>0&lt;b≤ a</a:t>
            </a:r>
            <a:r>
              <a:rPr lang="zh-CN" altLang="en-US" sz="1200" b="0" i="0" kern="1200" dirty="0" smtClean="0">
                <a:solidFill>
                  <a:schemeClr val="tx1"/>
                </a:solidFill>
                <a:effectLst/>
                <a:latin typeface="Times New Roman" pitchFamily="18" charset="0"/>
                <a:ea typeface="宋体" pitchFamily="2" charset="-122"/>
                <a:cs typeface="+mn-cs"/>
              </a:rPr>
              <a:t>，则 </a:t>
            </a:r>
            <a:r>
              <a:rPr lang="en-US" altLang="zh-CN" sz="1200" b="0" i="0" kern="1200" dirty="0" smtClean="0">
                <a:solidFill>
                  <a:schemeClr val="tx1"/>
                </a:solidFill>
                <a:effectLst/>
                <a:latin typeface="Times New Roman" pitchFamily="18" charset="0"/>
                <a:ea typeface="宋体" pitchFamily="2" charset="-122"/>
                <a:cs typeface="+mn-cs"/>
              </a:rPr>
              <a:t>a </a:t>
            </a:r>
            <a:r>
              <a:rPr lang="zh-CN" altLang="en-US" sz="1200" b="0" i="0" kern="1200" dirty="0" smtClean="0">
                <a:solidFill>
                  <a:schemeClr val="tx1"/>
                </a:solidFill>
                <a:effectLst/>
                <a:latin typeface="Times New Roman" pitchFamily="18" charset="0"/>
                <a:ea typeface="宋体" pitchFamily="2" charset="-122"/>
                <a:cs typeface="+mn-cs"/>
              </a:rPr>
              <a:t>除以 </a:t>
            </a:r>
            <a:r>
              <a:rPr lang="en-US" altLang="zh-CN" sz="1200" b="0" i="0" kern="1200" dirty="0" smtClean="0">
                <a:solidFill>
                  <a:schemeClr val="tx1"/>
                </a:solidFill>
                <a:effectLst/>
                <a:latin typeface="Times New Roman" pitchFamily="18" charset="0"/>
                <a:ea typeface="宋体" pitchFamily="2" charset="-122"/>
                <a:cs typeface="+mn-cs"/>
              </a:rPr>
              <a:t>b </a:t>
            </a:r>
            <a:r>
              <a:rPr lang="zh-CN" altLang="en-US" sz="1200" b="0" i="0" kern="1200" dirty="0" smtClean="0">
                <a:solidFill>
                  <a:schemeClr val="tx1"/>
                </a:solidFill>
                <a:effectLst/>
                <a:latin typeface="Times New Roman" pitchFamily="18" charset="0"/>
                <a:ea typeface="宋体" pitchFamily="2" charset="-122"/>
                <a:cs typeface="+mn-cs"/>
              </a:rPr>
              <a:t>的余数必小于</a:t>
            </a:r>
            <a:r>
              <a:rPr lang="en-US" altLang="zh-CN" sz="1200" b="0" i="0" kern="1200" dirty="0" smtClean="0">
                <a:solidFill>
                  <a:schemeClr val="tx1"/>
                </a:solidFill>
                <a:effectLst/>
                <a:latin typeface="Times New Roman" pitchFamily="18" charset="0"/>
                <a:ea typeface="宋体" pitchFamily="2" charset="-122"/>
                <a:cs typeface="+mn-cs"/>
              </a:rPr>
              <a:t>a/2</a:t>
            </a:r>
            <a:r>
              <a:rPr lang="zh-CN" altLang="en-US" sz="1200" b="0" i="0" kern="1200" dirty="0" smtClean="0">
                <a:solidFill>
                  <a:schemeClr val="tx1"/>
                </a:solidFill>
                <a:effectLst/>
                <a:latin typeface="Times New Roman" pitchFamily="18" charset="0"/>
                <a:ea typeface="宋体" pitchFamily="2" charset="-122"/>
                <a:cs typeface="+mn-cs"/>
              </a:rPr>
              <a:t>。由此可知，在求余数时，只要计算了两步，就可以得到一个数对，而其第一个分量最多只有原来的第一个分量的一半，由此容易看到，计算余数最多只需要</a:t>
            </a:r>
            <a:r>
              <a:rPr lang="en-US" altLang="zh-CN" sz="1200" b="0" i="0" kern="1200" dirty="0" smtClean="0">
                <a:solidFill>
                  <a:schemeClr val="tx1"/>
                </a:solidFill>
                <a:effectLst/>
                <a:latin typeface="Times New Roman" pitchFamily="18" charset="0"/>
                <a:ea typeface="宋体" pitchFamily="2" charset="-122"/>
                <a:cs typeface="+mn-cs"/>
              </a:rPr>
              <a:t>2log2(a)+1</a:t>
            </a:r>
            <a:endParaRPr lang="zh-CN" altLang="en-US" sz="1200" b="0" i="0" kern="1200" dirty="0" smtClean="0">
              <a:solidFill>
                <a:schemeClr val="tx1"/>
              </a:solidFill>
              <a:effectLst/>
              <a:latin typeface="Times New Roman" pitchFamily="18" charset="0"/>
              <a:ea typeface="宋体" pitchFamily="2" charset="-122"/>
              <a:cs typeface="+mn-cs"/>
            </a:endParaRPr>
          </a:p>
          <a:p>
            <a:r>
              <a:rPr lang="zh-CN" altLang="en-US" sz="1200" b="0" i="0" kern="1200" dirty="0" smtClean="0">
                <a:solidFill>
                  <a:schemeClr val="tx1"/>
                </a:solidFill>
                <a:effectLst/>
                <a:latin typeface="Times New Roman" pitchFamily="18" charset="0"/>
                <a:ea typeface="宋体" pitchFamily="2" charset="-122"/>
                <a:cs typeface="+mn-cs"/>
              </a:rPr>
              <a:t>而此数大体上与</a:t>
            </a:r>
            <a:r>
              <a:rPr lang="en-US" altLang="zh-CN" sz="1200" b="0" i="0" kern="1200" dirty="0" smtClean="0">
                <a:solidFill>
                  <a:schemeClr val="tx1"/>
                </a:solidFill>
                <a:effectLst/>
                <a:latin typeface="Times New Roman" pitchFamily="18" charset="0"/>
                <a:ea typeface="宋体" pitchFamily="2" charset="-122"/>
                <a:cs typeface="+mn-cs"/>
              </a:rPr>
              <a:t>a</a:t>
            </a:r>
            <a:r>
              <a:rPr lang="zh-CN" altLang="en-US" sz="1200" b="0" i="0" kern="1200" dirty="0" smtClean="0">
                <a:solidFill>
                  <a:schemeClr val="tx1"/>
                </a:solidFill>
                <a:effectLst/>
                <a:latin typeface="Times New Roman" pitchFamily="18" charset="0"/>
                <a:ea typeface="宋体" pitchFamily="2" charset="-122"/>
                <a:cs typeface="+mn-cs"/>
              </a:rPr>
              <a:t>的位数成正比。因为一个数的位数远小于此数本身，这个算法可以很容易地用于很大的数，这就使它除有理论意义外，还有很大的实用性。</a:t>
            </a:r>
          </a:p>
          <a:p>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29</a:t>
            </a:fld>
            <a:endParaRPr lang="en-US" altLang="zh-CN"/>
          </a:p>
        </p:txBody>
      </p:sp>
    </p:spTree>
    <p:extLst>
      <p:ext uri="{BB962C8B-B14F-4D97-AF65-F5344CB8AC3E}">
        <p14:creationId xmlns:p14="http://schemas.microsoft.com/office/powerpoint/2010/main" val="48307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32</a:t>
            </a:fld>
            <a:endParaRPr lang="en-US"/>
          </a:p>
        </p:txBody>
      </p:sp>
    </p:spTree>
    <p:extLst>
      <p:ext uri="{BB962C8B-B14F-4D97-AF65-F5344CB8AC3E}">
        <p14:creationId xmlns:p14="http://schemas.microsoft.com/office/powerpoint/2010/main" val="197201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33</a:t>
            </a:fld>
            <a:endParaRPr lang="en-US"/>
          </a:p>
        </p:txBody>
      </p:sp>
    </p:spTree>
    <p:extLst>
      <p:ext uri="{BB962C8B-B14F-4D97-AF65-F5344CB8AC3E}">
        <p14:creationId xmlns:p14="http://schemas.microsoft.com/office/powerpoint/2010/main" val="69925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小学乘法算法，当</a:t>
            </a:r>
            <a:r>
              <a:rPr lang="en-US" altLang="zh-CN" dirty="0" smtClean="0"/>
              <a:t>n</a:t>
            </a:r>
            <a:r>
              <a:rPr lang="zh-CN" altLang="en-US" dirty="0" smtClean="0"/>
              <a:t>大到一定程度时，内存溢出，时间消耗过大，如何精确地表示大数并给出精确结果，进一步设计有效的算法实现大整数的算术运算？将在</a:t>
            </a:r>
            <a:r>
              <a:rPr lang="en-US" altLang="zh-CN" dirty="0" smtClean="0"/>
              <a:t>2.4</a:t>
            </a:r>
            <a:r>
              <a:rPr lang="zh-CN" altLang="en-US" dirty="0" smtClean="0"/>
              <a:t>节进一步给出分治法</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34</a:t>
            </a:fld>
            <a:endParaRPr lang="en-US"/>
          </a:p>
        </p:txBody>
      </p:sp>
    </p:spTree>
    <p:extLst>
      <p:ext uri="{BB962C8B-B14F-4D97-AF65-F5344CB8AC3E}">
        <p14:creationId xmlns:p14="http://schemas.microsoft.com/office/powerpoint/2010/main" val="2910532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35</a:t>
            </a:fld>
            <a:endParaRPr lang="en-US"/>
          </a:p>
        </p:txBody>
      </p:sp>
    </p:spTree>
    <p:extLst>
      <p:ext uri="{BB962C8B-B14F-4D97-AF65-F5344CB8AC3E}">
        <p14:creationId xmlns:p14="http://schemas.microsoft.com/office/powerpoint/2010/main" val="59621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mr-IN"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36</a:t>
            </a:fld>
            <a:endParaRPr lang="en-US"/>
          </a:p>
        </p:txBody>
      </p:sp>
    </p:spTree>
    <p:extLst>
      <p:ext uri="{BB962C8B-B14F-4D97-AF65-F5344CB8AC3E}">
        <p14:creationId xmlns:p14="http://schemas.microsoft.com/office/powerpoint/2010/main" val="222921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mr-IN"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37</a:t>
            </a:fld>
            <a:endParaRPr lang="en-US"/>
          </a:p>
        </p:txBody>
      </p:sp>
    </p:spTree>
    <p:extLst>
      <p:ext uri="{BB962C8B-B14F-4D97-AF65-F5344CB8AC3E}">
        <p14:creationId xmlns:p14="http://schemas.microsoft.com/office/powerpoint/2010/main" val="149479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38</a:t>
            </a:fld>
            <a:endParaRPr lang="en-US"/>
          </a:p>
        </p:txBody>
      </p:sp>
    </p:spTree>
    <p:extLst>
      <p:ext uri="{BB962C8B-B14F-4D97-AF65-F5344CB8AC3E}">
        <p14:creationId xmlns:p14="http://schemas.microsoft.com/office/powerpoint/2010/main" val="4835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是问题的规模，</a:t>
            </a:r>
            <a:r>
              <a:rPr lang="en-US" altLang="zh-CN" dirty="0" smtClean="0"/>
              <a:t>I</a:t>
            </a:r>
            <a:r>
              <a:rPr lang="zh-CN" altLang="en-US" dirty="0" smtClean="0"/>
              <a:t>算法的输入</a:t>
            </a:r>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41</a:t>
            </a:fld>
            <a:endParaRPr lang="en-US" altLang="zh-CN"/>
          </a:p>
        </p:txBody>
      </p:sp>
    </p:spTree>
    <p:extLst>
      <p:ext uri="{BB962C8B-B14F-4D97-AF65-F5344CB8AC3E}">
        <p14:creationId xmlns:p14="http://schemas.microsoft.com/office/powerpoint/2010/main" val="426658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itchFamily="18" charset="0"/>
                <a:ea typeface="宋体" pitchFamily="2" charset="-122"/>
                <a:cs typeface="+mn-cs"/>
              </a:rPr>
              <a:t>“最佳情况复杂度”没有太大用处。它可以作为算法复杂度的下限值。如果你执意要用它来表示算法复杂度，那么你就只考虑了最佳情况。你必须得非常幸运，这样你的算法才能达到最佳情况。从实际意义上说，这对算法没有多大帮助。</a:t>
            </a:r>
          </a:p>
          <a:p>
            <a:r>
              <a:rPr lang="zh-CN" altLang="en-US" sz="1200" b="0" i="0" kern="1200" dirty="0" smtClean="0">
                <a:solidFill>
                  <a:schemeClr val="tx1"/>
                </a:solidFill>
                <a:effectLst/>
                <a:latin typeface="Times New Roman" pitchFamily="18" charset="0"/>
                <a:ea typeface="宋体" pitchFamily="2" charset="-122"/>
                <a:cs typeface="+mn-cs"/>
              </a:rPr>
              <a:t>“平均情况复杂度”通常很难计算，因为它需要你分析算法在各种输入上的性能，因此也没有被广泛的使用。</a:t>
            </a:r>
          </a:p>
          <a:p>
            <a:r>
              <a:rPr lang="zh-CN" altLang="en-US" sz="1200" b="0" i="0" kern="1200" dirty="0" smtClean="0">
                <a:solidFill>
                  <a:schemeClr val="tx1"/>
                </a:solidFill>
                <a:effectLst/>
                <a:latin typeface="Times New Roman" pitchFamily="18" charset="0"/>
                <a:ea typeface="宋体" pitchFamily="2" charset="-122"/>
                <a:cs typeface="+mn-cs"/>
              </a:rPr>
              <a:t>“最差情况复杂度”帮助你做好最坏的准备。在算法中，这种悲观主义是好的，因为它给出了复杂度的上限，这样你就知道你的算法有哪些限制！</a:t>
            </a:r>
          </a:p>
          <a:p>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44</a:t>
            </a:fld>
            <a:endParaRPr lang="en-US" altLang="zh-CN"/>
          </a:p>
        </p:txBody>
      </p:sp>
    </p:spTree>
    <p:extLst>
      <p:ext uri="{BB962C8B-B14F-4D97-AF65-F5344CB8AC3E}">
        <p14:creationId xmlns:p14="http://schemas.microsoft.com/office/powerpoint/2010/main" val="2525937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222222"/>
                </a:solidFill>
                <a:latin typeface="arial" panose="020B0604020202020204" pitchFamily="34" charset="0"/>
              </a:rPr>
              <a:t>著就数学史上具有里程碑意义的不朽名著</a:t>
            </a:r>
            <a:r>
              <a:rPr lang="en-US" altLang="zh-CN" sz="1200" dirty="0" smtClean="0">
                <a:solidFill>
                  <a:srgbClr val="222222"/>
                </a:solidFill>
                <a:latin typeface="arial" panose="020B0604020202020204" pitchFamily="34" charset="0"/>
              </a:rPr>
              <a:t>——《</a:t>
            </a:r>
            <a:r>
              <a:rPr lang="zh-CN" altLang="en-US" sz="1200" dirty="0" smtClean="0">
                <a:solidFill>
                  <a:srgbClr val="222222"/>
                </a:solidFill>
                <a:latin typeface="arial" panose="020B0604020202020204" pitchFamily="34" charset="0"/>
              </a:rPr>
              <a:t>几何原本</a:t>
            </a:r>
            <a:r>
              <a:rPr lang="en-US" altLang="zh-CN" sz="1200" dirty="0" smtClean="0">
                <a:solidFill>
                  <a:srgbClr val="222222"/>
                </a:solidFill>
                <a:latin typeface="arial" panose="020B0604020202020204" pitchFamily="34" charset="0"/>
              </a:rPr>
              <a:t>》</a:t>
            </a:r>
            <a:r>
              <a:rPr lang="zh-CN" altLang="en-US" sz="1200" dirty="0" smtClean="0">
                <a:solidFill>
                  <a:srgbClr val="222222"/>
                </a:solidFill>
                <a:latin typeface="arial" panose="020B0604020202020204" pitchFamily="34" charset="0"/>
              </a:rPr>
              <a:t>，几何学的体系化构建终于初步完成。</a:t>
            </a:r>
            <a:endParaRPr lang="en-US" altLang="zh-CN" sz="1200" dirty="0" smtClean="0">
              <a:solidFill>
                <a:srgbClr val="222222"/>
              </a:solidFill>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22222"/>
              </a:solidFill>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，全书采用问题集的形式，收有</a:t>
            </a:r>
            <a:r>
              <a:rPr lang="en-US" altLang="zh-CN" sz="1200" b="0" i="0" kern="1200" dirty="0" smtClean="0">
                <a:solidFill>
                  <a:schemeClr val="tx1"/>
                </a:solidFill>
                <a:effectLst/>
                <a:latin typeface="Times New Roman" pitchFamily="18" charset="0"/>
                <a:ea typeface="宋体" pitchFamily="2" charset="-122"/>
                <a:cs typeface="+mn-cs"/>
              </a:rPr>
              <a:t>246</a:t>
            </a:r>
            <a:r>
              <a:rPr lang="zh-CN" altLang="en-US" sz="1200" b="0" i="0" kern="1200" dirty="0" smtClean="0">
                <a:solidFill>
                  <a:schemeClr val="tx1"/>
                </a:solidFill>
                <a:effectLst/>
                <a:latin typeface="Times New Roman" pitchFamily="18" charset="0"/>
                <a:ea typeface="宋体" pitchFamily="2" charset="-122"/>
                <a:cs typeface="+mn-cs"/>
              </a:rPr>
              <a:t>个与生产、生活实践有联系的应用问题，其中每道题有问（题目）、答（答案）、术（解题的步骤，但没有证明），有的是一题一术，有的是多题一术或一题多术。这些问题依照性质和解法分别隶属于方田、</a:t>
            </a:r>
            <a:r>
              <a:rPr lang="zh-CN" altLang="en-US" sz="1200" b="0" i="0" u="none" strike="noStrike" kern="1200" dirty="0" smtClean="0">
                <a:solidFill>
                  <a:schemeClr val="tx1"/>
                </a:solidFill>
                <a:effectLst/>
                <a:latin typeface="Times New Roman" pitchFamily="18" charset="0"/>
                <a:ea typeface="宋体" pitchFamily="2" charset="-122"/>
                <a:cs typeface="+mn-cs"/>
                <a:hlinkClick r:id="rId3"/>
              </a:rPr>
              <a:t>粟米</a:t>
            </a:r>
            <a:r>
              <a:rPr lang="zh-CN" altLang="en-US" sz="1200" b="0" i="0" kern="1200" dirty="0" smtClean="0">
                <a:solidFill>
                  <a:schemeClr val="tx1"/>
                </a:solidFill>
                <a:effectLst/>
                <a:latin typeface="Times New Roman" pitchFamily="18" charset="0"/>
                <a:ea typeface="宋体" pitchFamily="2" charset="-122"/>
                <a:cs typeface="+mn-cs"/>
              </a:rPr>
              <a:t>、衰（</a:t>
            </a:r>
            <a:r>
              <a:rPr lang="en-US" altLang="zh-CN" sz="1200" b="0" i="0" kern="1200" dirty="0" err="1" smtClean="0">
                <a:solidFill>
                  <a:schemeClr val="tx1"/>
                </a:solidFill>
                <a:effectLst/>
                <a:latin typeface="Times New Roman" pitchFamily="18" charset="0"/>
                <a:ea typeface="宋体" pitchFamily="2" charset="-122"/>
                <a:cs typeface="+mn-cs"/>
              </a:rPr>
              <a:t>cuī</a:t>
            </a:r>
            <a:r>
              <a:rPr lang="zh-CN" altLang="en-US" sz="1200" b="0" i="0" kern="1200" dirty="0" smtClean="0">
                <a:solidFill>
                  <a:schemeClr val="tx1"/>
                </a:solidFill>
                <a:effectLst/>
                <a:latin typeface="Times New Roman" pitchFamily="18" charset="0"/>
                <a:ea typeface="宋体" pitchFamily="2" charset="-122"/>
                <a:cs typeface="+mn-cs"/>
              </a:rPr>
              <a:t>）分、少广、商功、均输、盈不足、方程及勾股。共九章如下所示</a:t>
            </a:r>
            <a:endParaRPr lang="en-US" altLang="zh-CN" sz="1200" dirty="0" smtClean="0">
              <a:solidFill>
                <a:srgbClr val="222222"/>
              </a:solidFill>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222222"/>
              </a:solidFill>
              <a:latin typeface="arial" panose="020B0604020202020204" pitchFamily="34" charset="0"/>
            </a:endParaRPr>
          </a:p>
          <a:p>
            <a:r>
              <a:rPr lang="en-US" altLang="zh-CN" dirty="0" smtClean="0"/>
              <a:t>Al-Khwarizmi</a:t>
            </a:r>
            <a:r>
              <a:rPr lang="zh-CN" altLang="en-US" dirty="0" smtClean="0"/>
              <a:t>是一位</a:t>
            </a:r>
            <a:r>
              <a:rPr lang="en-US" altLang="zh-CN" dirty="0" smtClean="0"/>
              <a:t>9</a:t>
            </a:r>
            <a:r>
              <a:rPr lang="zh-CN" altLang="en-US" dirty="0" smtClean="0"/>
              <a:t>世纪的学者，出生于今天的乌兹别克斯坦，在阿巴斯哈里发时期曾在巴格达学习和工作。在数学、天文学和地理学的许多其他贡献中，他写了一本关于如何与阿拉伯数字相乘的书。他的思想在</a:t>
            </a:r>
            <a:r>
              <a:rPr lang="en-US" altLang="zh-CN" dirty="0" smtClean="0"/>
              <a:t>12</a:t>
            </a:r>
            <a:r>
              <a:rPr lang="zh-CN" altLang="en-US" dirty="0" smtClean="0"/>
              <a:t>世纪传入欧洲。</a:t>
            </a:r>
            <a:endParaRPr lang="en-US" altLang="zh-CN" dirty="0" smtClean="0"/>
          </a:p>
          <a:p>
            <a:r>
              <a:rPr lang="zh-CN" altLang="en-US" sz="1200" b="0" i="0" kern="1200" dirty="0" smtClean="0">
                <a:solidFill>
                  <a:schemeClr val="tx1"/>
                </a:solidFill>
                <a:effectLst/>
                <a:latin typeface="Times New Roman" pitchFamily="18" charset="0"/>
                <a:ea typeface="宋体" pitchFamily="2" charset="-122"/>
                <a:cs typeface="+mn-cs"/>
              </a:rPr>
              <a:t>花拉子密对代数学的贡献是不可磨灭的，由他的名字</a:t>
            </a:r>
            <a:r>
              <a:rPr lang="en-US" altLang="zh-CN" sz="1200" b="0" i="0" kern="1200" dirty="0" smtClean="0">
                <a:solidFill>
                  <a:schemeClr val="tx1"/>
                </a:solidFill>
                <a:effectLst/>
                <a:latin typeface="Times New Roman" pitchFamily="18" charset="0"/>
                <a:ea typeface="宋体" pitchFamily="2" charset="-122"/>
                <a:cs typeface="+mn-cs"/>
              </a:rPr>
              <a:t>——</a:t>
            </a:r>
            <a:r>
              <a:rPr lang="en-US" altLang="zh-CN" sz="1200" b="0" i="0" kern="1200" dirty="0" err="1" smtClean="0">
                <a:solidFill>
                  <a:schemeClr val="tx1"/>
                </a:solidFill>
                <a:effectLst/>
                <a:latin typeface="Times New Roman" pitchFamily="18" charset="0"/>
                <a:ea typeface="宋体" pitchFamily="2" charset="-122"/>
                <a:cs typeface="+mn-cs"/>
              </a:rPr>
              <a:t>al’Khwarizmi</a:t>
            </a:r>
            <a:r>
              <a:rPr lang="zh-CN" altLang="en-US" sz="1200" b="0" i="0" kern="1200" dirty="0" smtClean="0">
                <a:solidFill>
                  <a:schemeClr val="tx1"/>
                </a:solidFill>
                <a:effectLst/>
                <a:latin typeface="Times New Roman" pitchFamily="18" charset="0"/>
                <a:ea typeface="宋体" pitchFamily="2" charset="-122"/>
                <a:cs typeface="+mn-cs"/>
              </a:rPr>
              <a:t>的拉丁语译名</a:t>
            </a:r>
            <a:r>
              <a:rPr lang="en-US" altLang="zh-CN" sz="1200" b="0" i="0" kern="1200" dirty="0" smtClean="0">
                <a:solidFill>
                  <a:schemeClr val="tx1"/>
                </a:solidFill>
                <a:effectLst/>
                <a:latin typeface="Times New Roman" pitchFamily="18" charset="0"/>
                <a:ea typeface="宋体" pitchFamily="2" charset="-122"/>
                <a:cs typeface="+mn-cs"/>
              </a:rPr>
              <a:t>——</a:t>
            </a:r>
            <a:r>
              <a:rPr lang="en-US" altLang="zh-CN" sz="1200" b="0" i="0" kern="1200" dirty="0" err="1" smtClean="0">
                <a:solidFill>
                  <a:schemeClr val="tx1"/>
                </a:solidFill>
                <a:effectLst/>
                <a:latin typeface="Times New Roman" pitchFamily="18" charset="0"/>
                <a:ea typeface="宋体" pitchFamily="2" charset="-122"/>
                <a:cs typeface="+mn-cs"/>
              </a:rPr>
              <a:t>Algorismus</a:t>
            </a:r>
            <a:r>
              <a:rPr lang="zh-CN" altLang="en-US" sz="1200" b="0" i="0" kern="1200" dirty="0" smtClean="0">
                <a:solidFill>
                  <a:schemeClr val="tx1"/>
                </a:solidFill>
                <a:effectLst/>
                <a:latin typeface="Times New Roman" pitchFamily="18" charset="0"/>
                <a:ea typeface="宋体" pitchFamily="2" charset="-122"/>
                <a:cs typeface="+mn-cs"/>
              </a:rPr>
              <a:t>，不仅派生出“</a:t>
            </a:r>
            <a:r>
              <a:rPr lang="en-US" altLang="zh-CN" sz="1200" b="0" i="0" kern="1200" dirty="0" smtClean="0">
                <a:solidFill>
                  <a:schemeClr val="tx1"/>
                </a:solidFill>
                <a:effectLst/>
                <a:latin typeface="Times New Roman" pitchFamily="18" charset="0"/>
                <a:ea typeface="宋体" pitchFamily="2" charset="-122"/>
                <a:cs typeface="+mn-cs"/>
              </a:rPr>
              <a:t>Algorithm”</a:t>
            </a:r>
            <a:r>
              <a:rPr lang="zh-CN" altLang="en-US" sz="1200" b="0" i="0" kern="1200" dirty="0" smtClean="0">
                <a:solidFill>
                  <a:schemeClr val="tx1"/>
                </a:solidFill>
                <a:effectLst/>
                <a:latin typeface="Times New Roman" pitchFamily="18" charset="0"/>
                <a:ea typeface="宋体" pitchFamily="2" charset="-122"/>
                <a:cs typeface="+mn-cs"/>
              </a:rPr>
              <a:t>或“</a:t>
            </a:r>
            <a:r>
              <a:rPr lang="en-US" altLang="zh-CN" sz="1200" b="0" i="0" kern="1200" dirty="0" smtClean="0">
                <a:solidFill>
                  <a:schemeClr val="tx1"/>
                </a:solidFill>
                <a:effectLst/>
                <a:latin typeface="Times New Roman" pitchFamily="18" charset="0"/>
                <a:ea typeface="宋体" pitchFamily="2" charset="-122"/>
                <a:cs typeface="+mn-cs"/>
              </a:rPr>
              <a:t>Algorism”</a:t>
            </a:r>
            <a:r>
              <a:rPr lang="zh-CN" altLang="en-US" sz="1200" b="0" i="0" kern="1200" dirty="0" smtClean="0">
                <a:solidFill>
                  <a:schemeClr val="tx1"/>
                </a:solidFill>
                <a:effectLst/>
                <a:latin typeface="Times New Roman" pitchFamily="18" charset="0"/>
                <a:ea typeface="宋体" pitchFamily="2" charset="-122"/>
                <a:cs typeface="+mn-cs"/>
              </a:rPr>
              <a:t>（运算法则、十进制），后来还演变出现在的对数一词</a:t>
            </a:r>
            <a:r>
              <a:rPr lang="en-US" altLang="zh-CN" sz="1200" b="0" i="0" kern="1200" dirty="0" smtClean="0">
                <a:solidFill>
                  <a:schemeClr val="tx1"/>
                </a:solidFill>
                <a:effectLst/>
                <a:latin typeface="Times New Roman" pitchFamily="18" charset="0"/>
                <a:ea typeface="宋体" pitchFamily="2" charset="-122"/>
                <a:cs typeface="+mn-cs"/>
              </a:rPr>
              <a:t>——logarithm</a:t>
            </a:r>
            <a:r>
              <a:rPr lang="zh-CN" altLang="en-US" sz="1200" b="0" i="0" kern="1200" dirty="0" smtClean="0">
                <a:solidFill>
                  <a:schemeClr val="tx1"/>
                </a:solidFill>
                <a:effectLst/>
                <a:latin typeface="Times New Roman" pitchFamily="18" charset="0"/>
                <a:ea typeface="宋体" pitchFamily="2" charset="-122"/>
                <a:cs typeface="+mn-cs"/>
              </a:rPr>
              <a:t>（简写为“</a:t>
            </a:r>
            <a:r>
              <a:rPr lang="en-US" altLang="zh-CN" sz="1200" b="0" i="0" kern="1200" dirty="0" smtClean="0">
                <a:solidFill>
                  <a:schemeClr val="tx1"/>
                </a:solidFill>
                <a:effectLst/>
                <a:latin typeface="Times New Roman" pitchFamily="18" charset="0"/>
                <a:ea typeface="宋体" pitchFamily="2" charset="-122"/>
                <a:cs typeface="+mn-cs"/>
              </a:rPr>
              <a:t>log”</a:t>
            </a:r>
            <a:r>
              <a:rPr lang="zh-CN" altLang="en-US" sz="1200" b="0" i="0" kern="1200" dirty="0" smtClean="0">
                <a:solidFill>
                  <a:schemeClr val="tx1"/>
                </a:solidFill>
                <a:effectLst/>
                <a:latin typeface="Times New Roman" pitchFamily="18" charset="0"/>
                <a:ea typeface="宋体" pitchFamily="2" charset="-122"/>
                <a:cs typeface="+mn-cs"/>
              </a:rPr>
              <a:t>）；算术“</a:t>
            </a:r>
            <a:r>
              <a:rPr lang="en-US" altLang="zh-CN" sz="1200" b="0" i="0" kern="1200" dirty="0" smtClean="0">
                <a:solidFill>
                  <a:schemeClr val="tx1"/>
                </a:solidFill>
                <a:effectLst/>
                <a:latin typeface="Times New Roman" pitchFamily="18" charset="0"/>
                <a:ea typeface="宋体" pitchFamily="2" charset="-122"/>
                <a:cs typeface="+mn-cs"/>
              </a:rPr>
              <a:t>arithmetic”</a:t>
            </a:r>
            <a:r>
              <a:rPr lang="zh-CN" altLang="en-US" sz="1200" b="0" i="0" kern="1200" dirty="0" smtClean="0">
                <a:solidFill>
                  <a:schemeClr val="tx1"/>
                </a:solidFill>
                <a:effectLst/>
                <a:latin typeface="Times New Roman" pitchFamily="18" charset="0"/>
                <a:ea typeface="宋体" pitchFamily="2" charset="-122"/>
                <a:cs typeface="+mn-cs"/>
              </a:rPr>
              <a:t>一词的来源也与之类似。他在代数学中使用“还原、移项”一词的阿拉伯语音译“</a:t>
            </a:r>
            <a:r>
              <a:rPr lang="en-US" altLang="zh-CN" sz="1200" b="0" i="0" kern="1200" dirty="0" smtClean="0">
                <a:solidFill>
                  <a:schemeClr val="tx1"/>
                </a:solidFill>
                <a:effectLst/>
                <a:latin typeface="Times New Roman" pitchFamily="18" charset="0"/>
                <a:ea typeface="宋体" pitchFamily="2" charset="-122"/>
                <a:cs typeface="+mn-cs"/>
              </a:rPr>
              <a:t>al-</a:t>
            </a:r>
            <a:r>
              <a:rPr lang="en-US" altLang="zh-CN" sz="1200" b="0" i="0" kern="1200" dirty="0" err="1" smtClean="0">
                <a:solidFill>
                  <a:schemeClr val="tx1"/>
                </a:solidFill>
                <a:effectLst/>
                <a:latin typeface="Times New Roman" pitchFamily="18" charset="0"/>
                <a:ea typeface="宋体" pitchFamily="2" charset="-122"/>
                <a:cs typeface="+mn-cs"/>
              </a:rPr>
              <a:t>jabr</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，传入欧洲后便演变为我们今天使用的“</a:t>
            </a:r>
            <a:r>
              <a:rPr lang="en-US" altLang="zh-CN" sz="1200" b="0" i="0" kern="1200" dirty="0" smtClean="0">
                <a:solidFill>
                  <a:schemeClr val="tx1"/>
                </a:solidFill>
                <a:effectLst/>
                <a:latin typeface="Times New Roman" pitchFamily="18" charset="0"/>
                <a:ea typeface="宋体" pitchFamily="2" charset="-122"/>
                <a:cs typeface="+mn-cs"/>
              </a:rPr>
              <a:t>algebra”</a:t>
            </a:r>
            <a:r>
              <a:rPr lang="zh-CN" altLang="en-US" sz="1200" b="0" i="0" kern="1200" dirty="0" smtClean="0">
                <a:solidFill>
                  <a:schemeClr val="tx1"/>
                </a:solidFill>
                <a:effectLst/>
                <a:latin typeface="Times New Roman" pitchFamily="18" charset="0"/>
                <a:ea typeface="宋体" pitchFamily="2" charset="-122"/>
                <a:cs typeface="+mn-cs"/>
              </a:rPr>
              <a:t>（代数）</a:t>
            </a:r>
            <a:endParaRPr lang="en-US" altLang="zh-CN" sz="1200" b="0" i="0" kern="1200" dirty="0" smtClean="0">
              <a:solidFill>
                <a:schemeClr val="tx1"/>
              </a:solidFill>
              <a:effectLst/>
              <a:latin typeface="Times New Roman" pitchFamily="18" charset="0"/>
              <a:ea typeface="宋体" pitchFamily="2" charset="-122"/>
              <a:cs typeface="+mn-cs"/>
            </a:endParaRPr>
          </a:p>
          <a:p>
            <a:endParaRPr lang="en-US" altLang="zh-CN" sz="1200" b="0" i="0" kern="1200" dirty="0" smtClean="0">
              <a:solidFill>
                <a:schemeClr val="tx1"/>
              </a:solidFill>
              <a:effectLst/>
              <a:latin typeface="Times New Roman" pitchFamily="18" charset="0"/>
              <a:ea typeface="宋体" pitchFamily="2" charset="-122"/>
              <a:cs typeface="+mn-cs"/>
            </a:endParaRPr>
          </a:p>
          <a:p>
            <a:endParaRPr lang="en-US" altLang="zh-CN" dirty="0" smtClean="0"/>
          </a:p>
          <a:p>
            <a:r>
              <a:rPr lang="en-US" altLang="zh-CN" dirty="0" smtClean="0"/>
              <a:t>So in some sense, the grade-school multiplication algorithm</a:t>
            </a:r>
            <a:r>
              <a:rPr lang="en-US" altLang="zh-CN" baseline="0" dirty="0" smtClean="0"/>
              <a:t> is the ultimate “algorithm!”</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4</a:t>
            </a:fld>
            <a:endParaRPr lang="en-US" altLang="zh-CN"/>
          </a:p>
        </p:txBody>
      </p:sp>
    </p:spTree>
    <p:extLst>
      <p:ext uri="{BB962C8B-B14F-4D97-AF65-F5344CB8AC3E}">
        <p14:creationId xmlns:p14="http://schemas.microsoft.com/office/powerpoint/2010/main" val="2229829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f(n),g(n)</a:t>
            </a:r>
            <a:r>
              <a:rPr lang="zh-CN" altLang="en-US" dirty="0" smtClean="0"/>
              <a:t>是定义在正数集上的正函数。</a:t>
            </a:r>
            <a:endParaRPr lang="en-US" altLang="zh-CN" dirty="0" smtClean="0"/>
          </a:p>
          <a:p>
            <a:endParaRPr lang="en-US" altLang="zh-CN" dirty="0" smtClean="0"/>
          </a:p>
          <a:p>
            <a:r>
              <a:rPr lang="zh-CN" altLang="en-US" dirty="0" smtClean="0"/>
              <a:t>如果。。。。，则称函数</a:t>
            </a:r>
            <a:r>
              <a:rPr lang="en-US" altLang="zh-CN" dirty="0" smtClean="0"/>
              <a:t>f(n)</a:t>
            </a:r>
            <a:r>
              <a:rPr lang="zh-CN" altLang="en-US" dirty="0" smtClean="0"/>
              <a:t>当</a:t>
            </a:r>
            <a:r>
              <a:rPr lang="en-US" altLang="zh-CN" dirty="0" smtClean="0"/>
              <a:t>n</a:t>
            </a:r>
            <a:r>
              <a:rPr lang="zh-CN" altLang="en-US" dirty="0" smtClean="0"/>
              <a:t>充分大时上有界，且</a:t>
            </a:r>
            <a:r>
              <a:rPr lang="en-US" altLang="zh-CN" dirty="0" smtClean="0"/>
              <a:t>g(n)</a:t>
            </a:r>
            <a:r>
              <a:rPr lang="zh-CN" altLang="en-US" dirty="0" smtClean="0"/>
              <a:t>是它的一个上界</a:t>
            </a:r>
            <a:r>
              <a:rPr lang="en-US" altLang="zh-CN" dirty="0" smtClean="0"/>
              <a:t>.</a:t>
            </a:r>
          </a:p>
          <a:p>
            <a:endParaRPr lang="en-US" altLang="zh-CN" dirty="0" smtClean="0"/>
          </a:p>
          <a:p>
            <a:r>
              <a:rPr lang="en-US" altLang="zh-CN" dirty="0" smtClean="0"/>
              <a:t>f(n)</a:t>
            </a:r>
            <a:r>
              <a:rPr lang="zh-CN" altLang="en-US" dirty="0" smtClean="0"/>
              <a:t>可以有很多个渐进上界</a:t>
            </a:r>
            <a:endParaRPr lang="en-US" altLang="zh-CN" dirty="0" smtClean="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46</a:t>
            </a:fld>
            <a:endParaRPr lang="en-US" altLang="zh-CN"/>
          </a:p>
        </p:txBody>
      </p:sp>
    </p:spTree>
    <p:extLst>
      <p:ext uri="{BB962C8B-B14F-4D97-AF65-F5344CB8AC3E}">
        <p14:creationId xmlns:p14="http://schemas.microsoft.com/office/powerpoint/2010/main" val="705869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7</a:t>
            </a:r>
            <a:r>
              <a:rPr lang="en-US" altLang="zh-CN" sz="1200" i="1" kern="0" dirty="0" smtClean="0">
                <a:solidFill>
                  <a:srgbClr val="010000"/>
                </a:solidFill>
                <a:latin typeface="Times New Roman"/>
                <a:ea typeface="宋体" panose="02010600030101010101" pitchFamily="2" charset="-122"/>
              </a:rPr>
              <a:t>n</a:t>
            </a:r>
            <a:r>
              <a:rPr lang="en-US" altLang="zh-CN" sz="1200" kern="0" baseline="30000" dirty="0" smtClean="0">
                <a:solidFill>
                  <a:srgbClr val="010000"/>
                </a:solidFill>
                <a:latin typeface="Times New Roman"/>
                <a:ea typeface="宋体" panose="02010600030101010101" pitchFamily="2" charset="-122"/>
              </a:rPr>
              <a:t>2</a:t>
            </a:r>
            <a:r>
              <a:rPr lang="en-US" altLang="zh-CN" dirty="0" smtClean="0"/>
              <a:t>&lt;=</a:t>
            </a:r>
            <a:r>
              <a:rPr lang="en-US" altLang="zh-CN" sz="1200" kern="0" dirty="0" smtClean="0">
                <a:solidFill>
                  <a:srgbClr val="010000"/>
                </a:solidFill>
                <a:latin typeface="Times New Roman"/>
                <a:ea typeface="宋体" panose="02010600030101010101" pitchFamily="2" charset="-122"/>
              </a:rPr>
              <a:t>10</a:t>
            </a:r>
            <a:r>
              <a:rPr lang="en-US" altLang="zh-CN" sz="1200" i="1" kern="0" dirty="0" smtClean="0">
                <a:solidFill>
                  <a:srgbClr val="010000"/>
                </a:solidFill>
                <a:latin typeface="Times New Roman"/>
                <a:ea typeface="宋体" panose="02010600030101010101" pitchFamily="2" charset="-122"/>
              </a:rPr>
              <a:t>n</a:t>
            </a:r>
            <a:r>
              <a:rPr lang="en-US" altLang="zh-CN" sz="1200" kern="0" baseline="30000" dirty="0" smtClean="0">
                <a:solidFill>
                  <a:srgbClr val="010000"/>
                </a:solidFill>
                <a:latin typeface="Times New Roman"/>
                <a:ea typeface="宋体" panose="02010600030101010101" pitchFamily="2" charset="-122"/>
              </a:rPr>
              <a:t>2</a:t>
            </a:r>
            <a:r>
              <a:rPr lang="en-US" altLang="zh-CN" sz="1200" i="1" kern="0" dirty="0" smtClean="0">
                <a:solidFill>
                  <a:srgbClr val="010000"/>
                </a:solidFill>
                <a:latin typeface="Times New Roman"/>
                <a:ea typeface="宋体" panose="02010600030101010101" pitchFamily="2" charset="-122"/>
              </a:rPr>
              <a:t> </a:t>
            </a:r>
            <a:r>
              <a:rPr lang="en-US" altLang="zh-CN" sz="1200" kern="0" dirty="0" smtClean="0">
                <a:solidFill>
                  <a:srgbClr val="010000"/>
                </a:solidFill>
                <a:latin typeface="Times New Roman"/>
                <a:ea typeface="宋体" panose="02010600030101010101" pitchFamily="2" charset="-122"/>
              </a:rPr>
              <a:t>-</a:t>
            </a:r>
            <a:r>
              <a:rPr lang="en-US" altLang="zh-CN" sz="1200" i="1" kern="0" dirty="0" smtClean="0">
                <a:solidFill>
                  <a:srgbClr val="010000"/>
                </a:solidFill>
                <a:latin typeface="Times New Roman"/>
                <a:ea typeface="宋体" panose="02010600030101010101" pitchFamily="2" charset="-122"/>
              </a:rPr>
              <a:t> </a:t>
            </a:r>
            <a:r>
              <a:rPr lang="en-US" altLang="zh-CN" sz="1200" kern="0" dirty="0" smtClean="0">
                <a:solidFill>
                  <a:srgbClr val="010000"/>
                </a:solidFill>
                <a:latin typeface="Times New Roman"/>
                <a:ea typeface="宋体" panose="02010600030101010101" pitchFamily="2" charset="-122"/>
              </a:rPr>
              <a:t>3</a:t>
            </a:r>
            <a:r>
              <a:rPr lang="en-US" altLang="zh-CN" sz="1200" i="1" kern="0" dirty="0" smtClean="0">
                <a:solidFill>
                  <a:srgbClr val="010000"/>
                </a:solidFill>
                <a:latin typeface="Times New Roman"/>
                <a:ea typeface="宋体" panose="02010600030101010101" pitchFamily="2" charset="-122"/>
              </a:rPr>
              <a:t>n </a:t>
            </a:r>
            <a:r>
              <a:rPr lang="en-US" altLang="zh-CN" dirty="0" smtClean="0"/>
              <a:t>&lt;=10</a:t>
            </a:r>
            <a:r>
              <a:rPr lang="en-US" altLang="zh-CN" sz="1200" i="1" kern="0" dirty="0" smtClean="0">
                <a:solidFill>
                  <a:srgbClr val="010000"/>
                </a:solidFill>
                <a:latin typeface="Times New Roman"/>
                <a:ea typeface="宋体" panose="02010600030101010101" pitchFamily="2" charset="-122"/>
              </a:rPr>
              <a:t>n</a:t>
            </a:r>
            <a:r>
              <a:rPr lang="en-US" altLang="zh-CN" sz="1200" kern="0" baseline="30000" dirty="0" smtClean="0">
                <a:solidFill>
                  <a:srgbClr val="010000"/>
                </a:solidFill>
                <a:latin typeface="Times New Roman"/>
                <a:ea typeface="宋体" panose="02010600030101010101" pitchFamily="2" charset="-122"/>
              </a:rPr>
              <a:t>2</a:t>
            </a:r>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49</a:t>
            </a:fld>
            <a:endParaRPr lang="en-US" altLang="zh-CN"/>
          </a:p>
        </p:txBody>
      </p:sp>
    </p:spTree>
    <p:extLst>
      <p:ext uri="{BB962C8B-B14F-4D97-AF65-F5344CB8AC3E}">
        <p14:creationId xmlns:p14="http://schemas.microsoft.com/office/powerpoint/2010/main" val="992787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通俗理解，相当于</a:t>
            </a:r>
            <a:r>
              <a:rPr lang="en-US" altLang="zh-CN" dirty="0" smtClean="0"/>
              <a:t>=</a:t>
            </a:r>
            <a:r>
              <a:rPr lang="zh-CN" altLang="en-US" dirty="0" smtClean="0"/>
              <a:t>、</a:t>
            </a:r>
            <a:r>
              <a:rPr lang="en-US" altLang="zh-CN" dirty="0" smtClean="0"/>
              <a:t>&lt;=</a:t>
            </a:r>
            <a:r>
              <a:rPr lang="zh-CN" altLang="en-US" dirty="0" smtClean="0"/>
              <a:t>等</a:t>
            </a:r>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54</a:t>
            </a:fld>
            <a:endParaRPr lang="en-US" altLang="zh-CN"/>
          </a:p>
        </p:txBody>
      </p:sp>
    </p:spTree>
    <p:extLst>
      <p:ext uri="{BB962C8B-B14F-4D97-AF65-F5344CB8AC3E}">
        <p14:creationId xmlns:p14="http://schemas.microsoft.com/office/powerpoint/2010/main" val="3547440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84A9650-7AB2-427A-3AF9-2B911AAE9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95240146-F48C-4E33-AAB2-609A87F4CC1E}" type="slidenum">
              <a:rPr lang="en-US" altLang="zh-CN" sz="1200">
                <a:solidFill>
                  <a:schemeClr val="tx1"/>
                </a:solidFill>
                <a:latin typeface="Times New Roman" panose="02020603050405020304" pitchFamily="18" charset="0"/>
                <a:ea typeface="宋体" panose="02010600030101010101" pitchFamily="2" charset="-122"/>
              </a:rPr>
              <a:pPr/>
              <a:t>61</a:t>
            </a:fld>
            <a:endParaRPr lang="en-US" altLang="zh-CN" sz="1200">
              <a:solidFill>
                <a:schemeClr val="tx1"/>
              </a:solidFill>
              <a:latin typeface="Times New Roman" panose="02020603050405020304" pitchFamily="18" charset="0"/>
              <a:ea typeface="宋体" panose="02010600030101010101" pitchFamily="2" charset="-122"/>
            </a:endParaRPr>
          </a:p>
        </p:txBody>
      </p:sp>
      <p:sp>
        <p:nvSpPr>
          <p:cNvPr id="45059" name="Rectangle 2">
            <a:extLst>
              <a:ext uri="{FF2B5EF4-FFF2-40B4-BE49-F238E27FC236}">
                <a16:creationId xmlns:a16="http://schemas.microsoft.com/office/drawing/2014/main" id="{442AB052-71AE-2BC6-5FD4-A1BC2DB7AE4E}"/>
              </a:ext>
            </a:extLst>
          </p:cNvPr>
          <p:cNvSpPr>
            <a:spLocks noGrp="1" noRot="1" noChangeAspect="1" noChangeArrowheads="1" noTextEdit="1"/>
          </p:cNvSpPr>
          <p:nvPr>
            <p:ph type="sldImg"/>
          </p:nvPr>
        </p:nvSpPr>
        <p:spPr>
          <a:solidFill>
            <a:srgbClr val="FFFFFF"/>
          </a:solidFill>
          <a:ln/>
        </p:spPr>
      </p:sp>
      <p:sp>
        <p:nvSpPr>
          <p:cNvPr id="45060" name="Rectangle 3">
            <a:extLst>
              <a:ext uri="{FF2B5EF4-FFF2-40B4-BE49-F238E27FC236}">
                <a16:creationId xmlns:a16="http://schemas.microsoft.com/office/drawing/2014/main" id="{B9A9993F-26BC-DE91-56CC-B4D321DDCC0A}"/>
              </a:ext>
            </a:extLst>
          </p:cNvPr>
          <p:cNvSpPr>
            <a:spLocks noGrp="1" noChangeArrowheads="1"/>
          </p:cNvSpPr>
          <p:nvPr>
            <p:ph type="body" idx="1"/>
          </p:nvPr>
        </p:nvSpPr>
        <p:spPr>
          <a:solidFill>
            <a:srgbClr val="FFFFFF"/>
          </a:solidFill>
          <a:ln>
            <a:solidFill>
              <a:srgbClr val="000000"/>
            </a:solidFill>
          </a:ln>
        </p:spPr>
        <p:txBody>
          <a:bodyPr lIns="91311" tIns="45657" rIns="91311" bIns="45657"/>
          <a:lstStyle/>
          <a:p>
            <a:endParaRPr lang="zh-CN" altLang="zh-CN"/>
          </a:p>
        </p:txBody>
      </p:sp>
    </p:spTree>
    <p:extLst>
      <p:ext uri="{BB962C8B-B14F-4D97-AF65-F5344CB8AC3E}">
        <p14:creationId xmlns:p14="http://schemas.microsoft.com/office/powerpoint/2010/main" val="3762255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1" spc="-90" dirty="0" err="1" smtClean="0">
                <a:solidFill>
                  <a:srgbClr val="BF311A"/>
                </a:solidFill>
                <a:latin typeface="Bookman Old Style"/>
                <a:cs typeface="Bookman Old Style"/>
              </a:rPr>
              <a:t>Linearithmic</a:t>
            </a:r>
            <a:r>
              <a:rPr lang="en-US" altLang="zh-CN" sz="1200" b="0" i="1" spc="-90" dirty="0" smtClean="0">
                <a:solidFill>
                  <a:srgbClr val="BF311A"/>
                </a:solidFill>
                <a:latin typeface="Bookman Old Style"/>
                <a:cs typeface="Bookman Old Style"/>
              </a:rPr>
              <a:t> </a:t>
            </a:r>
            <a:r>
              <a:rPr lang="zh-CN" altLang="en-US" sz="1200" b="0" i="1" spc="-90" dirty="0" smtClean="0">
                <a:solidFill>
                  <a:srgbClr val="BF311A"/>
                </a:solidFill>
                <a:latin typeface="Bookman Old Style"/>
                <a:cs typeface="Bookman Old Style"/>
              </a:rPr>
              <a:t>： 线性对数 </a:t>
            </a:r>
            <a:r>
              <a:rPr lang="en-US" altLang="zh-CN" sz="1200" b="0" i="1" spc="-90" dirty="0" err="1" smtClean="0">
                <a:solidFill>
                  <a:srgbClr val="BF311A"/>
                </a:solidFill>
                <a:latin typeface="Bookman Old Style"/>
                <a:cs typeface="Bookman Old Style"/>
              </a:rPr>
              <a:t>nlogn</a:t>
            </a:r>
            <a:endParaRPr lang="en-US" altLang="zh-CN" sz="1200" b="0" i="1" spc="-90" dirty="0" smtClean="0">
              <a:solidFill>
                <a:srgbClr val="BF311A"/>
              </a:solidFill>
              <a:latin typeface="Bookman Old Style"/>
              <a:cs typeface="Bookman Old Style"/>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1" spc="-90" dirty="0" smtClean="0">
              <a:solidFill>
                <a:srgbClr val="BF311A"/>
              </a:solidFill>
              <a:latin typeface="Bookman Old Style"/>
              <a:cs typeface="Bookman Old Styl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1" spc="-90" dirty="0" smtClean="0">
                <a:solidFill>
                  <a:srgbClr val="BF311A"/>
                </a:solidFill>
                <a:latin typeface="Bookman Old Style"/>
                <a:cs typeface="Bookman Old Style"/>
              </a:rPr>
              <a:t>在算法时间复杂度分析中，我们常用</a:t>
            </a:r>
            <a:r>
              <a:rPr lang="en-US" altLang="zh-CN" sz="1200" b="0" i="1" spc="-90" dirty="0" smtClean="0">
                <a:solidFill>
                  <a:srgbClr val="BF311A"/>
                </a:solidFill>
                <a:latin typeface="Bookman Old Style"/>
                <a:cs typeface="Bookman Old Style"/>
              </a:rPr>
              <a:t>log </a:t>
            </a:r>
            <a:r>
              <a:rPr lang="en-US" altLang="zh-CN" sz="1200" b="0" i="1" spc="-90" dirty="0" err="1" smtClean="0">
                <a:solidFill>
                  <a:srgbClr val="BF311A"/>
                </a:solidFill>
                <a:latin typeface="Bookman Old Style"/>
                <a:cs typeface="Bookman Old Style"/>
              </a:rPr>
              <a:t>log</a:t>
            </a:r>
            <a:r>
              <a:rPr lang="en-US" altLang="zh-CN" sz="1200" b="0" i="1" spc="-90" dirty="0" smtClean="0">
                <a:solidFill>
                  <a:srgbClr val="BF311A"/>
                </a:solidFill>
                <a:latin typeface="Bookman Old Style"/>
                <a:cs typeface="Bookman Old Style"/>
              </a:rPr>
              <a:t> plot</a:t>
            </a:r>
            <a:r>
              <a:rPr lang="zh-CN" altLang="en-US" sz="1200" b="0" i="1" spc="-90" dirty="0" smtClean="0">
                <a:solidFill>
                  <a:srgbClr val="BF311A"/>
                </a:solidFill>
                <a:latin typeface="Bookman Old Style"/>
                <a:cs typeface="Bookman Old Style"/>
              </a:rPr>
              <a:t>衡量时间复杂度，即横坐标为</a:t>
            </a:r>
            <a:r>
              <a:rPr lang="en-US" altLang="zh-CN" sz="1200" b="0" i="1" spc="-90" dirty="0" err="1" smtClean="0">
                <a:solidFill>
                  <a:srgbClr val="BF311A"/>
                </a:solidFill>
                <a:latin typeface="Bookman Old Style"/>
                <a:cs typeface="Bookman Old Style"/>
              </a:rPr>
              <a:t>Logn</a:t>
            </a:r>
            <a:r>
              <a:rPr lang="zh-CN" altLang="en-US" sz="1200" b="0" i="1" spc="-90" dirty="0" smtClean="0">
                <a:solidFill>
                  <a:srgbClr val="BF311A"/>
                </a:solidFill>
                <a:latin typeface="Bookman Old Style"/>
                <a:cs typeface="Bookman Old Style"/>
              </a:rPr>
              <a:t>（</a:t>
            </a:r>
            <a:r>
              <a:rPr lang="en-US" altLang="zh-CN" sz="1200" b="0" i="1" spc="-90" dirty="0" smtClean="0">
                <a:solidFill>
                  <a:srgbClr val="BF311A"/>
                </a:solidFill>
                <a:latin typeface="Bookman Old Style"/>
                <a:cs typeface="Bookman Old Style"/>
              </a:rPr>
              <a:t>n</a:t>
            </a:r>
            <a:r>
              <a:rPr lang="zh-CN" altLang="en-US" sz="1200" b="0" i="1" spc="-90" dirty="0" smtClean="0">
                <a:solidFill>
                  <a:srgbClr val="BF311A"/>
                </a:solidFill>
                <a:latin typeface="Bookman Old Style"/>
                <a:cs typeface="Bookman Old Style"/>
              </a:rPr>
              <a:t>是问题规模），纵坐标为</a:t>
            </a:r>
            <a:r>
              <a:rPr lang="en-US" altLang="zh-CN" sz="1200" b="0" i="1" spc="-90" dirty="0" err="1" smtClean="0">
                <a:solidFill>
                  <a:srgbClr val="BF311A"/>
                </a:solidFill>
                <a:latin typeface="Bookman Old Style"/>
                <a:cs typeface="Bookman Old Style"/>
              </a:rPr>
              <a:t>logT</a:t>
            </a:r>
            <a:r>
              <a:rPr lang="zh-CN" altLang="en-US" sz="1200" b="0" i="1" spc="-90" dirty="0" smtClean="0">
                <a:solidFill>
                  <a:srgbClr val="BF311A"/>
                </a:solidFill>
                <a:latin typeface="Bookman Old Style"/>
                <a:cs typeface="Bookman Old Style"/>
              </a:rPr>
              <a:t>（</a:t>
            </a:r>
            <a:r>
              <a:rPr lang="en-US" altLang="zh-CN" sz="1200" b="0" i="1" spc="-90" dirty="0" smtClean="0">
                <a:solidFill>
                  <a:srgbClr val="BF311A"/>
                </a:solidFill>
                <a:latin typeface="Bookman Old Style"/>
                <a:cs typeface="Bookman Old Style"/>
              </a:rPr>
              <a:t>T</a:t>
            </a:r>
            <a:r>
              <a:rPr lang="zh-CN" altLang="en-US" sz="1200" b="0" i="1" spc="-90" dirty="0" smtClean="0">
                <a:solidFill>
                  <a:srgbClr val="BF311A"/>
                </a:solidFill>
                <a:latin typeface="Bookman Old Style"/>
                <a:cs typeface="Bookman Old Style"/>
              </a:rPr>
              <a:t>是时间频度）</a:t>
            </a:r>
            <a:endParaRPr lang="en-US" altLang="zh-CN" sz="1200" dirty="0" smtClean="0">
              <a:latin typeface="Bookman Old Style"/>
              <a:cs typeface="Bookman Old Style"/>
            </a:endParaRPr>
          </a:p>
          <a:p>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69</a:t>
            </a:fld>
            <a:endParaRPr lang="en-US" altLang="zh-CN"/>
          </a:p>
        </p:txBody>
      </p:sp>
    </p:spTree>
    <p:extLst>
      <p:ext uri="{BB962C8B-B14F-4D97-AF65-F5344CB8AC3E}">
        <p14:creationId xmlns:p14="http://schemas.microsoft.com/office/powerpoint/2010/main" val="1310352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a:t>
            </a:r>
            <a:r>
              <a:rPr lang="zh-CN" altLang="en-US" dirty="0" smtClean="0"/>
              <a:t>正整数</a:t>
            </a:r>
            <a:r>
              <a:rPr lang="zh-CN" altLang="en-US" smtClean="0"/>
              <a:t>，幂函数是多项式函数</a:t>
            </a:r>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76</a:t>
            </a:fld>
            <a:endParaRPr lang="en-US" altLang="zh-CN"/>
          </a:p>
        </p:txBody>
      </p:sp>
    </p:spTree>
    <p:extLst>
      <p:ext uri="{BB962C8B-B14F-4D97-AF65-F5344CB8AC3E}">
        <p14:creationId xmlns:p14="http://schemas.microsoft.com/office/powerpoint/2010/main" val="1408535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丘奇−图灵论题有时也称图灵论题，是计算机科学的基石，它之于计算机科学，宛如公理之于几何学，牛顿定律之于物理学。计算理论的缘起就是丘奇−图灵论题的形成过程。</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邱奇</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u="none" strike="noStrike" kern="1200" dirty="0" smtClean="0">
                <a:solidFill>
                  <a:schemeClr val="tx1"/>
                </a:solidFill>
                <a:effectLst/>
                <a:latin typeface="Times New Roman" pitchFamily="18" charset="0"/>
                <a:ea typeface="宋体" pitchFamily="2" charset="-122"/>
                <a:cs typeface="+mn-cs"/>
                <a:hlinkClick r:id="rId3"/>
              </a:rPr>
              <a:t>图灵</a:t>
            </a:r>
            <a:r>
              <a:rPr lang="zh-CN" altLang="en-US" sz="1200" b="0" i="0" kern="1200" dirty="0" smtClean="0">
                <a:solidFill>
                  <a:schemeClr val="tx1"/>
                </a:solidFill>
                <a:effectLst/>
                <a:latin typeface="Times New Roman" pitchFamily="18" charset="0"/>
                <a:ea typeface="宋体" pitchFamily="2" charset="-122"/>
                <a:cs typeface="+mn-cs"/>
              </a:rPr>
              <a:t>论题</a:t>
            </a:r>
            <a:r>
              <a:rPr lang="en-US" altLang="zh-CN" sz="1200" b="0" i="0" kern="1200" dirty="0" smtClean="0">
                <a:solidFill>
                  <a:schemeClr val="tx1"/>
                </a:solidFill>
                <a:effectLst/>
                <a:latin typeface="Times New Roman" pitchFamily="18" charset="0"/>
                <a:ea typeface="宋体" pitchFamily="2" charset="-122"/>
                <a:cs typeface="+mn-cs"/>
              </a:rPr>
              <a:t>(The Church-Turing thesis)</a:t>
            </a:r>
            <a:r>
              <a:rPr lang="zh-CN" altLang="en-US" sz="1200" b="0" i="0" kern="1200" dirty="0" smtClean="0">
                <a:solidFill>
                  <a:schemeClr val="tx1"/>
                </a:solidFill>
                <a:effectLst/>
                <a:latin typeface="Times New Roman" pitchFamily="18" charset="0"/>
                <a:ea typeface="宋体" pitchFamily="2" charset="-122"/>
                <a:cs typeface="+mn-cs"/>
              </a:rPr>
              <a:t>是计算机科学中以数学家阿隆佐</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u="none" strike="noStrike" kern="1200" dirty="0" smtClean="0">
                <a:solidFill>
                  <a:schemeClr val="tx1"/>
                </a:solidFill>
                <a:effectLst/>
                <a:latin typeface="Times New Roman" pitchFamily="18" charset="0"/>
                <a:ea typeface="宋体" pitchFamily="2" charset="-122"/>
                <a:cs typeface="+mn-cs"/>
                <a:hlinkClick r:id="rId4"/>
              </a:rPr>
              <a:t>邱奇</a:t>
            </a:r>
            <a:r>
              <a:rPr lang="en-US" altLang="zh-CN" sz="1200" b="0" i="0" kern="1200" dirty="0" smtClean="0">
                <a:solidFill>
                  <a:schemeClr val="tx1"/>
                </a:solidFill>
                <a:effectLst/>
                <a:latin typeface="Times New Roman" pitchFamily="18" charset="0"/>
                <a:ea typeface="宋体" pitchFamily="2" charset="-122"/>
                <a:cs typeface="+mn-cs"/>
              </a:rPr>
              <a:t>(Alonzo Church)</a:t>
            </a:r>
            <a:r>
              <a:rPr lang="zh-CN" altLang="en-US" sz="1200" b="0" i="0" kern="1200" dirty="0" smtClean="0">
                <a:solidFill>
                  <a:schemeClr val="tx1"/>
                </a:solidFill>
                <a:effectLst/>
                <a:latin typeface="Times New Roman" pitchFamily="18" charset="0"/>
                <a:ea typeface="宋体" pitchFamily="2" charset="-122"/>
                <a:cs typeface="+mn-cs"/>
              </a:rPr>
              <a:t>和阿兰</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图灵命名的论题。该论题最基本的观点表明，所有计算或算法都可以由一台图灵机来执行。</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如今的所有通用计算机都是图灵机的一种实现，两者的能力是等价的。当一个计算系统可以模拟任意图灵机（或者说通用图灵机）时，我们称其是图灵完备的（</a:t>
            </a:r>
            <a:r>
              <a:rPr lang="en-US" altLang="zh-CN" sz="1200" b="0" i="0" kern="1200" dirty="0" smtClean="0">
                <a:solidFill>
                  <a:schemeClr val="tx1"/>
                </a:solidFill>
                <a:effectLst/>
                <a:latin typeface="Times New Roman" pitchFamily="18" charset="0"/>
                <a:ea typeface="宋体" pitchFamily="2" charset="-122"/>
                <a:cs typeface="+mn-cs"/>
              </a:rPr>
              <a:t>Turing complete</a:t>
            </a:r>
            <a:r>
              <a:rPr lang="zh-CN" altLang="en-US" sz="1200" b="0" i="0" kern="1200" dirty="0" smtClean="0">
                <a:solidFill>
                  <a:schemeClr val="tx1"/>
                </a:solidFill>
                <a:effectLst/>
                <a:latin typeface="Times New Roman" pitchFamily="18" charset="0"/>
                <a:ea typeface="宋体" pitchFamily="2" charset="-122"/>
                <a:cs typeface="+mn-cs"/>
              </a:rPr>
              <a:t>）；当一个图灵完备的系统可以被图灵机模拟时，我们称其是图灵等效的（</a:t>
            </a:r>
            <a:r>
              <a:rPr lang="en-US" altLang="zh-CN" sz="1200" b="0" i="0" kern="1200" dirty="0" smtClean="0">
                <a:solidFill>
                  <a:schemeClr val="tx1"/>
                </a:solidFill>
                <a:effectLst/>
                <a:latin typeface="Times New Roman" pitchFamily="18" charset="0"/>
                <a:ea typeface="宋体" pitchFamily="2" charset="-122"/>
                <a:cs typeface="+mn-cs"/>
              </a:rPr>
              <a:t>Turing equivalent</a:t>
            </a:r>
            <a:r>
              <a:rPr lang="zh-CN" altLang="en-US" sz="1200" b="0" i="0" kern="1200" dirty="0" smtClean="0">
                <a:solidFill>
                  <a:schemeClr val="tx1"/>
                </a:solidFill>
                <a:effectLst/>
                <a:latin typeface="Times New Roman" pitchFamily="18" charset="0"/>
                <a:ea typeface="宋体" pitchFamily="2" charset="-122"/>
                <a:cs typeface="+mn-cs"/>
              </a:rPr>
              <a:t>）。图灵完备和图灵等效成为衡量计算机和编程语言能力的基础指标，如今几乎所有的编程语言也都是图灵完备的，这意味着它们可以相互取代，一款语言能写出的程序用另一款也照样可以实现。</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仍有数学家想在限定的范围内负隅顽抗，他们找到一个完备的系统</a:t>
            </a:r>
            <a:r>
              <a:rPr lang="en-US" altLang="zh-CN" sz="1200" b="0" i="0" u="none" strike="noStrike" kern="1200" baseline="30000" dirty="0" smtClean="0">
                <a:solidFill>
                  <a:schemeClr val="tx1"/>
                </a:solidFill>
                <a:effectLst/>
                <a:latin typeface="Times New Roman" pitchFamily="18" charset="0"/>
                <a:ea typeface="宋体" pitchFamily="2" charset="-122"/>
                <a:cs typeface="+mn-cs"/>
                <a:hlinkClick r:id="rId5"/>
              </a:rPr>
              <a:t>[1]</a:t>
            </a:r>
            <a:r>
              <a:rPr lang="zh-CN" altLang="en-US" sz="1200" b="0" i="0" kern="1200" dirty="0" smtClean="0">
                <a:solidFill>
                  <a:schemeClr val="tx1"/>
                </a:solidFill>
                <a:effectLst/>
                <a:latin typeface="Times New Roman" pitchFamily="18" charset="0"/>
                <a:ea typeface="宋体" pitchFamily="2" charset="-122"/>
                <a:cs typeface="+mn-cs"/>
              </a:rPr>
              <a:t>，寻求能够判定命题真假的通用算法。这就是德国数学家大卫</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希尔伯特（</a:t>
            </a:r>
            <a:r>
              <a:rPr lang="en-US" altLang="zh-CN" sz="1200" b="0" i="0" kern="1200" dirty="0" smtClean="0">
                <a:solidFill>
                  <a:schemeClr val="tx1"/>
                </a:solidFill>
                <a:effectLst/>
                <a:latin typeface="Times New Roman" pitchFamily="18" charset="0"/>
                <a:ea typeface="宋体" pitchFamily="2" charset="-122"/>
                <a:cs typeface="+mn-cs"/>
              </a:rPr>
              <a:t>David Hilbert</a:t>
            </a:r>
            <a:r>
              <a:rPr lang="zh-CN" altLang="en-US" sz="1200" b="0" i="0" kern="1200" dirty="0" smtClean="0">
                <a:solidFill>
                  <a:schemeClr val="tx1"/>
                </a:solidFill>
                <a:effectLst/>
                <a:latin typeface="Times New Roman" pitchFamily="18" charset="0"/>
                <a:ea typeface="宋体" pitchFamily="2" charset="-122"/>
                <a:cs typeface="+mn-cs"/>
              </a:rPr>
              <a:t>）和威廉</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阿克曼（</a:t>
            </a:r>
            <a:r>
              <a:rPr lang="en-US" altLang="zh-CN" sz="1200" b="0" i="0" kern="1200" dirty="0" smtClean="0">
                <a:solidFill>
                  <a:schemeClr val="tx1"/>
                </a:solidFill>
                <a:effectLst/>
                <a:latin typeface="Times New Roman" pitchFamily="18" charset="0"/>
                <a:ea typeface="宋体" pitchFamily="2" charset="-122"/>
                <a:cs typeface="+mn-cs"/>
              </a:rPr>
              <a:t>Wilhelm Ackermann</a:t>
            </a:r>
            <a:r>
              <a:rPr lang="zh-CN" altLang="en-US" sz="1200" b="0" i="0" kern="1200" dirty="0" smtClean="0">
                <a:solidFill>
                  <a:schemeClr val="tx1"/>
                </a:solidFill>
                <a:effectLst/>
                <a:latin typeface="Times New Roman" pitchFamily="18" charset="0"/>
                <a:ea typeface="宋体" pitchFamily="2" charset="-122"/>
                <a:cs typeface="+mn-cs"/>
              </a:rPr>
              <a:t>）在</a:t>
            </a:r>
            <a:r>
              <a:rPr lang="en-US" altLang="zh-CN" sz="1200" b="0" i="0" kern="1200" dirty="0" smtClean="0">
                <a:solidFill>
                  <a:schemeClr val="tx1"/>
                </a:solidFill>
                <a:effectLst/>
                <a:latin typeface="Times New Roman" pitchFamily="18" charset="0"/>
                <a:ea typeface="宋体" pitchFamily="2" charset="-122"/>
                <a:cs typeface="+mn-cs"/>
              </a:rPr>
              <a:t>1928</a:t>
            </a:r>
            <a:r>
              <a:rPr lang="zh-CN" altLang="en-US" sz="1200" b="0" i="0" kern="1200" dirty="0" smtClean="0">
                <a:solidFill>
                  <a:schemeClr val="tx1"/>
                </a:solidFill>
                <a:effectLst/>
                <a:latin typeface="Times New Roman" pitchFamily="18" charset="0"/>
                <a:ea typeface="宋体" pitchFamily="2" charset="-122"/>
                <a:cs typeface="+mn-cs"/>
              </a:rPr>
              <a:t>年提出的判定问题</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希尔伯特</a:t>
            </a:r>
            <a:r>
              <a:rPr lang="en-US" altLang="zh-CN" sz="1200" b="0" i="0" kern="1200" dirty="0" smtClean="0">
                <a:solidFill>
                  <a:schemeClr val="tx1"/>
                </a:solidFill>
                <a:effectLst/>
                <a:latin typeface="Times New Roman" pitchFamily="18" charset="0"/>
                <a:ea typeface="宋体" pitchFamily="2" charset="-122"/>
                <a:cs typeface="+mn-cs"/>
              </a:rPr>
              <a:t>23</a:t>
            </a:r>
            <a:r>
              <a:rPr lang="zh-CN" altLang="en-US" sz="1200" b="0" i="0" kern="1200" dirty="0" smtClean="0">
                <a:solidFill>
                  <a:schemeClr val="tx1"/>
                </a:solidFill>
                <a:effectLst/>
                <a:latin typeface="Times New Roman" pitchFamily="18" charset="0"/>
                <a:ea typeface="宋体" pitchFamily="2" charset="-122"/>
                <a:cs typeface="+mn-cs"/>
              </a:rPr>
              <a:t>个问题中的第</a:t>
            </a:r>
            <a:r>
              <a:rPr lang="en-US" altLang="zh-CN" sz="1200" b="0" i="0" kern="1200" dirty="0" smtClean="0">
                <a:solidFill>
                  <a:schemeClr val="tx1"/>
                </a:solidFill>
                <a:effectLst/>
                <a:latin typeface="Times New Roman" pitchFamily="18" charset="0"/>
                <a:ea typeface="宋体" pitchFamily="2" charset="-122"/>
                <a:cs typeface="+mn-cs"/>
              </a:rPr>
              <a:t>2</a:t>
            </a:r>
            <a:r>
              <a:rPr lang="zh-CN" altLang="en-US" sz="1200" b="0" i="0" kern="1200" dirty="0" smtClean="0">
                <a:solidFill>
                  <a:schemeClr val="tx1"/>
                </a:solidFill>
                <a:effectLst/>
                <a:latin typeface="Times New Roman" pitchFamily="18" charset="0"/>
                <a:ea typeface="宋体" pitchFamily="2" charset="-122"/>
                <a:cs typeface="+mn-cs"/>
              </a:rPr>
              <a:t>和</a:t>
            </a:r>
            <a:r>
              <a:rPr lang="en-US" altLang="zh-CN" sz="1200" b="0" i="0" kern="1200" dirty="0" smtClean="0">
                <a:solidFill>
                  <a:schemeClr val="tx1"/>
                </a:solidFill>
                <a:effectLst/>
                <a:latin typeface="Times New Roman" pitchFamily="18" charset="0"/>
                <a:ea typeface="宋体" pitchFamily="2" charset="-122"/>
                <a:cs typeface="+mn-cs"/>
              </a:rPr>
              <a:t>10</a:t>
            </a:r>
            <a:r>
              <a:rPr lang="zh-CN" altLang="en-US" sz="1200" b="0" i="0" kern="1200" dirty="0" smtClean="0">
                <a:solidFill>
                  <a:schemeClr val="tx1"/>
                </a:solidFill>
                <a:effectLst/>
                <a:latin typeface="Times New Roman" pitchFamily="18" charset="0"/>
                <a:ea typeface="宋体" pitchFamily="2" charset="-122"/>
                <a:cs typeface="+mn-cs"/>
              </a:rPr>
              <a:t>个问题后来产生的影响最大，</a:t>
            </a:r>
            <a:r>
              <a:rPr lang="en-US" altLang="zh-CN" sz="1200" b="0" i="0" kern="1200" dirty="0" smtClean="0">
                <a:solidFill>
                  <a:schemeClr val="tx1"/>
                </a:solidFill>
                <a:effectLst/>
                <a:latin typeface="Times New Roman" pitchFamily="18" charset="0"/>
                <a:ea typeface="宋体" pitchFamily="2" charset="-122"/>
                <a:cs typeface="+mn-cs"/>
              </a:rPr>
              <a:t>1928</a:t>
            </a:r>
            <a:r>
              <a:rPr lang="zh-CN" altLang="en-US" sz="1200" b="0" i="0" kern="1200" dirty="0" smtClean="0">
                <a:solidFill>
                  <a:schemeClr val="tx1"/>
                </a:solidFill>
                <a:effectLst/>
                <a:latin typeface="Times New Roman" pitchFamily="18" charset="0"/>
                <a:ea typeface="宋体" pitchFamily="2" charset="-122"/>
                <a:cs typeface="+mn-cs"/>
              </a:rPr>
              <a:t>年，他向数学家这些问题提出三个问题：</a:t>
            </a:r>
            <a:r>
              <a:rPr lang="zh-CN" altLang="en-US" dirty="0" smtClean="0"/>
              <a:t/>
            </a:r>
            <a:br>
              <a:rPr lang="zh-CN" altLang="en-US" dirty="0" smtClean="0"/>
            </a:br>
            <a:r>
              <a:rPr lang="en-US" altLang="zh-CN" sz="1200" b="0" i="0" kern="1200" dirty="0" smtClean="0">
                <a:solidFill>
                  <a:schemeClr val="tx1"/>
                </a:solidFill>
                <a:effectLst/>
                <a:latin typeface="Times New Roman" pitchFamily="18" charset="0"/>
                <a:ea typeface="宋体" pitchFamily="2" charset="-122"/>
                <a:cs typeface="+mn-cs"/>
              </a:rPr>
              <a:t>1</a:t>
            </a:r>
            <a:r>
              <a:rPr lang="zh-CN" altLang="en-US" sz="1200" b="0" i="0" kern="1200" dirty="0" smtClean="0">
                <a:solidFill>
                  <a:schemeClr val="tx1"/>
                </a:solidFill>
                <a:effectLst/>
                <a:latin typeface="Times New Roman" pitchFamily="18" charset="0"/>
                <a:ea typeface="宋体" pitchFamily="2" charset="-122"/>
                <a:cs typeface="+mn-cs"/>
              </a:rPr>
              <a:t>）数学是完备的吗？即：能否基于有限的公理，对所有数学命题都进行证明或证否？</a:t>
            </a:r>
            <a:r>
              <a:rPr lang="zh-CN" altLang="en-US" dirty="0" smtClean="0"/>
              <a:t/>
            </a:r>
            <a:br>
              <a:rPr lang="zh-CN" altLang="en-US" dirty="0" smtClean="0"/>
            </a:br>
            <a:r>
              <a:rPr lang="en-US" altLang="zh-CN" sz="1200" b="0" i="0" kern="1200" dirty="0" smtClean="0">
                <a:solidFill>
                  <a:schemeClr val="tx1"/>
                </a:solidFill>
                <a:effectLst/>
                <a:latin typeface="Times New Roman" pitchFamily="18" charset="0"/>
                <a:ea typeface="宋体" pitchFamily="2" charset="-122"/>
                <a:cs typeface="+mn-cs"/>
              </a:rPr>
              <a:t>2</a:t>
            </a:r>
            <a:r>
              <a:rPr lang="zh-CN" altLang="en-US" sz="1200" b="0" i="0" kern="1200" dirty="0" smtClean="0">
                <a:solidFill>
                  <a:schemeClr val="tx1"/>
                </a:solidFill>
                <a:effectLst/>
                <a:latin typeface="Times New Roman" pitchFamily="18" charset="0"/>
                <a:ea typeface="宋体" pitchFamily="2" charset="-122"/>
                <a:cs typeface="+mn-cs"/>
              </a:rPr>
              <a:t>）数学是一致的吗？即：是否每个被证明的命题一定为真？会不会证明出来命题是错误的？</a:t>
            </a:r>
            <a:r>
              <a:rPr lang="zh-CN" altLang="en-US" dirty="0" smtClean="0"/>
              <a:t/>
            </a:r>
            <a:br>
              <a:rPr lang="zh-CN" altLang="en-US" dirty="0" smtClean="0"/>
            </a:br>
            <a:r>
              <a:rPr lang="en-US" altLang="zh-CN" sz="1200" b="0" i="0" kern="1200" dirty="0" smtClean="0">
                <a:solidFill>
                  <a:schemeClr val="tx1"/>
                </a:solidFill>
                <a:effectLst/>
                <a:latin typeface="Times New Roman" pitchFamily="18" charset="0"/>
                <a:ea typeface="宋体" pitchFamily="2" charset="-122"/>
                <a:cs typeface="+mn-cs"/>
              </a:rPr>
              <a:t>3</a:t>
            </a:r>
            <a:r>
              <a:rPr lang="zh-CN" altLang="en-US" sz="1200" b="0" i="0" kern="1200" dirty="0" smtClean="0">
                <a:solidFill>
                  <a:schemeClr val="tx1"/>
                </a:solidFill>
                <a:effectLst/>
                <a:latin typeface="Times New Roman" pitchFamily="18" charset="0"/>
                <a:ea typeface="宋体" pitchFamily="2" charset="-122"/>
                <a:cs typeface="+mn-cs"/>
              </a:rPr>
              <a:t>）是否所有问题都是数学可判定的？即：是否每个命题都能有明确的程序在有限的时间内告诉我们命题的真假？</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图灵的工作不仅回答了希尔伯特的问题，更参透了数学和计算机的本质关系</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计算机是为解决数学问题而诞生的，却又基于数学，因而数学自身的极限也便框定了计算机的能力范围。</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有个古老而经典的逻辑游戏：如果一个人说“我正在说谎”，那么他到底在不在说谎呢？</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罗素悖论，它的通俗化版本是流传更广的理发师悖论：如果一位理发师只给不为自己理发的人理发，那他给不给自己理发呢？</a:t>
            </a: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Times New Roman" pitchFamily="18" charset="0"/>
                <a:ea typeface="宋体" pitchFamily="2" charset="-122"/>
                <a:cs typeface="+mn-cs"/>
              </a:rPr>
              <a:t>不存在一台图灵机，可以判定任意图灵机是否会停机。图灵机不是万能的，判定问题的答案也是否定的。</a:t>
            </a:r>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5</a:t>
            </a:fld>
            <a:endParaRPr lang="en-US" altLang="zh-CN"/>
          </a:p>
        </p:txBody>
      </p:sp>
    </p:spTree>
    <p:extLst>
      <p:ext uri="{BB962C8B-B14F-4D97-AF65-F5344CB8AC3E}">
        <p14:creationId xmlns:p14="http://schemas.microsoft.com/office/powerpoint/2010/main" val="231881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a:t>
            </a:r>
            <a:r>
              <a:rPr lang="en-US" altLang="zh-CN" dirty="0" smtClean="0"/>
              <a:t>N</a:t>
            </a:r>
            <a:r>
              <a:rPr lang="zh-CN" altLang="en-US" dirty="0" smtClean="0"/>
              <a:t>个样本的波形分解为周期性分量</a:t>
            </a:r>
            <a:endParaRPr lang="en-US" altLang="zh-CN" dirty="0" smtClean="0"/>
          </a:p>
          <a:p>
            <a:endParaRPr lang="en-US" altLang="zh-CN" dirty="0" smtClean="0"/>
          </a:p>
          <a:p>
            <a:r>
              <a:rPr lang="en-US" altLang="zh-CN" sz="1200" b="0" i="0" kern="1200" dirty="0" smtClean="0">
                <a:solidFill>
                  <a:schemeClr val="tx1"/>
                </a:solidFill>
                <a:effectLst/>
                <a:latin typeface="Times New Roman" pitchFamily="18" charset="0"/>
                <a:ea typeface="宋体" pitchFamily="2" charset="-122"/>
                <a:cs typeface="+mn-cs"/>
              </a:rPr>
              <a:t>O(</a:t>
            </a:r>
            <a:r>
              <a:rPr lang="en-US" altLang="zh-CN" sz="1200" b="0" i="0" kern="1200" dirty="0" err="1" smtClean="0">
                <a:solidFill>
                  <a:schemeClr val="tx1"/>
                </a:solidFill>
                <a:effectLst/>
                <a:latin typeface="Times New Roman" pitchFamily="18" charset="0"/>
                <a:ea typeface="宋体" pitchFamily="2" charset="-122"/>
                <a:cs typeface="+mn-cs"/>
              </a:rPr>
              <a:t>logn</a:t>
            </a:r>
            <a:r>
              <a:rPr lang="en-US" altLang="zh-CN" sz="1200" b="0" i="0" kern="1200" dirty="0" smtClean="0">
                <a:solidFill>
                  <a:schemeClr val="tx1"/>
                </a:solidFill>
                <a:effectLst/>
                <a:latin typeface="Times New Roman" pitchFamily="18" charset="0"/>
                <a:ea typeface="宋体" pitchFamily="2" charset="-122"/>
                <a:cs typeface="+mn-cs"/>
              </a:rPr>
              <a:t>)</a:t>
            </a:r>
            <a:r>
              <a:rPr lang="zh-CN" altLang="en-US" sz="1200" b="0" i="0" kern="1200" dirty="0" smtClean="0">
                <a:solidFill>
                  <a:schemeClr val="tx1"/>
                </a:solidFill>
                <a:effectLst/>
                <a:latin typeface="Times New Roman" pitchFamily="18" charset="0"/>
                <a:ea typeface="宋体" pitchFamily="2" charset="-122"/>
                <a:cs typeface="+mn-cs"/>
              </a:rPr>
              <a:t>确实是有底数的。假如</a:t>
            </a:r>
            <a:r>
              <a:rPr lang="en-US" altLang="zh-CN" sz="1200" b="0" i="0" kern="1200" dirty="0" smtClean="0">
                <a:solidFill>
                  <a:schemeClr val="tx1"/>
                </a:solidFill>
                <a:effectLst/>
                <a:latin typeface="Times New Roman" pitchFamily="18" charset="0"/>
                <a:ea typeface="宋体" pitchFamily="2" charset="-122"/>
                <a:cs typeface="+mn-cs"/>
              </a:rPr>
              <a:t>n</a:t>
            </a:r>
            <a:r>
              <a:rPr lang="zh-CN" altLang="en-US" sz="1200" b="0" i="0" kern="1200" dirty="0" smtClean="0">
                <a:solidFill>
                  <a:schemeClr val="tx1"/>
                </a:solidFill>
                <a:effectLst/>
                <a:latin typeface="Times New Roman" pitchFamily="18" charset="0"/>
                <a:ea typeface="宋体" pitchFamily="2" charset="-122"/>
                <a:cs typeface="+mn-cs"/>
              </a:rPr>
              <a:t>非常大的时候，任意底数的一个对数函数都只是相差一个常数倍而已。</a:t>
            </a:r>
          </a:p>
          <a:p>
            <a:r>
              <a:rPr lang="zh-CN" altLang="en-US" sz="1200" b="0" i="0" kern="1200" dirty="0" smtClean="0">
                <a:solidFill>
                  <a:schemeClr val="tx1"/>
                </a:solidFill>
                <a:effectLst/>
                <a:latin typeface="Times New Roman" pitchFamily="18" charset="0"/>
                <a:ea typeface="宋体" pitchFamily="2" charset="-122"/>
                <a:cs typeface="+mn-cs"/>
              </a:rPr>
              <a:t>所以无论底数是什么，</a:t>
            </a:r>
            <a:r>
              <a:rPr lang="en-US" altLang="zh-CN" sz="1200" b="0" i="0" kern="1200" dirty="0" smtClean="0">
                <a:solidFill>
                  <a:schemeClr val="tx1"/>
                </a:solidFill>
                <a:effectLst/>
                <a:latin typeface="Times New Roman" pitchFamily="18" charset="0"/>
                <a:ea typeface="宋体" pitchFamily="2" charset="-122"/>
                <a:cs typeface="+mn-cs"/>
              </a:rPr>
              <a:t>log</a:t>
            </a:r>
            <a:r>
              <a:rPr lang="zh-CN" altLang="en-US" sz="1200" b="0" i="0" kern="1200" dirty="0" smtClean="0">
                <a:solidFill>
                  <a:schemeClr val="tx1"/>
                </a:solidFill>
                <a:effectLst/>
                <a:latin typeface="Times New Roman" pitchFamily="18" charset="0"/>
                <a:ea typeface="宋体" pitchFamily="2" charset="-122"/>
                <a:cs typeface="+mn-cs"/>
              </a:rPr>
              <a:t>级别的渐进意义是一样的。也就是说该算法的时间复杂度的增长与处理数据多少的增长的关系是一样的。</a:t>
            </a:r>
          </a:p>
          <a:p>
            <a:r>
              <a:rPr lang="zh-CN" altLang="en-US" sz="1200" b="0" i="0" kern="1200" dirty="0" smtClean="0">
                <a:solidFill>
                  <a:schemeClr val="tx1"/>
                </a:solidFill>
                <a:effectLst/>
                <a:latin typeface="Times New Roman" pitchFamily="18" charset="0"/>
                <a:ea typeface="宋体" pitchFamily="2" charset="-122"/>
                <a:cs typeface="+mn-cs"/>
              </a:rPr>
              <a:t>总之：</a:t>
            </a:r>
            <a:r>
              <a:rPr lang="zh-CN" altLang="en-US" sz="1200" b="1" i="0" kern="1200" dirty="0" smtClean="0">
                <a:solidFill>
                  <a:schemeClr val="tx1"/>
                </a:solidFill>
                <a:effectLst/>
                <a:latin typeface="Times New Roman" pitchFamily="18" charset="0"/>
                <a:ea typeface="宋体" pitchFamily="2" charset="-122"/>
                <a:cs typeface="+mn-cs"/>
              </a:rPr>
              <a:t>「</a:t>
            </a:r>
            <a:r>
              <a:rPr lang="en-US" altLang="zh-CN" sz="1200" b="1" i="0" kern="1200" dirty="0" smtClean="0">
                <a:solidFill>
                  <a:schemeClr val="tx1"/>
                </a:solidFill>
                <a:effectLst/>
                <a:latin typeface="Times New Roman" pitchFamily="18" charset="0"/>
                <a:ea typeface="宋体" pitchFamily="2" charset="-122"/>
                <a:cs typeface="+mn-cs"/>
              </a:rPr>
              <a:t>O</a:t>
            </a:r>
            <a:r>
              <a:rPr lang="zh-CN" altLang="en-US" sz="1200" b="1" i="0" kern="1200" dirty="0" smtClean="0">
                <a:solidFill>
                  <a:schemeClr val="tx1"/>
                </a:solidFill>
                <a:effectLst/>
                <a:latin typeface="Times New Roman" pitchFamily="18" charset="0"/>
                <a:ea typeface="宋体" pitchFamily="2" charset="-122"/>
                <a:cs typeface="+mn-cs"/>
              </a:rPr>
              <a:t>（</a:t>
            </a:r>
            <a:r>
              <a:rPr lang="en-US" altLang="zh-CN" sz="1200" b="1" i="0" kern="1200" dirty="0" err="1" smtClean="0">
                <a:solidFill>
                  <a:schemeClr val="tx1"/>
                </a:solidFill>
                <a:effectLst/>
                <a:latin typeface="Times New Roman" pitchFamily="18" charset="0"/>
                <a:ea typeface="宋体" pitchFamily="2" charset="-122"/>
                <a:cs typeface="+mn-cs"/>
              </a:rPr>
              <a:t>logn</a:t>
            </a:r>
            <a:r>
              <a:rPr lang="zh-CN" altLang="en-US" sz="1200" b="1" i="0" kern="1200" dirty="0" smtClean="0">
                <a:solidFill>
                  <a:schemeClr val="tx1"/>
                </a:solidFill>
                <a:effectLst/>
                <a:latin typeface="Times New Roman" pitchFamily="18" charset="0"/>
                <a:ea typeface="宋体" pitchFamily="2" charset="-122"/>
                <a:cs typeface="+mn-cs"/>
              </a:rPr>
              <a:t>）已经可以表达所有底数的对数了」</a:t>
            </a:r>
            <a:endParaRPr lang="zh-CN" altLang="en-US" sz="1200" b="0" i="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6</a:t>
            </a:fld>
            <a:endParaRPr lang="en-US" altLang="zh-CN"/>
          </a:p>
        </p:txBody>
      </p:sp>
    </p:spTree>
    <p:extLst>
      <p:ext uri="{BB962C8B-B14F-4D97-AF65-F5344CB8AC3E}">
        <p14:creationId xmlns:p14="http://schemas.microsoft.com/office/powerpoint/2010/main" val="2203492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dirty="0" smtClean="0">
                <a:solidFill>
                  <a:schemeClr val="tx1"/>
                </a:solidFill>
                <a:effectLst/>
                <a:latin typeface="+mn-lt"/>
                <a:ea typeface="+mn-ea"/>
                <a:cs typeface="+mn-cs"/>
                <a:hlinkClick r:id="rId3"/>
              </a:rPr>
              <a:t>The Joy of Algorithms</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Donald</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E. Knuth,</a:t>
            </a:r>
            <a:r>
              <a:rPr lang="zh-CN" altLang="en-US" sz="1200" b="0" i="0" kern="1200" dirty="0" smtClean="0">
                <a:solidFill>
                  <a:schemeClr val="tx1"/>
                </a:solidFill>
                <a:effectLst/>
                <a:latin typeface="+mn-lt"/>
                <a:ea typeface="+mn-ea"/>
                <a:cs typeface="+mn-cs"/>
              </a:rPr>
              <a:t>这位“现代计算机科学的鼻祖”是计算机界的传奇人物。高德纳是他的中文名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1977 </a:t>
            </a:r>
            <a:r>
              <a:rPr lang="zh-CN" altLang="en-US" sz="1200" b="0" i="0" kern="1200" dirty="0" smtClean="0">
                <a:solidFill>
                  <a:schemeClr val="tx1"/>
                </a:solidFill>
                <a:effectLst/>
                <a:latin typeface="+mn-lt"/>
                <a:ea typeface="+mn-ea"/>
                <a:cs typeface="+mn-cs"/>
              </a:rPr>
              <a:t>年他访问中国之前所取的</a:t>
            </a:r>
            <a:endParaRPr lang="zh-CN" altLang="en-US" dirty="0"/>
          </a:p>
        </p:txBody>
      </p:sp>
      <p:sp>
        <p:nvSpPr>
          <p:cNvPr id="4" name="灯片编号占位符 3"/>
          <p:cNvSpPr>
            <a:spLocks noGrp="1"/>
          </p:cNvSpPr>
          <p:nvPr>
            <p:ph type="sldNum" sz="quarter" idx="10"/>
          </p:nvPr>
        </p:nvSpPr>
        <p:spPr/>
        <p:txBody>
          <a:bodyPr/>
          <a:lstStyle/>
          <a:p>
            <a:fld id="{B667BA32-D8FE-4A9C-A048-7932899D35E4}" type="slidenum">
              <a:rPr lang="zh-CN" altLang="en-US" smtClean="0"/>
              <a:t>8</a:t>
            </a:fld>
            <a:endParaRPr lang="zh-CN" altLang="en-US"/>
          </a:p>
        </p:txBody>
      </p:sp>
    </p:spTree>
    <p:extLst>
      <p:ext uri="{BB962C8B-B14F-4D97-AF65-F5344CB8AC3E}">
        <p14:creationId xmlns:p14="http://schemas.microsoft.com/office/powerpoint/2010/main" val="344912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00289D2D-150E-EC7E-8CA0-56B540EE5BF4}"/>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DE3D6D0D-2BFD-F8B3-3642-C3B386F4B4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zh-CN" altLang="zh-CN"/>
          </a:p>
        </p:txBody>
      </p:sp>
      <p:sp>
        <p:nvSpPr>
          <p:cNvPr id="8196" name="Slide Number Placeholder 3">
            <a:extLst>
              <a:ext uri="{FF2B5EF4-FFF2-40B4-BE49-F238E27FC236}">
                <a16:creationId xmlns:a16="http://schemas.microsoft.com/office/drawing/2014/main" id="{6D3C0055-C788-CD7D-38B9-DE2E38528B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9EA80407-0295-48D4-B367-369A201D4EE5}" type="slidenum">
              <a:rPr lang="en-US" altLang="zh-CN" sz="1200">
                <a:solidFill>
                  <a:schemeClr val="tx1"/>
                </a:solidFill>
                <a:latin typeface="Times New Roman" panose="02020603050405020304" pitchFamily="18" charset="0"/>
                <a:ea typeface="宋体" panose="02010600030101010101" pitchFamily="2" charset="-122"/>
              </a:rPr>
              <a:pPr/>
              <a:t>13</a:t>
            </a:fld>
            <a:endParaRPr lang="zh-CN" altLang="zh-CN" sz="12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4252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算法设计常用的基本策略</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17</a:t>
            </a:fld>
            <a:endParaRPr lang="en-US"/>
          </a:p>
        </p:txBody>
      </p:sp>
    </p:spTree>
    <p:extLst>
      <p:ext uri="{BB962C8B-B14F-4D97-AF65-F5344CB8AC3E}">
        <p14:creationId xmlns:p14="http://schemas.microsoft.com/office/powerpoint/2010/main" val="215575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itchFamily="18" charset="0"/>
                <a:ea typeface="宋体" pitchFamily="2" charset="-122"/>
                <a:cs typeface="+mn-cs"/>
              </a:rPr>
              <a:t>算法是为了解决某类问题而规定的一个有限的操作序列。</a:t>
            </a:r>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24</a:t>
            </a:fld>
            <a:endParaRPr lang="en-US" altLang="zh-CN"/>
          </a:p>
        </p:txBody>
      </p:sp>
    </p:spTree>
    <p:extLst>
      <p:ext uri="{BB962C8B-B14F-4D97-AF65-F5344CB8AC3E}">
        <p14:creationId xmlns:p14="http://schemas.microsoft.com/office/powerpoint/2010/main" val="2617454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632DA0-60EF-406C-B5ED-472D5BCC4F1A}" type="slidenum">
              <a:rPr lang="zh-CN" altLang="en-US" smtClean="0"/>
              <a:pPr>
                <a:defRPr/>
              </a:pPr>
              <a:t>28</a:t>
            </a:fld>
            <a:endParaRPr lang="en-US" altLang="zh-CN"/>
          </a:p>
        </p:txBody>
      </p:sp>
    </p:spTree>
    <p:extLst>
      <p:ext uri="{BB962C8B-B14F-4D97-AF65-F5344CB8AC3E}">
        <p14:creationId xmlns:p14="http://schemas.microsoft.com/office/powerpoint/2010/main" val="339389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F4AB51E0-D8B4-DD4A-EE7A-DF926A07B25A}"/>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795781D7-2009-847F-3068-9D2BD205582D}"/>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114"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单击此处编辑母版标题样式</a:t>
            </a:r>
          </a:p>
        </p:txBody>
      </p:sp>
      <p:sp>
        <p:nvSpPr>
          <p:cNvPr id="346115"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单击此处编辑母版副标题样式</a:t>
            </a:r>
          </a:p>
        </p:txBody>
      </p:sp>
      <p:sp>
        <p:nvSpPr>
          <p:cNvPr id="4" name="Rectangle 4">
            <a:extLst>
              <a:ext uri="{FF2B5EF4-FFF2-40B4-BE49-F238E27FC236}">
                <a16:creationId xmlns:a16="http://schemas.microsoft.com/office/drawing/2014/main" id="{474D2B74-AF84-4B62-2D80-63DDED675F47}"/>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0A5B1FC-48C1-84B2-787C-F2743BF23724}"/>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BC6C905-CBBA-2F74-4978-7BFCF8199120}"/>
              </a:ext>
            </a:extLst>
          </p:cNvPr>
          <p:cNvSpPr>
            <a:spLocks noGrp="1" noChangeArrowheads="1"/>
          </p:cNvSpPr>
          <p:nvPr>
            <p:ph type="sldNum" sz="quarter" idx="12"/>
          </p:nvPr>
        </p:nvSpPr>
        <p:spPr/>
        <p:txBody>
          <a:bodyPr/>
          <a:lstStyle>
            <a:lvl1pPr>
              <a:defRPr smtClean="0"/>
            </a:lvl1pPr>
          </a:lstStyle>
          <a:p>
            <a:pPr>
              <a:defRPr/>
            </a:pPr>
            <a:fld id="{8C782734-B145-4376-9F0E-E5A541603F1B}" type="slidenum">
              <a:rPr lang="en-US" altLang="zh-CN"/>
              <a:pPr>
                <a:defRPr/>
              </a:pPr>
              <a:t>‹#›</a:t>
            </a:fld>
            <a:endParaRPr lang="en-US" altLang="zh-CN"/>
          </a:p>
        </p:txBody>
      </p:sp>
    </p:spTree>
    <p:extLst>
      <p:ext uri="{BB962C8B-B14F-4D97-AF65-F5344CB8AC3E}">
        <p14:creationId xmlns:p14="http://schemas.microsoft.com/office/powerpoint/2010/main" val="352975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57F8C65-774A-54D8-D2FD-D6187ADBCC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2922771-43D5-617D-EA5F-B1C9CB6740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A1467DE-3922-930A-1E61-EA5044B4EA51}"/>
              </a:ext>
            </a:extLst>
          </p:cNvPr>
          <p:cNvSpPr>
            <a:spLocks noGrp="1" noChangeArrowheads="1"/>
          </p:cNvSpPr>
          <p:nvPr>
            <p:ph type="sldNum" sz="quarter" idx="12"/>
          </p:nvPr>
        </p:nvSpPr>
        <p:spPr>
          <a:ln/>
        </p:spPr>
        <p:txBody>
          <a:bodyPr/>
          <a:lstStyle>
            <a:lvl1pPr>
              <a:defRPr/>
            </a:lvl1pPr>
          </a:lstStyle>
          <a:p>
            <a:pPr>
              <a:defRPr/>
            </a:pPr>
            <a:fld id="{868E1BEB-C101-4EA9-84FF-8E23B82B9124}" type="slidenum">
              <a:rPr lang="en-US" altLang="zh-CN"/>
              <a:pPr>
                <a:defRPr/>
              </a:pPr>
              <a:t>‹#›</a:t>
            </a:fld>
            <a:endParaRPr lang="en-US" altLang="zh-CN"/>
          </a:p>
        </p:txBody>
      </p:sp>
    </p:spTree>
    <p:extLst>
      <p:ext uri="{BB962C8B-B14F-4D97-AF65-F5344CB8AC3E}">
        <p14:creationId xmlns:p14="http://schemas.microsoft.com/office/powerpoint/2010/main" val="1609140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FC7628-FE90-EBCB-8042-28022F7068A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A3E94B3-289A-BC84-1A4C-EDAABE6193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F5F2E97-E82C-6BBA-76B3-CEDE05C6ADB6}"/>
              </a:ext>
            </a:extLst>
          </p:cNvPr>
          <p:cNvSpPr>
            <a:spLocks noGrp="1" noChangeArrowheads="1"/>
          </p:cNvSpPr>
          <p:nvPr>
            <p:ph type="sldNum" sz="quarter" idx="12"/>
          </p:nvPr>
        </p:nvSpPr>
        <p:spPr>
          <a:ln/>
        </p:spPr>
        <p:txBody>
          <a:bodyPr/>
          <a:lstStyle>
            <a:lvl1pPr>
              <a:defRPr/>
            </a:lvl1pPr>
          </a:lstStyle>
          <a:p>
            <a:pPr>
              <a:defRPr/>
            </a:pPr>
            <a:fld id="{78C608AB-F728-4A45-AA86-4ED7EF528832}" type="slidenum">
              <a:rPr lang="en-US" altLang="zh-CN"/>
              <a:pPr>
                <a:defRPr/>
              </a:pPr>
              <a:t>‹#›</a:t>
            </a:fld>
            <a:endParaRPr lang="en-US" altLang="zh-CN"/>
          </a:p>
        </p:txBody>
      </p:sp>
    </p:spTree>
    <p:extLst>
      <p:ext uri="{BB962C8B-B14F-4D97-AF65-F5344CB8AC3E}">
        <p14:creationId xmlns:p14="http://schemas.microsoft.com/office/powerpoint/2010/main" val="228032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lvl1pPr>
              <a:defRPr>
                <a:solidFill>
                  <a:schemeClr val="tx1"/>
                </a:solidFill>
              </a:defRPr>
            </a:lvl1pPr>
          </a:lstStyle>
          <a:p>
            <a:r>
              <a:rPr lang="zh-CN" altLang="en-US" dirty="0"/>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AB16CBE-53E3-67C5-851B-E3FBD0CC51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BDD729A-6996-EA12-714C-456F1AE140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950DE61-C06A-2A1E-CE7D-C704AB5E5E02}"/>
              </a:ext>
            </a:extLst>
          </p:cNvPr>
          <p:cNvSpPr>
            <a:spLocks noGrp="1" noChangeArrowheads="1"/>
          </p:cNvSpPr>
          <p:nvPr>
            <p:ph type="sldNum" sz="quarter" idx="12"/>
          </p:nvPr>
        </p:nvSpPr>
        <p:spPr>
          <a:ln/>
        </p:spPr>
        <p:txBody>
          <a:bodyPr/>
          <a:lstStyle>
            <a:lvl1pPr>
              <a:defRPr/>
            </a:lvl1pPr>
          </a:lstStyle>
          <a:p>
            <a:pPr>
              <a:defRPr/>
            </a:pPr>
            <a:fld id="{618E0774-2DAB-4B59-BCCB-062A61D1EE0A}" type="slidenum">
              <a:rPr lang="en-US" altLang="zh-CN"/>
              <a:pPr>
                <a:defRPr/>
              </a:pPr>
              <a:t>‹#›</a:t>
            </a:fld>
            <a:endParaRPr lang="en-US" altLang="zh-CN"/>
          </a:p>
        </p:txBody>
      </p:sp>
    </p:spTree>
    <p:extLst>
      <p:ext uri="{BB962C8B-B14F-4D97-AF65-F5344CB8AC3E}">
        <p14:creationId xmlns:p14="http://schemas.microsoft.com/office/powerpoint/2010/main" val="335921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8379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5CDF400-A260-A04E-2B1A-4A715A0F23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0E65FD-C079-1469-73FD-45D6EF46B2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CEFC10-B99F-E7F8-D19A-9A1E2126E134}"/>
              </a:ext>
            </a:extLst>
          </p:cNvPr>
          <p:cNvSpPr>
            <a:spLocks noGrp="1" noChangeArrowheads="1"/>
          </p:cNvSpPr>
          <p:nvPr>
            <p:ph type="sldNum" sz="quarter" idx="12"/>
          </p:nvPr>
        </p:nvSpPr>
        <p:spPr>
          <a:ln/>
        </p:spPr>
        <p:txBody>
          <a:bodyPr/>
          <a:lstStyle>
            <a:lvl1pPr>
              <a:defRPr/>
            </a:lvl1pPr>
          </a:lstStyle>
          <a:p>
            <a:pPr>
              <a:defRPr/>
            </a:pPr>
            <a:fld id="{927C07CA-9D7C-4A8B-8607-4F63859ACA51}" type="slidenum">
              <a:rPr lang="en-US" altLang="zh-CN"/>
              <a:pPr>
                <a:defRPr/>
              </a:pPr>
              <a:t>‹#›</a:t>
            </a:fld>
            <a:endParaRPr lang="en-US" altLang="zh-CN"/>
          </a:p>
        </p:txBody>
      </p:sp>
    </p:spTree>
    <p:extLst>
      <p:ext uri="{BB962C8B-B14F-4D97-AF65-F5344CB8AC3E}">
        <p14:creationId xmlns:p14="http://schemas.microsoft.com/office/powerpoint/2010/main" val="176175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829772F-C74D-DA6E-08C9-8E51C36616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F7DF0AF-F8D4-CCCE-BCF6-3EEF376857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A8ECA55-25E4-E7FC-66AB-B6FC977D2658}"/>
              </a:ext>
            </a:extLst>
          </p:cNvPr>
          <p:cNvSpPr>
            <a:spLocks noGrp="1" noChangeArrowheads="1"/>
          </p:cNvSpPr>
          <p:nvPr>
            <p:ph type="sldNum" sz="quarter" idx="12"/>
          </p:nvPr>
        </p:nvSpPr>
        <p:spPr>
          <a:ln/>
        </p:spPr>
        <p:txBody>
          <a:bodyPr/>
          <a:lstStyle>
            <a:lvl1pPr>
              <a:defRPr/>
            </a:lvl1pPr>
          </a:lstStyle>
          <a:p>
            <a:pPr>
              <a:defRPr/>
            </a:pPr>
            <a:fld id="{10148737-3F43-4501-BDEC-D4A8CCFA6689}" type="slidenum">
              <a:rPr lang="en-US" altLang="zh-CN"/>
              <a:pPr>
                <a:defRPr/>
              </a:pPr>
              <a:t>‹#›</a:t>
            </a:fld>
            <a:endParaRPr lang="en-US" altLang="zh-CN"/>
          </a:p>
        </p:txBody>
      </p:sp>
    </p:spTree>
    <p:extLst>
      <p:ext uri="{BB962C8B-B14F-4D97-AF65-F5344CB8AC3E}">
        <p14:creationId xmlns:p14="http://schemas.microsoft.com/office/powerpoint/2010/main" val="1476155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zh-CN" altLang="en-US" dirty="0"/>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4746799-CE13-DECD-3AE4-35EAA16633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FBB54DA-08F3-FF31-25F5-7FF65205F5D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1A8B257-281E-0DC0-6748-35643EC71B7E}"/>
              </a:ext>
            </a:extLst>
          </p:cNvPr>
          <p:cNvSpPr>
            <a:spLocks noGrp="1" noChangeArrowheads="1"/>
          </p:cNvSpPr>
          <p:nvPr>
            <p:ph type="sldNum" sz="quarter" idx="12"/>
          </p:nvPr>
        </p:nvSpPr>
        <p:spPr>
          <a:ln/>
        </p:spPr>
        <p:txBody>
          <a:bodyPr/>
          <a:lstStyle>
            <a:lvl1pPr>
              <a:defRPr/>
            </a:lvl1pPr>
          </a:lstStyle>
          <a:p>
            <a:pPr>
              <a:defRPr/>
            </a:pPr>
            <a:fld id="{5219A859-179D-4ACA-B3EB-675FA2D70FFD}" type="slidenum">
              <a:rPr lang="en-US" altLang="zh-CN"/>
              <a:pPr>
                <a:defRPr/>
              </a:pPr>
              <a:t>‹#›</a:t>
            </a:fld>
            <a:endParaRPr lang="en-US" altLang="zh-CN"/>
          </a:p>
        </p:txBody>
      </p:sp>
    </p:spTree>
    <p:extLst>
      <p:ext uri="{BB962C8B-B14F-4D97-AF65-F5344CB8AC3E}">
        <p14:creationId xmlns:p14="http://schemas.microsoft.com/office/powerpoint/2010/main" val="109222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solidFill>
                  <a:schemeClr val="tx1"/>
                </a:solidFill>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9779E907-32CB-BB8D-6E9B-21CD699DC7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85EB49B-CD60-B21E-8D71-E15F1D8C3C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3595B398-2F25-FFC5-FC5B-EFB6AA8319C8}"/>
              </a:ext>
            </a:extLst>
          </p:cNvPr>
          <p:cNvSpPr>
            <a:spLocks noGrp="1" noChangeArrowheads="1"/>
          </p:cNvSpPr>
          <p:nvPr>
            <p:ph type="sldNum" sz="quarter" idx="12"/>
          </p:nvPr>
        </p:nvSpPr>
        <p:spPr>
          <a:ln/>
        </p:spPr>
        <p:txBody>
          <a:bodyPr/>
          <a:lstStyle>
            <a:lvl1pPr>
              <a:defRPr/>
            </a:lvl1pPr>
          </a:lstStyle>
          <a:p>
            <a:pPr>
              <a:defRPr/>
            </a:pPr>
            <a:fld id="{0A2AB017-F28C-4A78-84C5-E54DDE60BDC8}" type="slidenum">
              <a:rPr lang="en-US" altLang="zh-CN"/>
              <a:pPr>
                <a:defRPr/>
              </a:pPr>
              <a:t>‹#›</a:t>
            </a:fld>
            <a:endParaRPr lang="en-US" altLang="zh-CN"/>
          </a:p>
        </p:txBody>
      </p:sp>
    </p:spTree>
    <p:extLst>
      <p:ext uri="{BB962C8B-B14F-4D97-AF65-F5344CB8AC3E}">
        <p14:creationId xmlns:p14="http://schemas.microsoft.com/office/powerpoint/2010/main" val="297134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zh-CN" altLang="en-US" dirty="0"/>
              <a:t>单击此处编辑母版标题样式</a:t>
            </a:r>
          </a:p>
        </p:txBody>
      </p:sp>
      <p:sp>
        <p:nvSpPr>
          <p:cNvPr id="3" name="Rectangle 4">
            <a:extLst>
              <a:ext uri="{FF2B5EF4-FFF2-40B4-BE49-F238E27FC236}">
                <a16:creationId xmlns:a16="http://schemas.microsoft.com/office/drawing/2014/main" id="{AFE41D58-325F-C8D7-FBC7-35E9234FEF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3B62611-62DA-101E-1263-80057E62669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D24A7FEB-51BD-5C48-D812-7C741405EA0C}"/>
              </a:ext>
            </a:extLst>
          </p:cNvPr>
          <p:cNvSpPr>
            <a:spLocks noGrp="1" noChangeArrowheads="1"/>
          </p:cNvSpPr>
          <p:nvPr>
            <p:ph type="sldNum" sz="quarter" idx="12"/>
          </p:nvPr>
        </p:nvSpPr>
        <p:spPr>
          <a:ln/>
        </p:spPr>
        <p:txBody>
          <a:bodyPr/>
          <a:lstStyle>
            <a:lvl1pPr>
              <a:defRPr/>
            </a:lvl1pPr>
          </a:lstStyle>
          <a:p>
            <a:pPr>
              <a:defRPr/>
            </a:pPr>
            <a:fld id="{008C0DE4-5E88-4BF4-8869-14E1B53A5914}" type="slidenum">
              <a:rPr lang="en-US" altLang="zh-CN"/>
              <a:pPr>
                <a:defRPr/>
              </a:pPr>
              <a:t>‹#›</a:t>
            </a:fld>
            <a:endParaRPr lang="en-US" altLang="zh-CN"/>
          </a:p>
        </p:txBody>
      </p:sp>
    </p:spTree>
    <p:extLst>
      <p:ext uri="{BB962C8B-B14F-4D97-AF65-F5344CB8AC3E}">
        <p14:creationId xmlns:p14="http://schemas.microsoft.com/office/powerpoint/2010/main" val="15192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5721D7F-C7F5-81E7-5247-8DE2B96168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864E7219-0F21-14A6-9993-DC3E5E372C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60FBD6C-1933-66FC-49FF-9FA0F2310F62}"/>
              </a:ext>
            </a:extLst>
          </p:cNvPr>
          <p:cNvSpPr>
            <a:spLocks noGrp="1" noChangeArrowheads="1"/>
          </p:cNvSpPr>
          <p:nvPr>
            <p:ph type="sldNum" sz="quarter" idx="12"/>
          </p:nvPr>
        </p:nvSpPr>
        <p:spPr>
          <a:ln/>
        </p:spPr>
        <p:txBody>
          <a:bodyPr/>
          <a:lstStyle>
            <a:lvl1pPr>
              <a:defRPr/>
            </a:lvl1pPr>
          </a:lstStyle>
          <a:p>
            <a:pPr>
              <a:defRPr/>
            </a:pPr>
            <a:fld id="{1BB23201-BBDC-4A3A-9D8C-BD99DFAAD110}" type="slidenum">
              <a:rPr lang="en-US" altLang="zh-CN"/>
              <a:pPr>
                <a:defRPr/>
              </a:pPr>
              <a:t>‹#›</a:t>
            </a:fld>
            <a:endParaRPr lang="en-US" altLang="zh-CN"/>
          </a:p>
        </p:txBody>
      </p:sp>
    </p:spTree>
    <p:extLst>
      <p:ext uri="{BB962C8B-B14F-4D97-AF65-F5344CB8AC3E}">
        <p14:creationId xmlns:p14="http://schemas.microsoft.com/office/powerpoint/2010/main" val="3354436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DE75536-D8AE-D6BF-3815-D833B87151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A963A68-4CEF-79BC-BF74-742378F0E7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7E21FFA-34B7-5CCB-6B3C-B0C7382CB6CC}"/>
              </a:ext>
            </a:extLst>
          </p:cNvPr>
          <p:cNvSpPr>
            <a:spLocks noGrp="1" noChangeArrowheads="1"/>
          </p:cNvSpPr>
          <p:nvPr>
            <p:ph type="sldNum" sz="quarter" idx="12"/>
          </p:nvPr>
        </p:nvSpPr>
        <p:spPr>
          <a:ln/>
        </p:spPr>
        <p:txBody>
          <a:bodyPr/>
          <a:lstStyle>
            <a:lvl1pPr>
              <a:defRPr/>
            </a:lvl1pPr>
          </a:lstStyle>
          <a:p>
            <a:pPr>
              <a:defRPr/>
            </a:pPr>
            <a:fld id="{843B93E4-2B83-432E-8B46-B18D639AFDD9}" type="slidenum">
              <a:rPr lang="en-US" altLang="zh-CN"/>
              <a:pPr>
                <a:defRPr/>
              </a:pPr>
              <a:t>‹#›</a:t>
            </a:fld>
            <a:endParaRPr lang="en-US" altLang="zh-CN"/>
          </a:p>
        </p:txBody>
      </p:sp>
    </p:spTree>
    <p:extLst>
      <p:ext uri="{BB962C8B-B14F-4D97-AF65-F5344CB8AC3E}">
        <p14:creationId xmlns:p14="http://schemas.microsoft.com/office/powerpoint/2010/main" val="264639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4CB0E9A-18CA-9CE0-5303-6EBA6846AA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4BF1D75-A6B5-454D-8BDE-101A237FA2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837784F-AE47-F312-9A9A-24E07C208D5C}"/>
              </a:ext>
            </a:extLst>
          </p:cNvPr>
          <p:cNvSpPr>
            <a:spLocks noGrp="1" noChangeArrowheads="1"/>
          </p:cNvSpPr>
          <p:nvPr>
            <p:ph type="sldNum" sz="quarter" idx="12"/>
          </p:nvPr>
        </p:nvSpPr>
        <p:spPr>
          <a:ln/>
        </p:spPr>
        <p:txBody>
          <a:bodyPr/>
          <a:lstStyle>
            <a:lvl1pPr>
              <a:defRPr/>
            </a:lvl1pPr>
          </a:lstStyle>
          <a:p>
            <a:pPr>
              <a:defRPr/>
            </a:pPr>
            <a:fld id="{0C11E0FC-325A-4CA3-BB79-0A02BC5F3042}" type="slidenum">
              <a:rPr lang="en-US" altLang="zh-CN"/>
              <a:pPr>
                <a:defRPr/>
              </a:pPr>
              <a:t>‹#›</a:t>
            </a:fld>
            <a:endParaRPr lang="en-US" altLang="zh-CN"/>
          </a:p>
        </p:txBody>
      </p:sp>
    </p:spTree>
    <p:extLst>
      <p:ext uri="{BB962C8B-B14F-4D97-AF65-F5344CB8AC3E}">
        <p14:creationId xmlns:p14="http://schemas.microsoft.com/office/powerpoint/2010/main" val="2456809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E05ED3-37EF-70B0-E2FC-AA98A1299CBF}"/>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err="1"/>
              <a:t>单击此处编辑母版标题样式</a:t>
            </a:r>
            <a:endParaRPr lang="en-US" altLang="zh-CN" dirty="0"/>
          </a:p>
        </p:txBody>
      </p:sp>
      <p:sp>
        <p:nvSpPr>
          <p:cNvPr id="1027" name="Rectangle 3">
            <a:extLst>
              <a:ext uri="{FF2B5EF4-FFF2-40B4-BE49-F238E27FC236}">
                <a16:creationId xmlns:a16="http://schemas.microsoft.com/office/drawing/2014/main" id="{C61A7FE8-8D60-BAE3-27C5-9AE09461A340}"/>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345092" name="Rectangle 4">
            <a:extLst>
              <a:ext uri="{FF2B5EF4-FFF2-40B4-BE49-F238E27FC236}">
                <a16:creationId xmlns:a16="http://schemas.microsoft.com/office/drawing/2014/main" id="{4EDE097A-460C-6208-35A3-5FA1FD1408E2}"/>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sz="1200">
                <a:solidFill>
                  <a:schemeClr val="tx1"/>
                </a:solidFill>
                <a:latin typeface="+mj-lt"/>
                <a:ea typeface="+mn-ea"/>
                <a:cs typeface="+mn-cs"/>
              </a:defRPr>
            </a:lvl1pPr>
          </a:lstStyle>
          <a:p>
            <a:pPr>
              <a:defRPr/>
            </a:pPr>
            <a:endParaRPr lang="en-US" altLang="zh-CN"/>
          </a:p>
        </p:txBody>
      </p:sp>
      <p:sp>
        <p:nvSpPr>
          <p:cNvPr id="345093" name="Rectangle 5">
            <a:extLst>
              <a:ext uri="{FF2B5EF4-FFF2-40B4-BE49-F238E27FC236}">
                <a16:creationId xmlns:a16="http://schemas.microsoft.com/office/drawing/2014/main" id="{AEFEF7E9-5EF8-FBDF-2449-930CB6E2437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sz="1200">
                <a:solidFill>
                  <a:schemeClr val="tx1"/>
                </a:solidFill>
                <a:latin typeface="+mj-lt"/>
                <a:ea typeface="+mn-ea"/>
                <a:cs typeface="+mn-cs"/>
              </a:defRPr>
            </a:lvl1pPr>
          </a:lstStyle>
          <a:p>
            <a:pPr>
              <a:defRPr/>
            </a:pPr>
            <a:endParaRPr lang="en-US" altLang="zh-CN"/>
          </a:p>
        </p:txBody>
      </p:sp>
      <p:sp>
        <p:nvSpPr>
          <p:cNvPr id="345094" name="Rectangle 6">
            <a:extLst>
              <a:ext uri="{FF2B5EF4-FFF2-40B4-BE49-F238E27FC236}">
                <a16:creationId xmlns:a16="http://schemas.microsoft.com/office/drawing/2014/main" id="{E403A05F-FF5A-4F96-DDB3-53887001D4E7}"/>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solidFill>
                  <a:schemeClr val="tx1"/>
                </a:solidFill>
                <a:latin typeface="Garamond" pitchFamily="18" charset="0"/>
                <a:ea typeface="宋体" panose="02010600030101010101" pitchFamily="2" charset="-122"/>
                <a:cs typeface="Times New Roman" panose="02020603050405020304" pitchFamily="18" charset="0"/>
              </a:defRPr>
            </a:lvl1pPr>
          </a:lstStyle>
          <a:p>
            <a:pPr>
              <a:defRPr/>
            </a:pPr>
            <a:fld id="{33AA4653-5121-4B87-9779-193D567166DD}" type="slidenum">
              <a:rPr lang="en-US" altLang="zh-CN"/>
              <a:pPr>
                <a:defRPr/>
              </a:pPr>
              <a:t>‹#›</a:t>
            </a:fld>
            <a:endParaRPr lang="en-US" altLang="zh-CN"/>
          </a:p>
        </p:txBody>
      </p:sp>
      <p:sp>
        <p:nvSpPr>
          <p:cNvPr id="1031" name="Freeform 7">
            <a:extLst>
              <a:ext uri="{FF2B5EF4-FFF2-40B4-BE49-F238E27FC236}">
                <a16:creationId xmlns:a16="http://schemas.microsoft.com/office/drawing/2014/main" id="{EB4D5795-7E29-C40D-81F4-D11F82795FF8}"/>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BC012531-B610-2524-4D23-56F82319DA09}"/>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197"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8" r:id="rId13"/>
  </p:sldLayoutIdLst>
  <p:hf hdr="0" ftr="0" dt="0"/>
  <p:txStyles>
    <p:titleStyle>
      <a:lvl1pPr algn="l" rtl="0" eaLnBrk="0" fontAlgn="base" hangingPunct="0">
        <a:spcBef>
          <a:spcPct val="0"/>
        </a:spcBef>
        <a:spcAft>
          <a:spcPct val="0"/>
        </a:spcAft>
        <a:defRPr sz="4200">
          <a:solidFill>
            <a:schemeClr val="tx1"/>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6.jpg"/><Relationship Id="rId21" Type="http://schemas.openxmlformats.org/officeDocument/2006/relationships/image" Target="../media/image44.png"/><Relationship Id="rId34" Type="http://schemas.openxmlformats.org/officeDocument/2006/relationships/image" Target="../media/image57.jp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jp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jp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3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tiff"/><Relationship Id="rId4" Type="http://schemas.openxmlformats.org/officeDocument/2006/relationships/image" Target="../media/image69.tiff"/></Relationships>
</file>

<file path=ppt/slides/_rels/slide3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1.png"/><Relationship Id="rId5" Type="http://schemas.openxmlformats.org/officeDocument/2006/relationships/image" Target="../media/image73.png"/><Relationship Id="rId4" Type="http://schemas.openxmlformats.org/officeDocument/2006/relationships/image" Target="../media/image70.tiff"/></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tiff"/><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tiff"/><Relationship Id="rId5" Type="http://schemas.openxmlformats.org/officeDocument/2006/relationships/image" Target="../media/image76.png"/><Relationship Id="rId4" Type="http://schemas.openxmlformats.org/officeDocument/2006/relationships/image" Target="../media/image75.tiff"/></Relationships>
</file>

<file path=ppt/slides/_rels/slide38.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78.tiff"/><Relationship Id="rId7" Type="http://schemas.openxmlformats.org/officeDocument/2006/relationships/image" Target="../media/image6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7.tiff"/><Relationship Id="rId5" Type="http://schemas.openxmlformats.org/officeDocument/2006/relationships/image" Target="../media/image76.png"/><Relationship Id="rId4" Type="http://schemas.openxmlformats.org/officeDocument/2006/relationships/image" Target="../media/image7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9.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1.wmf"/><Relationship Id="rId5" Type="http://schemas.openxmlformats.org/officeDocument/2006/relationships/oleObject" Target="../embeddings/oleObject3.bin"/><Relationship Id="rId4" Type="http://schemas.openxmlformats.org/officeDocument/2006/relationships/image" Target="../media/image80.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8.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0.wmf"/><Relationship Id="rId5" Type="http://schemas.openxmlformats.org/officeDocument/2006/relationships/oleObject" Target="../embeddings/oleObject7.bin"/><Relationship Id="rId4" Type="http://schemas.openxmlformats.org/officeDocument/2006/relationships/image" Target="../media/image89.wmf"/></Relationships>
</file>

<file path=ppt/slides/_rels/slide65.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4.png"/><Relationship Id="rId4" Type="http://schemas.openxmlformats.org/officeDocument/2006/relationships/image" Target="../media/image103.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6.wmf"/><Relationship Id="rId5" Type="http://schemas.openxmlformats.org/officeDocument/2006/relationships/oleObject" Target="../embeddings/oleObject10.bin"/><Relationship Id="rId4" Type="http://schemas.openxmlformats.org/officeDocument/2006/relationships/image" Target="../media/image105.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7.wmf"/></Relationships>
</file>

<file path=ppt/slides/_rels/slide75.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09.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15.bin"/><Relationship Id="rId14" Type="http://schemas.openxmlformats.org/officeDocument/2006/relationships/image" Target="../media/image113.wmf"/></Relationships>
</file>

<file path=ppt/slides/_rels/slide7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25.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114.wmf"/><Relationship Id="rId4" Type="http://schemas.openxmlformats.org/officeDocument/2006/relationships/oleObject" Target="../embeddings/oleObject18.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8.wmf"/><Relationship Id="rId5" Type="http://schemas.openxmlformats.org/officeDocument/2006/relationships/oleObject" Target="../embeddings/oleObject21.bin"/><Relationship Id="rId4" Type="http://schemas.openxmlformats.org/officeDocument/2006/relationships/image" Target="../media/image117.wmf"/></Relationships>
</file>

<file path=ppt/slides/_rels/slide78.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20.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25.bin"/><Relationship Id="rId14" Type="http://schemas.openxmlformats.org/officeDocument/2006/relationships/image" Target="../media/image124.w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0B82C92E-F3AC-F5B7-4B6B-3D458A690BC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4A5B1746-CB3B-46C6-A7E9-0B92B719C4A8}" type="slidenum">
              <a:rPr lang="en-US" altLang="zh-CN" sz="1200">
                <a:solidFill>
                  <a:schemeClr val="tx1"/>
                </a:solidFill>
                <a:latin typeface="Garamond" pitchFamily="18" charset="0"/>
                <a:ea typeface="宋体" panose="02010600030101010101" pitchFamily="2" charset="-122"/>
              </a:rPr>
              <a:pPr/>
              <a:t>1</a:t>
            </a:fld>
            <a:endParaRPr lang="en-US" altLang="zh-CN" sz="1200" dirty="0">
              <a:solidFill>
                <a:schemeClr val="tx1"/>
              </a:solidFill>
              <a:latin typeface="Garamond" pitchFamily="18" charset="0"/>
              <a:ea typeface="宋体" panose="02010600030101010101" pitchFamily="2" charset="-122"/>
            </a:endParaRPr>
          </a:p>
        </p:txBody>
      </p:sp>
      <p:sp>
        <p:nvSpPr>
          <p:cNvPr id="282626" name="Rectangle 2">
            <a:extLst>
              <a:ext uri="{FF2B5EF4-FFF2-40B4-BE49-F238E27FC236}">
                <a16:creationId xmlns:a16="http://schemas.microsoft.com/office/drawing/2014/main" id="{C95670A9-C2F3-2C3D-B6B1-DB3605917F1C}"/>
              </a:ext>
            </a:extLst>
          </p:cNvPr>
          <p:cNvSpPr>
            <a:spLocks noGrp="1" noChangeArrowheads="1"/>
          </p:cNvSpPr>
          <p:nvPr>
            <p:ph type="ctrTitle"/>
          </p:nvPr>
        </p:nvSpPr>
        <p:spPr>
          <a:xfrm>
            <a:off x="-32542" y="2492896"/>
            <a:ext cx="8064500" cy="1081087"/>
          </a:xfrm>
        </p:spPr>
        <p:txBody>
          <a:bodyPr/>
          <a:lstStyle/>
          <a:p>
            <a:pPr algn="r"/>
            <a:r>
              <a:rPr lang="zh-CN" altLang="en-US" dirty="0">
                <a:solidFill>
                  <a:schemeClr val="tx1"/>
                </a:solidFill>
              </a:rPr>
              <a:t/>
            </a:r>
            <a:br>
              <a:rPr lang="zh-CN" altLang="en-US" dirty="0">
                <a:solidFill>
                  <a:schemeClr val="tx1"/>
                </a:solidFill>
              </a:rPr>
            </a:br>
            <a:r>
              <a:rPr lang="zh-CN" altLang="en-US" sz="4000" dirty="0" smtClean="0">
                <a:solidFill>
                  <a:schemeClr val="tx1"/>
                </a:solidFill>
              </a:rPr>
              <a:t>                                </a:t>
            </a:r>
            <a:r>
              <a:rPr lang="en-US" altLang="zh-CN" sz="4000" dirty="0" smtClean="0">
                <a:solidFill>
                  <a:schemeClr val="tx1"/>
                </a:solidFill>
              </a:rPr>
              <a:t/>
            </a:r>
            <a:br>
              <a:rPr lang="en-US" altLang="zh-CN" sz="4000" dirty="0" smtClean="0">
                <a:solidFill>
                  <a:schemeClr val="tx1"/>
                </a:solidFill>
              </a:rPr>
            </a:br>
            <a:r>
              <a:rPr lang="en-US" altLang="zh-CN" sz="4000" dirty="0"/>
              <a:t/>
            </a:r>
            <a:br>
              <a:rPr lang="en-US" altLang="zh-CN" sz="4000" dirty="0"/>
            </a:br>
            <a:r>
              <a:rPr lang="zh-CN" altLang="en-US" sz="3500" dirty="0" smtClean="0">
                <a:solidFill>
                  <a:schemeClr val="tx1"/>
                </a:solidFill>
                <a:latin typeface="黑体" panose="02010609060101010101" pitchFamily="49" charset="-122"/>
                <a:ea typeface="黑体" panose="02010609060101010101" pitchFamily="49" charset="-122"/>
              </a:rPr>
              <a:t>王俊丽</a:t>
            </a:r>
            <a:r>
              <a:rPr lang="en-US" altLang="zh-CN" sz="3500" dirty="0" smtClean="0">
                <a:solidFill>
                  <a:schemeClr val="tx1"/>
                </a:solidFill>
                <a:latin typeface="黑体" panose="02010609060101010101" pitchFamily="49" charset="-122"/>
                <a:ea typeface="黑体" panose="02010609060101010101" pitchFamily="49" charset="-122"/>
              </a:rPr>
              <a:t/>
            </a:r>
            <a:br>
              <a:rPr lang="en-US" altLang="zh-CN" sz="3500" dirty="0" smtClean="0">
                <a:solidFill>
                  <a:schemeClr val="tx1"/>
                </a:solidFill>
                <a:latin typeface="黑体" panose="02010609060101010101" pitchFamily="49" charset="-122"/>
                <a:ea typeface="黑体" panose="02010609060101010101" pitchFamily="49" charset="-122"/>
              </a:rPr>
            </a:br>
            <a:r>
              <a:rPr lang="en-US" altLang="zh-CN" sz="3600" dirty="0" smtClean="0"/>
              <a:t>junliwang@tongji.edu.cn</a:t>
            </a:r>
            <a:r>
              <a:rPr lang="en-US" altLang="zh-CN" sz="3600" dirty="0"/>
              <a:t/>
            </a:r>
            <a:br>
              <a:rPr lang="en-US" altLang="zh-CN" sz="3600" dirty="0"/>
            </a:br>
            <a:r>
              <a:rPr lang="en-US" altLang="zh-CN" sz="3500" dirty="0" smtClean="0">
                <a:solidFill>
                  <a:schemeClr val="tx1"/>
                </a:solidFill>
                <a:latin typeface="黑体" panose="02010609060101010101" pitchFamily="49" charset="-122"/>
                <a:ea typeface="黑体" panose="02010609060101010101" pitchFamily="49" charset="-122"/>
              </a:rPr>
              <a:t/>
            </a:r>
            <a:br>
              <a:rPr lang="en-US" altLang="zh-CN" sz="3500" dirty="0" smtClean="0">
                <a:solidFill>
                  <a:schemeClr val="tx1"/>
                </a:solidFill>
                <a:latin typeface="黑体" panose="02010609060101010101" pitchFamily="49" charset="-122"/>
                <a:ea typeface="黑体" panose="02010609060101010101" pitchFamily="49" charset="-122"/>
              </a:rPr>
            </a:br>
            <a:endParaRPr lang="zh-CN" altLang="en-US" sz="3600" dirty="0">
              <a:solidFill>
                <a:schemeClr val="tx1"/>
              </a:solidFill>
              <a:effectLst>
                <a:outerShdw blurRad="38100" dist="38100" dir="2700000" algn="tl">
                  <a:srgbClr val="C0C0C0"/>
                </a:outerShdw>
              </a:effectLst>
              <a:latin typeface="黑体" pitchFamily="2" charset="-122"/>
              <a:ea typeface="黑体" pitchFamily="2" charset="-122"/>
            </a:endParaRPr>
          </a:p>
        </p:txBody>
      </p:sp>
      <p:sp>
        <p:nvSpPr>
          <p:cNvPr id="2" name="矩形 1"/>
          <p:cNvSpPr/>
          <p:nvPr/>
        </p:nvSpPr>
        <p:spPr>
          <a:xfrm>
            <a:off x="2933431" y="2132856"/>
            <a:ext cx="5671017" cy="1015663"/>
          </a:xfrm>
          <a:prstGeom prst="rect">
            <a:avLst/>
          </a:prstGeom>
        </p:spPr>
        <p:txBody>
          <a:bodyPr wrap="square">
            <a:spAutoFit/>
          </a:bodyPr>
          <a:lstStyle/>
          <a:p>
            <a:r>
              <a:rPr lang="zh-CN" altLang="en-US" sz="6000" b="1" dirty="0" smtClean="0">
                <a:solidFill>
                  <a:schemeClr val="tx1"/>
                </a:solidFill>
                <a:effectLst>
                  <a:outerShdw blurRad="38100" dist="38100" dir="2700000" algn="tl">
                    <a:srgbClr val="000000">
                      <a:alpha val="43137"/>
                    </a:srgbClr>
                  </a:outerShdw>
                </a:effectLst>
              </a:rPr>
              <a:t>算法设计与分析</a:t>
            </a:r>
            <a:endParaRPr lang="zh-CN" altLang="en-US" sz="6000" b="1" dirty="0">
              <a:effectLst>
                <a:outerShdw blurRad="38100" dist="38100" dir="2700000" algn="tl">
                  <a:srgbClr val="000000">
                    <a:alpha val="43137"/>
                  </a:srgbClr>
                </a:outerShdw>
              </a:effectLst>
            </a:endParaRPr>
          </a:p>
        </p:txBody>
      </p:sp>
      <p:pic>
        <p:nvPicPr>
          <p:cNvPr id="5" name="图片 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6136" y="143661"/>
            <a:ext cx="3227677" cy="13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1560" y="1098775"/>
            <a:ext cx="6057900" cy="3004645"/>
          </a:xfrm>
          <a:prstGeom prst="rect">
            <a:avLst/>
          </a:prstGeom>
        </p:spPr>
        <p:txBody>
          <a:bodyPr vert="horz" wrap="square" lIns="0" tIns="8930" rIns="0" bIns="0" rtlCol="0">
            <a:spAutoFit/>
          </a:bodyPr>
          <a:lstStyle/>
          <a:p>
            <a:pPr marL="8929">
              <a:spcBef>
                <a:spcPts val="70"/>
              </a:spcBef>
            </a:pPr>
            <a:r>
              <a:rPr sz="1687" spc="-95" dirty="0">
                <a:solidFill>
                  <a:srgbClr val="005493"/>
                </a:solidFill>
                <a:latin typeface="Lucida Sans"/>
                <a:cs typeface="Lucida Sans"/>
              </a:rPr>
              <a:t>To</a:t>
            </a:r>
            <a:r>
              <a:rPr sz="1687" dirty="0">
                <a:solidFill>
                  <a:srgbClr val="005493"/>
                </a:solidFill>
                <a:latin typeface="Lucida Sans"/>
                <a:cs typeface="Lucida Sans"/>
              </a:rPr>
              <a:t> </a:t>
            </a:r>
            <a:r>
              <a:rPr sz="1687" dirty="0">
                <a:solidFill>
                  <a:srgbClr val="FF0000"/>
                </a:solidFill>
                <a:latin typeface="Lucida Sans"/>
                <a:cs typeface="Lucida Sans"/>
              </a:rPr>
              <a:t>solve problems </a:t>
            </a:r>
            <a:r>
              <a:rPr sz="1687" dirty="0">
                <a:solidFill>
                  <a:srgbClr val="005493"/>
                </a:solidFill>
                <a:latin typeface="Lucida Sans"/>
                <a:cs typeface="Lucida Sans"/>
              </a:rPr>
              <a:t>that</a:t>
            </a:r>
            <a:r>
              <a:rPr sz="1687" spc="4" dirty="0">
                <a:solidFill>
                  <a:srgbClr val="005493"/>
                </a:solidFill>
                <a:latin typeface="Lucida Sans"/>
                <a:cs typeface="Lucida Sans"/>
              </a:rPr>
              <a:t> </a:t>
            </a:r>
            <a:r>
              <a:rPr sz="1687" dirty="0">
                <a:solidFill>
                  <a:srgbClr val="005493"/>
                </a:solidFill>
                <a:latin typeface="Lucida Sans"/>
                <a:cs typeface="Lucida Sans"/>
              </a:rPr>
              <a:t>could not otherwise</a:t>
            </a:r>
            <a:r>
              <a:rPr sz="1687" spc="4" dirty="0">
                <a:solidFill>
                  <a:srgbClr val="005493"/>
                </a:solidFill>
                <a:latin typeface="Lucida Sans"/>
                <a:cs typeface="Lucida Sans"/>
              </a:rPr>
              <a:t> </a:t>
            </a:r>
            <a:r>
              <a:rPr sz="1687" dirty="0">
                <a:solidFill>
                  <a:srgbClr val="005493"/>
                </a:solidFill>
                <a:latin typeface="Lucida Sans"/>
                <a:cs typeface="Lucida Sans"/>
              </a:rPr>
              <a:t>be </a:t>
            </a:r>
            <a:r>
              <a:rPr sz="1687" spc="-7" dirty="0">
                <a:solidFill>
                  <a:srgbClr val="005493"/>
                </a:solidFill>
                <a:latin typeface="Lucida Sans"/>
                <a:cs typeface="Lucida Sans"/>
              </a:rPr>
              <a:t>addressed.</a:t>
            </a:r>
            <a:endParaRPr sz="1687" dirty="0">
              <a:latin typeface="Lucida Sans"/>
              <a:cs typeface="Lucida Sans"/>
            </a:endParaRPr>
          </a:p>
          <a:p>
            <a:pPr>
              <a:spcBef>
                <a:spcPts val="21"/>
              </a:spcBef>
            </a:pPr>
            <a:endParaRPr sz="2918" dirty="0">
              <a:latin typeface="Lucida Sans"/>
              <a:cs typeface="Lucida Sans"/>
            </a:endParaRPr>
          </a:p>
          <a:p>
            <a:pPr marL="8929">
              <a:tabLst>
                <a:tab pos="459416" algn="l"/>
                <a:tab pos="2858737" algn="l"/>
              </a:tabLst>
            </a:pPr>
            <a:r>
              <a:rPr sz="1687" spc="-18" dirty="0">
                <a:solidFill>
                  <a:srgbClr val="005493"/>
                </a:solidFill>
                <a:latin typeface="Lucida Sans"/>
                <a:cs typeface="Lucida Sans"/>
              </a:rPr>
              <a:t>Ex.</a:t>
            </a:r>
            <a:r>
              <a:rPr sz="1687" dirty="0">
                <a:solidFill>
                  <a:srgbClr val="005493"/>
                </a:solidFill>
                <a:latin typeface="Lucida Sans"/>
                <a:cs typeface="Lucida Sans"/>
              </a:rPr>
              <a:t>	</a:t>
            </a:r>
            <a:r>
              <a:rPr sz="1687" dirty="0">
                <a:latin typeface="Lucida Sans"/>
                <a:cs typeface="Lucida Sans"/>
              </a:rPr>
              <a:t>Network</a:t>
            </a:r>
            <a:r>
              <a:rPr sz="1687" spc="63" dirty="0">
                <a:latin typeface="Lucida Sans"/>
                <a:cs typeface="Lucida Sans"/>
              </a:rPr>
              <a:t> </a:t>
            </a:r>
            <a:r>
              <a:rPr sz="1687" spc="-7" dirty="0">
                <a:latin typeface="Lucida Sans"/>
                <a:cs typeface="Lucida Sans"/>
              </a:rPr>
              <a:t>connectivity</a:t>
            </a:r>
            <a:r>
              <a:rPr sz="1687" spc="-7" dirty="0" smtClean="0">
                <a:latin typeface="Lucida Sans"/>
                <a:cs typeface="Lucida Sans"/>
              </a:rPr>
              <a:t>.</a:t>
            </a:r>
            <a:endParaRPr lang="en-US" sz="1687" spc="-7" dirty="0" smtClean="0">
              <a:latin typeface="Lucida Sans"/>
              <a:cs typeface="Lucida Sans"/>
            </a:endParaRPr>
          </a:p>
          <a:p>
            <a:pPr marL="8929">
              <a:tabLst>
                <a:tab pos="459416" algn="l"/>
                <a:tab pos="2858737" algn="l"/>
              </a:tabLst>
            </a:pPr>
            <a:endParaRPr lang="en-US" sz="1687" spc="-7" dirty="0">
              <a:latin typeface="Lucida Sans"/>
              <a:cs typeface="Lucida Sans"/>
            </a:endParaRPr>
          </a:p>
          <a:p>
            <a:pPr marL="8929">
              <a:tabLst>
                <a:tab pos="459416" algn="l"/>
                <a:tab pos="2858737" algn="l"/>
              </a:tabLst>
            </a:pPr>
            <a:endParaRPr lang="en-US" sz="1687" spc="-7" dirty="0" smtClean="0">
              <a:latin typeface="Lucida Sans"/>
              <a:cs typeface="Lucida Sans"/>
            </a:endParaRPr>
          </a:p>
          <a:p>
            <a:pPr marL="8929">
              <a:tabLst>
                <a:tab pos="459416" algn="l"/>
                <a:tab pos="2858737" algn="l"/>
              </a:tabLst>
            </a:pPr>
            <a:r>
              <a:rPr lang="en-US" altLang="zh-CN" sz="1400" spc="-7" dirty="0" smtClean="0">
                <a:latin typeface="Lucida Sans"/>
                <a:cs typeface="Lucida Sans"/>
              </a:rPr>
              <a:t>Social Network</a:t>
            </a:r>
          </a:p>
          <a:p>
            <a:pPr marL="8929">
              <a:tabLst>
                <a:tab pos="459416" algn="l"/>
                <a:tab pos="2858737" algn="l"/>
              </a:tabLst>
            </a:pPr>
            <a:endParaRPr lang="en-US" sz="1400" spc="-7" dirty="0">
              <a:latin typeface="Lucida Sans"/>
              <a:cs typeface="Lucida Sans"/>
            </a:endParaRPr>
          </a:p>
          <a:p>
            <a:pPr marL="8929">
              <a:tabLst>
                <a:tab pos="459416" algn="l"/>
                <a:tab pos="2858737" algn="l"/>
              </a:tabLst>
            </a:pPr>
            <a:r>
              <a:rPr lang="en-US" altLang="zh-CN" sz="1400" spc="-7" dirty="0" smtClean="0">
                <a:latin typeface="Lucida Sans"/>
                <a:cs typeface="Lucida Sans"/>
              </a:rPr>
              <a:t>Computer Network</a:t>
            </a:r>
          </a:p>
          <a:p>
            <a:pPr marL="8929">
              <a:tabLst>
                <a:tab pos="459416" algn="l"/>
                <a:tab pos="2858737" algn="l"/>
              </a:tabLst>
            </a:pPr>
            <a:endParaRPr lang="en-US" sz="1400" spc="-7" dirty="0">
              <a:latin typeface="Lucida Sans"/>
              <a:cs typeface="Lucida Sans"/>
            </a:endParaRPr>
          </a:p>
          <a:p>
            <a:pPr marL="8929">
              <a:tabLst>
                <a:tab pos="459416" algn="l"/>
                <a:tab pos="2858737" algn="l"/>
              </a:tabLst>
            </a:pPr>
            <a:r>
              <a:rPr lang="en-US" altLang="zh-CN" sz="1400" spc="-7" dirty="0" smtClean="0">
                <a:latin typeface="Lucida Sans"/>
                <a:cs typeface="Lucida Sans"/>
              </a:rPr>
              <a:t>Transportation Network</a:t>
            </a:r>
          </a:p>
          <a:p>
            <a:pPr marL="8929">
              <a:tabLst>
                <a:tab pos="459416" algn="l"/>
                <a:tab pos="2858737" algn="l"/>
              </a:tabLst>
            </a:pPr>
            <a:endParaRPr lang="en-US" sz="1400" spc="-7" dirty="0">
              <a:latin typeface="Lucida Sans"/>
              <a:cs typeface="Lucida Sans"/>
            </a:endParaRPr>
          </a:p>
          <a:p>
            <a:pPr marL="8929">
              <a:tabLst>
                <a:tab pos="459416" algn="l"/>
                <a:tab pos="2858737" algn="l"/>
              </a:tabLst>
            </a:pPr>
            <a:r>
              <a:rPr lang="en-US" sz="1400" spc="-7" dirty="0" smtClean="0">
                <a:latin typeface="Lucida Sans"/>
                <a:cs typeface="Lucida Sans"/>
              </a:rPr>
              <a:t>……</a:t>
            </a:r>
            <a:endParaRPr sz="1400" dirty="0">
              <a:latin typeface="Lucida Sans"/>
              <a:cs typeface="Lucida Sans"/>
            </a:endParaRPr>
          </a:p>
        </p:txBody>
      </p:sp>
      <p:pic>
        <p:nvPicPr>
          <p:cNvPr id="3" name="object 3"/>
          <p:cNvPicPr/>
          <p:nvPr/>
        </p:nvPicPr>
        <p:blipFill>
          <a:blip r:embed="rId2" cstate="print"/>
          <a:stretch>
            <a:fillRect/>
          </a:stretch>
        </p:blipFill>
        <p:spPr>
          <a:xfrm>
            <a:off x="3821907" y="1484784"/>
            <a:ext cx="4572000" cy="4491633"/>
          </a:xfrm>
          <a:prstGeom prst="rect">
            <a:avLst/>
          </a:prstGeom>
        </p:spPr>
      </p:pic>
      <p:sp>
        <p:nvSpPr>
          <p:cNvPr id="4" name="object 4"/>
          <p:cNvSpPr txBox="1">
            <a:spLocks noGrp="1"/>
          </p:cNvSpPr>
          <p:nvPr>
            <p:ph type="title"/>
          </p:nvPr>
        </p:nvSpPr>
        <p:spPr>
          <a:xfrm>
            <a:off x="321469" y="195338"/>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spTree>
    <p:extLst>
      <p:ext uri="{BB962C8B-B14F-4D97-AF65-F5344CB8AC3E}">
        <p14:creationId xmlns:p14="http://schemas.microsoft.com/office/powerpoint/2010/main" val="2256391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650" y="1302752"/>
            <a:ext cx="1924348" cy="268640"/>
          </a:xfrm>
          <a:prstGeom prst="rect">
            <a:avLst/>
          </a:prstGeom>
        </p:spPr>
        <p:txBody>
          <a:bodyPr vert="horz" wrap="square" lIns="0" tIns="8930" rIns="0" bIns="0" rtlCol="0">
            <a:spAutoFit/>
          </a:bodyPr>
          <a:lstStyle/>
          <a:p>
            <a:pPr marL="8929">
              <a:spcBef>
                <a:spcPts val="70"/>
              </a:spcBef>
            </a:pPr>
            <a:r>
              <a:rPr sz="1687" dirty="0">
                <a:solidFill>
                  <a:srgbClr val="005493"/>
                </a:solidFill>
                <a:latin typeface="Lucida Sans"/>
                <a:cs typeface="Lucida Sans"/>
              </a:rPr>
              <a:t>For</a:t>
            </a:r>
            <a:r>
              <a:rPr sz="1687" spc="-32" dirty="0">
                <a:solidFill>
                  <a:srgbClr val="005493"/>
                </a:solidFill>
                <a:latin typeface="Lucida Sans"/>
                <a:cs typeface="Lucida Sans"/>
              </a:rPr>
              <a:t> </a:t>
            </a:r>
            <a:r>
              <a:rPr sz="1687" dirty="0">
                <a:solidFill>
                  <a:srgbClr val="005493"/>
                </a:solidFill>
                <a:latin typeface="Lucida Sans"/>
                <a:cs typeface="Lucida Sans"/>
              </a:rPr>
              <a:t>fun</a:t>
            </a:r>
            <a:r>
              <a:rPr sz="1687" spc="-32" dirty="0">
                <a:solidFill>
                  <a:srgbClr val="005493"/>
                </a:solidFill>
                <a:latin typeface="Lucida Sans"/>
                <a:cs typeface="Lucida Sans"/>
              </a:rPr>
              <a:t> </a:t>
            </a:r>
            <a:r>
              <a:rPr sz="1687" dirty="0">
                <a:solidFill>
                  <a:srgbClr val="005493"/>
                </a:solidFill>
                <a:latin typeface="Lucida Sans"/>
                <a:cs typeface="Lucida Sans"/>
              </a:rPr>
              <a:t>and</a:t>
            </a:r>
            <a:r>
              <a:rPr sz="1687" spc="-32" dirty="0">
                <a:solidFill>
                  <a:srgbClr val="005493"/>
                </a:solidFill>
                <a:latin typeface="Lucida Sans"/>
                <a:cs typeface="Lucida Sans"/>
              </a:rPr>
              <a:t> </a:t>
            </a:r>
            <a:r>
              <a:rPr sz="1687" spc="-7" dirty="0">
                <a:solidFill>
                  <a:srgbClr val="005493"/>
                </a:solidFill>
                <a:latin typeface="Lucida Sans"/>
                <a:cs typeface="Lucida Sans"/>
              </a:rPr>
              <a:t>profit.</a:t>
            </a:r>
            <a:endParaRPr sz="1687" dirty="0">
              <a:latin typeface="Lucida Sans"/>
              <a:cs typeface="Lucida Sans"/>
            </a:endParaRPr>
          </a:p>
        </p:txBody>
      </p:sp>
      <p:grpSp>
        <p:nvGrpSpPr>
          <p:cNvPr id="3" name="object 3"/>
          <p:cNvGrpSpPr/>
          <p:nvPr/>
        </p:nvGrpSpPr>
        <p:grpSpPr>
          <a:xfrm>
            <a:off x="392906" y="3554016"/>
            <a:ext cx="2714625" cy="830461"/>
            <a:chOff x="558800" y="5054600"/>
            <a:chExt cx="3860800" cy="1181100"/>
          </a:xfrm>
        </p:grpSpPr>
        <p:pic>
          <p:nvPicPr>
            <p:cNvPr id="4" name="object 4"/>
            <p:cNvPicPr/>
            <p:nvPr/>
          </p:nvPicPr>
          <p:blipFill>
            <a:blip r:embed="rId2" cstate="print"/>
            <a:stretch>
              <a:fillRect/>
            </a:stretch>
          </p:blipFill>
          <p:spPr>
            <a:xfrm>
              <a:off x="558800" y="5054600"/>
              <a:ext cx="3860800" cy="1181100"/>
            </a:xfrm>
            <a:prstGeom prst="rect">
              <a:avLst/>
            </a:prstGeom>
          </p:spPr>
        </p:pic>
        <p:pic>
          <p:nvPicPr>
            <p:cNvPr id="5" name="object 5"/>
            <p:cNvPicPr/>
            <p:nvPr/>
          </p:nvPicPr>
          <p:blipFill>
            <a:blip r:embed="rId3" cstate="print"/>
            <a:stretch>
              <a:fillRect/>
            </a:stretch>
          </p:blipFill>
          <p:spPr>
            <a:xfrm>
              <a:off x="635000" y="5130800"/>
              <a:ext cx="3606800" cy="927100"/>
            </a:xfrm>
            <a:prstGeom prst="rect">
              <a:avLst/>
            </a:prstGeom>
          </p:spPr>
        </p:pic>
      </p:grpSp>
      <p:grpSp>
        <p:nvGrpSpPr>
          <p:cNvPr id="6" name="object 6"/>
          <p:cNvGrpSpPr/>
          <p:nvPr/>
        </p:nvGrpSpPr>
        <p:grpSpPr>
          <a:xfrm>
            <a:off x="2634258" y="5688211"/>
            <a:ext cx="1964531" cy="803672"/>
            <a:chOff x="3746500" y="8089900"/>
            <a:chExt cx="2794000" cy="1143000"/>
          </a:xfrm>
        </p:grpSpPr>
        <p:sp>
          <p:nvSpPr>
            <p:cNvPr id="7" name="object 7"/>
            <p:cNvSpPr/>
            <p:nvPr/>
          </p:nvSpPr>
          <p:spPr>
            <a:xfrm>
              <a:off x="3746500" y="8089900"/>
              <a:ext cx="2794000" cy="1143000"/>
            </a:xfrm>
            <a:custGeom>
              <a:avLst/>
              <a:gdLst/>
              <a:ahLst/>
              <a:cxnLst/>
              <a:rect l="l" t="t" r="r" b="b"/>
              <a:pathLst>
                <a:path w="2794000" h="1143000">
                  <a:moveTo>
                    <a:pt x="0" y="0"/>
                  </a:moveTo>
                  <a:lnTo>
                    <a:pt x="2794000" y="0"/>
                  </a:lnTo>
                  <a:lnTo>
                    <a:pt x="2794000" y="1143000"/>
                  </a:lnTo>
                  <a:lnTo>
                    <a:pt x="0" y="1143000"/>
                  </a:lnTo>
                  <a:lnTo>
                    <a:pt x="0" y="0"/>
                  </a:lnTo>
                  <a:close/>
                </a:path>
              </a:pathLst>
            </a:custGeom>
            <a:solidFill>
              <a:srgbClr val="FFFFFF"/>
            </a:solidFill>
          </p:spPr>
          <p:txBody>
            <a:bodyPr wrap="square" lIns="0" tIns="0" rIns="0" bIns="0" rtlCol="0"/>
            <a:lstStyle/>
            <a:p>
              <a:endParaRPr sz="2109"/>
            </a:p>
          </p:txBody>
        </p:sp>
        <p:sp>
          <p:nvSpPr>
            <p:cNvPr id="8" name="object 8"/>
            <p:cNvSpPr/>
            <p:nvPr/>
          </p:nvSpPr>
          <p:spPr>
            <a:xfrm>
              <a:off x="4064000" y="8559812"/>
              <a:ext cx="2159000" cy="269875"/>
            </a:xfrm>
            <a:custGeom>
              <a:avLst/>
              <a:gdLst/>
              <a:ahLst/>
              <a:cxnLst/>
              <a:rect l="l" t="t" r="r" b="b"/>
              <a:pathLst>
                <a:path w="2159000" h="269875">
                  <a:moveTo>
                    <a:pt x="182626" y="263944"/>
                  </a:moveTo>
                  <a:lnTo>
                    <a:pt x="172796" y="222440"/>
                  </a:lnTo>
                  <a:lnTo>
                    <a:pt x="172720" y="221399"/>
                  </a:lnTo>
                  <a:lnTo>
                    <a:pt x="172135" y="209994"/>
                  </a:lnTo>
                  <a:lnTo>
                    <a:pt x="171754" y="197535"/>
                  </a:lnTo>
                  <a:lnTo>
                    <a:pt x="171627" y="188328"/>
                  </a:lnTo>
                  <a:lnTo>
                    <a:pt x="171564" y="143141"/>
                  </a:lnTo>
                  <a:lnTo>
                    <a:pt x="171488" y="99809"/>
                  </a:lnTo>
                  <a:lnTo>
                    <a:pt x="171196" y="83223"/>
                  </a:lnTo>
                  <a:lnTo>
                    <a:pt x="170053" y="66598"/>
                  </a:lnTo>
                  <a:lnTo>
                    <a:pt x="168656" y="57378"/>
                  </a:lnTo>
                  <a:lnTo>
                    <a:pt x="168059" y="53428"/>
                  </a:lnTo>
                  <a:lnTo>
                    <a:pt x="141109" y="16814"/>
                  </a:lnTo>
                  <a:lnTo>
                    <a:pt x="89471" y="5740"/>
                  </a:lnTo>
                  <a:lnTo>
                    <a:pt x="71843" y="6921"/>
                  </a:lnTo>
                  <a:lnTo>
                    <a:pt x="32270" y="23253"/>
                  </a:lnTo>
                  <a:lnTo>
                    <a:pt x="9842" y="60731"/>
                  </a:lnTo>
                  <a:lnTo>
                    <a:pt x="5524" y="77660"/>
                  </a:lnTo>
                  <a:lnTo>
                    <a:pt x="51650" y="88734"/>
                  </a:lnTo>
                  <a:lnTo>
                    <a:pt x="54444" y="80429"/>
                  </a:lnTo>
                  <a:lnTo>
                    <a:pt x="57416" y="73520"/>
                  </a:lnTo>
                  <a:lnTo>
                    <a:pt x="60731" y="67983"/>
                  </a:lnTo>
                  <a:lnTo>
                    <a:pt x="64566" y="63842"/>
                  </a:lnTo>
                  <a:lnTo>
                    <a:pt x="69176" y="59207"/>
                  </a:lnTo>
                  <a:lnTo>
                    <a:pt x="76555" y="57378"/>
                  </a:lnTo>
                  <a:lnTo>
                    <a:pt x="85775" y="57378"/>
                  </a:lnTo>
                  <a:lnTo>
                    <a:pt x="119214" y="76276"/>
                  </a:lnTo>
                  <a:lnTo>
                    <a:pt x="120815" y="92417"/>
                  </a:lnTo>
                  <a:lnTo>
                    <a:pt x="120815" y="99809"/>
                  </a:lnTo>
                  <a:lnTo>
                    <a:pt x="120815" y="143141"/>
                  </a:lnTo>
                  <a:lnTo>
                    <a:pt x="120040" y="183667"/>
                  </a:lnTo>
                  <a:lnTo>
                    <a:pt x="93967" y="219684"/>
                  </a:lnTo>
                  <a:lnTo>
                    <a:pt x="80238" y="222440"/>
                  </a:lnTo>
                  <a:lnTo>
                    <a:pt x="71945" y="222440"/>
                  </a:lnTo>
                  <a:lnTo>
                    <a:pt x="64566" y="219671"/>
                  </a:lnTo>
                  <a:lnTo>
                    <a:pt x="59956" y="212280"/>
                  </a:lnTo>
                  <a:lnTo>
                    <a:pt x="54419" y="205854"/>
                  </a:lnTo>
                  <a:lnTo>
                    <a:pt x="51650" y="197535"/>
                  </a:lnTo>
                  <a:lnTo>
                    <a:pt x="51650" y="188328"/>
                  </a:lnTo>
                  <a:lnTo>
                    <a:pt x="79959" y="156044"/>
                  </a:lnTo>
                  <a:lnTo>
                    <a:pt x="99682" y="150533"/>
                  </a:lnTo>
                  <a:lnTo>
                    <a:pt x="108254" y="147866"/>
                  </a:lnTo>
                  <a:lnTo>
                    <a:pt x="115277" y="145376"/>
                  </a:lnTo>
                  <a:lnTo>
                    <a:pt x="120815" y="143141"/>
                  </a:lnTo>
                  <a:lnTo>
                    <a:pt x="120815" y="99809"/>
                  </a:lnTo>
                  <a:lnTo>
                    <a:pt x="112522" y="103416"/>
                  </a:lnTo>
                  <a:lnTo>
                    <a:pt x="101447" y="107289"/>
                  </a:lnTo>
                  <a:lnTo>
                    <a:pt x="87617" y="111340"/>
                  </a:lnTo>
                  <a:lnTo>
                    <a:pt x="71018" y="115468"/>
                  </a:lnTo>
                  <a:lnTo>
                    <a:pt x="58572" y="119087"/>
                  </a:lnTo>
                  <a:lnTo>
                    <a:pt x="22948" y="136347"/>
                  </a:lnTo>
                  <a:lnTo>
                    <a:pt x="1955" y="174828"/>
                  </a:lnTo>
                  <a:lnTo>
                    <a:pt x="0" y="194779"/>
                  </a:lnTo>
                  <a:lnTo>
                    <a:pt x="1054" y="210540"/>
                  </a:lnTo>
                  <a:lnTo>
                    <a:pt x="17526" y="249199"/>
                  </a:lnTo>
                  <a:lnTo>
                    <a:pt x="64566" y="269468"/>
                  </a:lnTo>
                  <a:lnTo>
                    <a:pt x="72847" y="268947"/>
                  </a:lnTo>
                  <a:lnTo>
                    <a:pt x="111480" y="250786"/>
                  </a:lnTo>
                  <a:lnTo>
                    <a:pt x="125437" y="236270"/>
                  </a:lnTo>
                  <a:lnTo>
                    <a:pt x="125437" y="238137"/>
                  </a:lnTo>
                  <a:lnTo>
                    <a:pt x="126365" y="240880"/>
                  </a:lnTo>
                  <a:lnTo>
                    <a:pt x="127292" y="244576"/>
                  </a:lnTo>
                  <a:lnTo>
                    <a:pt x="129133" y="252882"/>
                  </a:lnTo>
                  <a:lnTo>
                    <a:pt x="130962" y="259321"/>
                  </a:lnTo>
                  <a:lnTo>
                    <a:pt x="131889" y="263944"/>
                  </a:lnTo>
                  <a:lnTo>
                    <a:pt x="182626" y="263944"/>
                  </a:lnTo>
                  <a:close/>
                </a:path>
                <a:path w="2159000" h="269875">
                  <a:moveTo>
                    <a:pt x="521119" y="102552"/>
                  </a:moveTo>
                  <a:lnTo>
                    <a:pt x="518007" y="59905"/>
                  </a:lnTo>
                  <a:lnTo>
                    <a:pt x="500545" y="23952"/>
                  </a:lnTo>
                  <a:lnTo>
                    <a:pt x="456552" y="5740"/>
                  </a:lnTo>
                  <a:lnTo>
                    <a:pt x="448411" y="6413"/>
                  </a:lnTo>
                  <a:lnTo>
                    <a:pt x="410667" y="28333"/>
                  </a:lnTo>
                  <a:lnTo>
                    <a:pt x="397522" y="46316"/>
                  </a:lnTo>
                  <a:lnTo>
                    <a:pt x="392493" y="36639"/>
                  </a:lnTo>
                  <a:lnTo>
                    <a:pt x="359714" y="8394"/>
                  </a:lnTo>
                  <a:lnTo>
                    <a:pt x="342188" y="5740"/>
                  </a:lnTo>
                  <a:lnTo>
                    <a:pt x="325412" y="8318"/>
                  </a:lnTo>
                  <a:lnTo>
                    <a:pt x="309676" y="16002"/>
                  </a:lnTo>
                  <a:lnTo>
                    <a:pt x="294970" y="28689"/>
                  </a:lnTo>
                  <a:lnTo>
                    <a:pt x="281317" y="46316"/>
                  </a:lnTo>
                  <a:lnTo>
                    <a:pt x="281317" y="12192"/>
                  </a:lnTo>
                  <a:lnTo>
                    <a:pt x="233337" y="12192"/>
                  </a:lnTo>
                  <a:lnTo>
                    <a:pt x="233337" y="263944"/>
                  </a:lnTo>
                  <a:lnTo>
                    <a:pt x="285000" y="263944"/>
                  </a:lnTo>
                  <a:lnTo>
                    <a:pt x="285000" y="141300"/>
                  </a:lnTo>
                  <a:lnTo>
                    <a:pt x="285330" y="124536"/>
                  </a:lnTo>
                  <a:lnTo>
                    <a:pt x="292036" y="82397"/>
                  </a:lnTo>
                  <a:lnTo>
                    <a:pt x="316369" y="57391"/>
                  </a:lnTo>
                  <a:lnTo>
                    <a:pt x="331127" y="57391"/>
                  </a:lnTo>
                  <a:lnTo>
                    <a:pt x="350723" y="95529"/>
                  </a:lnTo>
                  <a:lnTo>
                    <a:pt x="351409" y="125615"/>
                  </a:lnTo>
                  <a:lnTo>
                    <a:pt x="351409" y="263944"/>
                  </a:lnTo>
                  <a:lnTo>
                    <a:pt x="403059" y="263944"/>
                  </a:lnTo>
                  <a:lnTo>
                    <a:pt x="403059" y="143141"/>
                  </a:lnTo>
                  <a:lnTo>
                    <a:pt x="403390" y="126365"/>
                  </a:lnTo>
                  <a:lnTo>
                    <a:pt x="410095" y="82791"/>
                  </a:lnTo>
                  <a:lnTo>
                    <a:pt x="434428" y="57391"/>
                  </a:lnTo>
                  <a:lnTo>
                    <a:pt x="441807" y="57391"/>
                  </a:lnTo>
                  <a:lnTo>
                    <a:pt x="468083" y="89077"/>
                  </a:lnTo>
                  <a:lnTo>
                    <a:pt x="469468" y="120078"/>
                  </a:lnTo>
                  <a:lnTo>
                    <a:pt x="469468" y="263944"/>
                  </a:lnTo>
                  <a:lnTo>
                    <a:pt x="521119" y="263944"/>
                  </a:lnTo>
                  <a:lnTo>
                    <a:pt x="521119" y="102552"/>
                  </a:lnTo>
                  <a:close/>
                </a:path>
                <a:path w="2159000" h="269875">
                  <a:moveTo>
                    <a:pt x="741565" y="263944"/>
                  </a:moveTo>
                  <a:lnTo>
                    <a:pt x="738441" y="255130"/>
                  </a:lnTo>
                  <a:lnTo>
                    <a:pt x="735914" y="246659"/>
                  </a:lnTo>
                  <a:lnTo>
                    <a:pt x="733907" y="238531"/>
                  </a:lnTo>
                  <a:lnTo>
                    <a:pt x="733450" y="236270"/>
                  </a:lnTo>
                  <a:lnTo>
                    <a:pt x="732332" y="230746"/>
                  </a:lnTo>
                  <a:lnTo>
                    <a:pt x="729665" y="189230"/>
                  </a:lnTo>
                  <a:lnTo>
                    <a:pt x="729767" y="164350"/>
                  </a:lnTo>
                  <a:lnTo>
                    <a:pt x="730021" y="143141"/>
                  </a:lnTo>
                  <a:lnTo>
                    <a:pt x="730389" y="111340"/>
                  </a:lnTo>
                  <a:lnTo>
                    <a:pt x="730427" y="99809"/>
                  </a:lnTo>
                  <a:lnTo>
                    <a:pt x="730123" y="83223"/>
                  </a:lnTo>
                  <a:lnTo>
                    <a:pt x="728992" y="66598"/>
                  </a:lnTo>
                  <a:lnTo>
                    <a:pt x="727595" y="57378"/>
                  </a:lnTo>
                  <a:lnTo>
                    <a:pt x="726998" y="53428"/>
                  </a:lnTo>
                  <a:lnTo>
                    <a:pt x="700062" y="16814"/>
                  </a:lnTo>
                  <a:lnTo>
                    <a:pt x="648411" y="5740"/>
                  </a:lnTo>
                  <a:lnTo>
                    <a:pt x="630783" y="6921"/>
                  </a:lnTo>
                  <a:lnTo>
                    <a:pt x="591210" y="23253"/>
                  </a:lnTo>
                  <a:lnTo>
                    <a:pt x="568388" y="60731"/>
                  </a:lnTo>
                  <a:lnTo>
                    <a:pt x="563549" y="77660"/>
                  </a:lnTo>
                  <a:lnTo>
                    <a:pt x="610603" y="88734"/>
                  </a:lnTo>
                  <a:lnTo>
                    <a:pt x="613384" y="80429"/>
                  </a:lnTo>
                  <a:lnTo>
                    <a:pt x="616343" y="73520"/>
                  </a:lnTo>
                  <a:lnTo>
                    <a:pt x="619658" y="67983"/>
                  </a:lnTo>
                  <a:lnTo>
                    <a:pt x="623506" y="63842"/>
                  </a:lnTo>
                  <a:lnTo>
                    <a:pt x="628116" y="59207"/>
                  </a:lnTo>
                  <a:lnTo>
                    <a:pt x="635495" y="57378"/>
                  </a:lnTo>
                  <a:lnTo>
                    <a:pt x="644728" y="57378"/>
                  </a:lnTo>
                  <a:lnTo>
                    <a:pt x="677811" y="76276"/>
                  </a:lnTo>
                  <a:lnTo>
                    <a:pt x="679767" y="92417"/>
                  </a:lnTo>
                  <a:lnTo>
                    <a:pt x="679767" y="99809"/>
                  </a:lnTo>
                  <a:lnTo>
                    <a:pt x="679767" y="143141"/>
                  </a:lnTo>
                  <a:lnTo>
                    <a:pt x="678599" y="183667"/>
                  </a:lnTo>
                  <a:lnTo>
                    <a:pt x="652551" y="219684"/>
                  </a:lnTo>
                  <a:lnTo>
                    <a:pt x="639178" y="222440"/>
                  </a:lnTo>
                  <a:lnTo>
                    <a:pt x="630885" y="222440"/>
                  </a:lnTo>
                  <a:lnTo>
                    <a:pt x="623506" y="219671"/>
                  </a:lnTo>
                  <a:lnTo>
                    <a:pt x="617956" y="212280"/>
                  </a:lnTo>
                  <a:lnTo>
                    <a:pt x="613346" y="205854"/>
                  </a:lnTo>
                  <a:lnTo>
                    <a:pt x="610603" y="197535"/>
                  </a:lnTo>
                  <a:lnTo>
                    <a:pt x="610603" y="188328"/>
                  </a:lnTo>
                  <a:lnTo>
                    <a:pt x="638759" y="156044"/>
                  </a:lnTo>
                  <a:lnTo>
                    <a:pt x="658622" y="150533"/>
                  </a:lnTo>
                  <a:lnTo>
                    <a:pt x="667194" y="147866"/>
                  </a:lnTo>
                  <a:lnTo>
                    <a:pt x="674217" y="145376"/>
                  </a:lnTo>
                  <a:lnTo>
                    <a:pt x="679767" y="143141"/>
                  </a:lnTo>
                  <a:lnTo>
                    <a:pt x="679767" y="99809"/>
                  </a:lnTo>
                  <a:lnTo>
                    <a:pt x="671474" y="103416"/>
                  </a:lnTo>
                  <a:lnTo>
                    <a:pt x="660400" y="107289"/>
                  </a:lnTo>
                  <a:lnTo>
                    <a:pt x="646557" y="111340"/>
                  </a:lnTo>
                  <a:lnTo>
                    <a:pt x="629958" y="115468"/>
                  </a:lnTo>
                  <a:lnTo>
                    <a:pt x="616991" y="119087"/>
                  </a:lnTo>
                  <a:lnTo>
                    <a:pt x="581888" y="136347"/>
                  </a:lnTo>
                  <a:lnTo>
                    <a:pt x="560895" y="174828"/>
                  </a:lnTo>
                  <a:lnTo>
                    <a:pt x="558939" y="194779"/>
                  </a:lnTo>
                  <a:lnTo>
                    <a:pt x="559981" y="210540"/>
                  </a:lnTo>
                  <a:lnTo>
                    <a:pt x="575551" y="249199"/>
                  </a:lnTo>
                  <a:lnTo>
                    <a:pt x="609130" y="268249"/>
                  </a:lnTo>
                  <a:lnTo>
                    <a:pt x="623506" y="269468"/>
                  </a:lnTo>
                  <a:lnTo>
                    <a:pt x="631786" y="268947"/>
                  </a:lnTo>
                  <a:lnTo>
                    <a:pt x="670433" y="250786"/>
                  </a:lnTo>
                  <a:lnTo>
                    <a:pt x="684377" y="236270"/>
                  </a:lnTo>
                  <a:lnTo>
                    <a:pt x="684377" y="238137"/>
                  </a:lnTo>
                  <a:lnTo>
                    <a:pt x="685304" y="240880"/>
                  </a:lnTo>
                  <a:lnTo>
                    <a:pt x="685304" y="244576"/>
                  </a:lnTo>
                  <a:lnTo>
                    <a:pt x="688073" y="252882"/>
                  </a:lnTo>
                  <a:lnTo>
                    <a:pt x="688987" y="259321"/>
                  </a:lnTo>
                  <a:lnTo>
                    <a:pt x="690841" y="263944"/>
                  </a:lnTo>
                  <a:lnTo>
                    <a:pt x="741565" y="263944"/>
                  </a:lnTo>
                  <a:close/>
                </a:path>
                <a:path w="2159000" h="269875">
                  <a:moveTo>
                    <a:pt x="1182738" y="137604"/>
                  </a:moveTo>
                  <a:lnTo>
                    <a:pt x="1175702" y="85686"/>
                  </a:lnTo>
                  <a:lnTo>
                    <a:pt x="1154163" y="43548"/>
                  </a:lnTo>
                  <a:lnTo>
                    <a:pt x="1129258" y="20142"/>
                  </a:lnTo>
                  <a:lnTo>
                    <a:pt x="1129258" y="137604"/>
                  </a:lnTo>
                  <a:lnTo>
                    <a:pt x="1128534" y="155232"/>
                  </a:lnTo>
                  <a:lnTo>
                    <a:pt x="1116342" y="195694"/>
                  </a:lnTo>
                  <a:lnTo>
                    <a:pt x="1082217" y="215074"/>
                  </a:lnTo>
                  <a:lnTo>
                    <a:pt x="1072349" y="213868"/>
                  </a:lnTo>
                  <a:lnTo>
                    <a:pt x="1042035" y="184416"/>
                  </a:lnTo>
                  <a:lnTo>
                    <a:pt x="1034262" y="137604"/>
                  </a:lnTo>
                  <a:lnTo>
                    <a:pt x="1035126" y="119976"/>
                  </a:lnTo>
                  <a:lnTo>
                    <a:pt x="1048092" y="80429"/>
                  </a:lnTo>
                  <a:lnTo>
                    <a:pt x="1082217" y="60147"/>
                  </a:lnTo>
                  <a:lnTo>
                    <a:pt x="1091704" y="61506"/>
                  </a:lnTo>
                  <a:lnTo>
                    <a:pt x="1122248" y="91300"/>
                  </a:lnTo>
                  <a:lnTo>
                    <a:pt x="1129258" y="137604"/>
                  </a:lnTo>
                  <a:lnTo>
                    <a:pt x="1129258" y="20142"/>
                  </a:lnTo>
                  <a:lnTo>
                    <a:pt x="1122337" y="15303"/>
                  </a:lnTo>
                  <a:lnTo>
                    <a:pt x="1103312" y="8140"/>
                  </a:lnTo>
                  <a:lnTo>
                    <a:pt x="1082217" y="5740"/>
                  </a:lnTo>
                  <a:lnTo>
                    <a:pt x="1068031" y="6781"/>
                  </a:lnTo>
                  <a:lnTo>
                    <a:pt x="1029652" y="22352"/>
                  </a:lnTo>
                  <a:lnTo>
                    <a:pt x="1001102" y="55410"/>
                  </a:lnTo>
                  <a:lnTo>
                    <a:pt x="984567" y="101523"/>
                  </a:lnTo>
                  <a:lnTo>
                    <a:pt x="981684" y="134848"/>
                  </a:lnTo>
                  <a:lnTo>
                    <a:pt x="982395" y="155625"/>
                  </a:lnTo>
                  <a:lnTo>
                    <a:pt x="993660" y="208610"/>
                  </a:lnTo>
                  <a:lnTo>
                    <a:pt x="1019873" y="245186"/>
                  </a:lnTo>
                  <a:lnTo>
                    <a:pt x="1056157" y="265785"/>
                  </a:lnTo>
                  <a:lnTo>
                    <a:pt x="1082217" y="269468"/>
                  </a:lnTo>
                  <a:lnTo>
                    <a:pt x="1102804" y="267208"/>
                  </a:lnTo>
                  <a:lnTo>
                    <a:pt x="1121651" y="260362"/>
                  </a:lnTo>
                  <a:lnTo>
                    <a:pt x="1138770" y="248856"/>
                  </a:lnTo>
                  <a:lnTo>
                    <a:pt x="1154163" y="232587"/>
                  </a:lnTo>
                  <a:lnTo>
                    <a:pt x="1164996" y="215074"/>
                  </a:lnTo>
                  <a:lnTo>
                    <a:pt x="1166799" y="212166"/>
                  </a:lnTo>
                  <a:lnTo>
                    <a:pt x="1175715" y="189585"/>
                  </a:lnTo>
                  <a:lnTo>
                    <a:pt x="1180998" y="164757"/>
                  </a:lnTo>
                  <a:lnTo>
                    <a:pt x="1182738" y="137604"/>
                  </a:lnTo>
                  <a:close/>
                </a:path>
                <a:path w="2159000" h="269875">
                  <a:moveTo>
                    <a:pt x="1395514" y="107175"/>
                  </a:moveTo>
                  <a:lnTo>
                    <a:pt x="1392732" y="61988"/>
                  </a:lnTo>
                  <a:lnTo>
                    <a:pt x="1373720" y="23139"/>
                  </a:lnTo>
                  <a:lnTo>
                    <a:pt x="1338681" y="6261"/>
                  </a:lnTo>
                  <a:lnTo>
                    <a:pt x="1330020" y="5740"/>
                  </a:lnTo>
                  <a:lnTo>
                    <a:pt x="1311503" y="8496"/>
                  </a:lnTo>
                  <a:lnTo>
                    <a:pt x="1294638" y="16687"/>
                  </a:lnTo>
                  <a:lnTo>
                    <a:pt x="1279321" y="30238"/>
                  </a:lnTo>
                  <a:lnTo>
                    <a:pt x="1265466" y="49072"/>
                  </a:lnTo>
                  <a:lnTo>
                    <a:pt x="1265466" y="12192"/>
                  </a:lnTo>
                  <a:lnTo>
                    <a:pt x="1218438" y="12192"/>
                  </a:lnTo>
                  <a:lnTo>
                    <a:pt x="1218438" y="263944"/>
                  </a:lnTo>
                  <a:lnTo>
                    <a:pt x="1269161" y="263944"/>
                  </a:lnTo>
                  <a:lnTo>
                    <a:pt x="1269161" y="149593"/>
                  </a:lnTo>
                  <a:lnTo>
                    <a:pt x="1269492" y="130403"/>
                  </a:lnTo>
                  <a:lnTo>
                    <a:pt x="1273759" y="91490"/>
                  </a:lnTo>
                  <a:lnTo>
                    <a:pt x="1299476" y="59575"/>
                  </a:lnTo>
                  <a:lnTo>
                    <a:pt x="1312494" y="57378"/>
                  </a:lnTo>
                  <a:lnTo>
                    <a:pt x="1318945" y="57378"/>
                  </a:lnTo>
                  <a:lnTo>
                    <a:pt x="1342301" y="90246"/>
                  </a:lnTo>
                  <a:lnTo>
                    <a:pt x="1343850" y="135763"/>
                  </a:lnTo>
                  <a:lnTo>
                    <a:pt x="1343850" y="263944"/>
                  </a:lnTo>
                  <a:lnTo>
                    <a:pt x="1395514" y="263944"/>
                  </a:lnTo>
                  <a:lnTo>
                    <a:pt x="1395514" y="107175"/>
                  </a:lnTo>
                  <a:close/>
                </a:path>
                <a:path w="2159000" h="269875">
                  <a:moveTo>
                    <a:pt x="1467777" y="214934"/>
                  </a:moveTo>
                  <a:lnTo>
                    <a:pt x="1429639" y="214934"/>
                  </a:lnTo>
                  <a:lnTo>
                    <a:pt x="1429639" y="263944"/>
                  </a:lnTo>
                  <a:lnTo>
                    <a:pt x="1467777" y="263944"/>
                  </a:lnTo>
                  <a:lnTo>
                    <a:pt x="1467777" y="214934"/>
                  </a:lnTo>
                  <a:close/>
                </a:path>
                <a:path w="2159000" h="269875">
                  <a:moveTo>
                    <a:pt x="1646313" y="175247"/>
                  </a:moveTo>
                  <a:lnTo>
                    <a:pt x="1613344" y="169608"/>
                  </a:lnTo>
                  <a:lnTo>
                    <a:pt x="1610677" y="184810"/>
                  </a:lnTo>
                  <a:lnTo>
                    <a:pt x="1606969" y="197980"/>
                  </a:lnTo>
                  <a:lnTo>
                    <a:pt x="1580807" y="230009"/>
                  </a:lnTo>
                  <a:lnTo>
                    <a:pt x="1562442" y="233654"/>
                  </a:lnTo>
                  <a:lnTo>
                    <a:pt x="1550949" y="232232"/>
                  </a:lnTo>
                  <a:lnTo>
                    <a:pt x="1515986" y="196875"/>
                  </a:lnTo>
                  <a:lnTo>
                    <a:pt x="1507871" y="159092"/>
                  </a:lnTo>
                  <a:lnTo>
                    <a:pt x="1506829" y="134721"/>
                  </a:lnTo>
                  <a:lnTo>
                    <a:pt x="1507871" y="110909"/>
                  </a:lnTo>
                  <a:lnTo>
                    <a:pt x="1515986" y="73520"/>
                  </a:lnTo>
                  <a:lnTo>
                    <a:pt x="1541475" y="42506"/>
                  </a:lnTo>
                  <a:lnTo>
                    <a:pt x="1564322" y="36741"/>
                  </a:lnTo>
                  <a:lnTo>
                    <a:pt x="1572590" y="37465"/>
                  </a:lnTo>
                  <a:lnTo>
                    <a:pt x="1603425" y="65951"/>
                  </a:lnTo>
                  <a:lnTo>
                    <a:pt x="1610499" y="88569"/>
                  </a:lnTo>
                  <a:lnTo>
                    <a:pt x="1642541" y="81965"/>
                  </a:lnTo>
                  <a:lnTo>
                    <a:pt x="1625714" y="33337"/>
                  </a:lnTo>
                  <a:lnTo>
                    <a:pt x="1592961" y="5524"/>
                  </a:lnTo>
                  <a:lnTo>
                    <a:pt x="1563382" y="0"/>
                  </a:lnTo>
                  <a:lnTo>
                    <a:pt x="1550835" y="1041"/>
                  </a:lnTo>
                  <a:lnTo>
                    <a:pt x="1515325" y="16027"/>
                  </a:lnTo>
                  <a:lnTo>
                    <a:pt x="1489075" y="48475"/>
                  </a:lnTo>
                  <a:lnTo>
                    <a:pt x="1475270" y="96926"/>
                  </a:lnTo>
                  <a:lnTo>
                    <a:pt x="1472907" y="135674"/>
                  </a:lnTo>
                  <a:lnTo>
                    <a:pt x="1474355" y="166255"/>
                  </a:lnTo>
                  <a:lnTo>
                    <a:pt x="1486420" y="216115"/>
                  </a:lnTo>
                  <a:lnTo>
                    <a:pt x="1511033" y="250393"/>
                  </a:lnTo>
                  <a:lnTo>
                    <a:pt x="1563382" y="269455"/>
                  </a:lnTo>
                  <a:lnTo>
                    <a:pt x="1578952" y="268020"/>
                  </a:lnTo>
                  <a:lnTo>
                    <a:pt x="1618043" y="244970"/>
                  </a:lnTo>
                  <a:lnTo>
                    <a:pt x="1642427" y="196088"/>
                  </a:lnTo>
                  <a:lnTo>
                    <a:pt x="1646313" y="175247"/>
                  </a:lnTo>
                  <a:close/>
                </a:path>
                <a:path w="2159000" h="269875">
                  <a:moveTo>
                    <a:pt x="1848942" y="131902"/>
                  </a:moveTo>
                  <a:lnTo>
                    <a:pt x="1847354" y="102565"/>
                  </a:lnTo>
                  <a:lnTo>
                    <a:pt x="1842579" y="76669"/>
                  </a:lnTo>
                  <a:lnTo>
                    <a:pt x="1834629" y="54140"/>
                  </a:lnTo>
                  <a:lnTo>
                    <a:pt x="1824583" y="36753"/>
                  </a:lnTo>
                  <a:lnTo>
                    <a:pt x="1823491" y="34861"/>
                  </a:lnTo>
                  <a:lnTo>
                    <a:pt x="1814029" y="24955"/>
                  </a:lnTo>
                  <a:lnTo>
                    <a:pt x="1814029" y="134721"/>
                  </a:lnTo>
                  <a:lnTo>
                    <a:pt x="1813153" y="157632"/>
                  </a:lnTo>
                  <a:lnTo>
                    <a:pt x="1805317" y="195414"/>
                  </a:lnTo>
                  <a:lnTo>
                    <a:pt x="1778965" y="227774"/>
                  </a:lnTo>
                  <a:lnTo>
                    <a:pt x="1755635" y="233654"/>
                  </a:lnTo>
                  <a:lnTo>
                    <a:pt x="1743595" y="232206"/>
                  </a:lnTo>
                  <a:lnTo>
                    <a:pt x="1706740" y="195402"/>
                  </a:lnTo>
                  <a:lnTo>
                    <a:pt x="1698269" y="158026"/>
                  </a:lnTo>
                  <a:lnTo>
                    <a:pt x="1697202" y="134721"/>
                  </a:lnTo>
                  <a:lnTo>
                    <a:pt x="1698269" y="111582"/>
                  </a:lnTo>
                  <a:lnTo>
                    <a:pt x="1714169" y="61252"/>
                  </a:lnTo>
                  <a:lnTo>
                    <a:pt x="1755635" y="36753"/>
                  </a:lnTo>
                  <a:lnTo>
                    <a:pt x="1767827" y="38328"/>
                  </a:lnTo>
                  <a:lnTo>
                    <a:pt x="1805330" y="74853"/>
                  </a:lnTo>
                  <a:lnTo>
                    <a:pt x="1813991" y="131902"/>
                  </a:lnTo>
                  <a:lnTo>
                    <a:pt x="1814029" y="134721"/>
                  </a:lnTo>
                  <a:lnTo>
                    <a:pt x="1814029" y="24955"/>
                  </a:lnTo>
                  <a:lnTo>
                    <a:pt x="1809178" y="19875"/>
                  </a:lnTo>
                  <a:lnTo>
                    <a:pt x="1793100" y="8953"/>
                  </a:lnTo>
                  <a:lnTo>
                    <a:pt x="1775256" y="2260"/>
                  </a:lnTo>
                  <a:lnTo>
                    <a:pt x="1755635" y="0"/>
                  </a:lnTo>
                  <a:lnTo>
                    <a:pt x="1737969" y="1917"/>
                  </a:lnTo>
                  <a:lnTo>
                    <a:pt x="1693430" y="29210"/>
                  </a:lnTo>
                  <a:lnTo>
                    <a:pt x="1670100" y="72783"/>
                  </a:lnTo>
                  <a:lnTo>
                    <a:pt x="1662315" y="134721"/>
                  </a:lnTo>
                  <a:lnTo>
                    <a:pt x="1663928" y="165849"/>
                  </a:lnTo>
                  <a:lnTo>
                    <a:pt x="1677047" y="216090"/>
                  </a:lnTo>
                  <a:lnTo>
                    <a:pt x="1702498" y="250393"/>
                  </a:lnTo>
                  <a:lnTo>
                    <a:pt x="1755635" y="269468"/>
                  </a:lnTo>
                  <a:lnTo>
                    <a:pt x="1768716" y="268566"/>
                  </a:lnTo>
                  <a:lnTo>
                    <a:pt x="1814309" y="245745"/>
                  </a:lnTo>
                  <a:lnTo>
                    <a:pt x="1824647" y="233654"/>
                  </a:lnTo>
                  <a:lnTo>
                    <a:pt x="1831263" y="223520"/>
                  </a:lnTo>
                  <a:lnTo>
                    <a:pt x="1837639" y="210108"/>
                  </a:lnTo>
                  <a:lnTo>
                    <a:pt x="1842579" y="194183"/>
                  </a:lnTo>
                  <a:lnTo>
                    <a:pt x="1846110" y="175958"/>
                  </a:lnTo>
                  <a:lnTo>
                    <a:pt x="1848231" y="155257"/>
                  </a:lnTo>
                  <a:lnTo>
                    <a:pt x="1848942" y="131902"/>
                  </a:lnTo>
                  <a:close/>
                </a:path>
                <a:path w="2159000" h="269875">
                  <a:moveTo>
                    <a:pt x="2158987" y="86677"/>
                  </a:moveTo>
                  <a:lnTo>
                    <a:pt x="2154872" y="48526"/>
                  </a:lnTo>
                  <a:lnTo>
                    <a:pt x="2134324" y="12319"/>
                  </a:lnTo>
                  <a:lnTo>
                    <a:pt x="2097735" y="0"/>
                  </a:lnTo>
                  <a:lnTo>
                    <a:pt x="2079536" y="2819"/>
                  </a:lnTo>
                  <a:lnTo>
                    <a:pt x="2063102" y="11303"/>
                  </a:lnTo>
                  <a:lnTo>
                    <a:pt x="2048433" y="25438"/>
                  </a:lnTo>
                  <a:lnTo>
                    <a:pt x="2035543" y="45224"/>
                  </a:lnTo>
                  <a:lnTo>
                    <a:pt x="2032177" y="35179"/>
                  </a:lnTo>
                  <a:lnTo>
                    <a:pt x="1999615" y="3289"/>
                  </a:lnTo>
                  <a:lnTo>
                    <a:pt x="1979930" y="0"/>
                  </a:lnTo>
                  <a:lnTo>
                    <a:pt x="1970227" y="711"/>
                  </a:lnTo>
                  <a:lnTo>
                    <a:pt x="1929980" y="25565"/>
                  </a:lnTo>
                  <a:lnTo>
                    <a:pt x="1918665" y="42392"/>
                  </a:lnTo>
                  <a:lnTo>
                    <a:pt x="1918665" y="6591"/>
                  </a:lnTo>
                  <a:lnTo>
                    <a:pt x="1888515" y="6591"/>
                  </a:lnTo>
                  <a:lnTo>
                    <a:pt x="1888515" y="263817"/>
                  </a:lnTo>
                  <a:lnTo>
                    <a:pt x="1922449" y="263817"/>
                  </a:lnTo>
                  <a:lnTo>
                    <a:pt x="1922449" y="130022"/>
                  </a:lnTo>
                  <a:lnTo>
                    <a:pt x="1922805" y="113411"/>
                  </a:lnTo>
                  <a:lnTo>
                    <a:pt x="1931301" y="67665"/>
                  </a:lnTo>
                  <a:lnTo>
                    <a:pt x="1964956" y="39179"/>
                  </a:lnTo>
                  <a:lnTo>
                    <a:pt x="1972398" y="38633"/>
                  </a:lnTo>
                  <a:lnTo>
                    <a:pt x="1980895" y="39509"/>
                  </a:lnTo>
                  <a:lnTo>
                    <a:pt x="2005139" y="70904"/>
                  </a:lnTo>
                  <a:lnTo>
                    <a:pt x="2007247" y="96100"/>
                  </a:lnTo>
                  <a:lnTo>
                    <a:pt x="2007247" y="263817"/>
                  </a:lnTo>
                  <a:lnTo>
                    <a:pt x="2041194" y="263817"/>
                  </a:lnTo>
                  <a:lnTo>
                    <a:pt x="2041194" y="114007"/>
                  </a:lnTo>
                  <a:lnTo>
                    <a:pt x="2042083" y="95618"/>
                  </a:lnTo>
                  <a:lnTo>
                    <a:pt x="2055317" y="56527"/>
                  </a:lnTo>
                  <a:lnTo>
                    <a:pt x="2090204" y="38633"/>
                  </a:lnTo>
                  <a:lnTo>
                    <a:pt x="2097735" y="38633"/>
                  </a:lnTo>
                  <a:lnTo>
                    <a:pt x="2123478" y="70624"/>
                  </a:lnTo>
                  <a:lnTo>
                    <a:pt x="2125078" y="101752"/>
                  </a:lnTo>
                  <a:lnTo>
                    <a:pt x="2125078" y="263817"/>
                  </a:lnTo>
                  <a:lnTo>
                    <a:pt x="2158987" y="263817"/>
                  </a:lnTo>
                  <a:lnTo>
                    <a:pt x="2158987" y="86677"/>
                  </a:lnTo>
                  <a:close/>
                </a:path>
              </a:pathLst>
            </a:custGeom>
            <a:solidFill>
              <a:srgbClr val="000000"/>
            </a:solidFill>
          </p:spPr>
          <p:txBody>
            <a:bodyPr wrap="square" lIns="0" tIns="0" rIns="0" bIns="0" rtlCol="0"/>
            <a:lstStyle/>
            <a:p>
              <a:endParaRPr sz="2109"/>
            </a:p>
          </p:txBody>
        </p:sp>
        <p:sp>
          <p:nvSpPr>
            <p:cNvPr id="9" name="object 9"/>
            <p:cNvSpPr/>
            <p:nvPr/>
          </p:nvSpPr>
          <p:spPr>
            <a:xfrm>
              <a:off x="4249513" y="8817213"/>
              <a:ext cx="755015" cy="174625"/>
            </a:xfrm>
            <a:custGeom>
              <a:avLst/>
              <a:gdLst/>
              <a:ahLst/>
              <a:cxnLst/>
              <a:rect l="l" t="t" r="r" b="b"/>
              <a:pathLst>
                <a:path w="755014" h="174625">
                  <a:moveTo>
                    <a:pt x="11465" y="24097"/>
                  </a:moveTo>
                  <a:lnTo>
                    <a:pt x="621" y="27699"/>
                  </a:lnTo>
                  <a:lnTo>
                    <a:pt x="0" y="36500"/>
                  </a:lnTo>
                  <a:lnTo>
                    <a:pt x="14024" y="49884"/>
                  </a:lnTo>
                  <a:lnTo>
                    <a:pt x="63473" y="82093"/>
                  </a:lnTo>
                  <a:lnTo>
                    <a:pt x="110711" y="109546"/>
                  </a:lnTo>
                  <a:lnTo>
                    <a:pt x="157070" y="132212"/>
                  </a:lnTo>
                  <a:lnTo>
                    <a:pt x="203884" y="150056"/>
                  </a:lnTo>
                  <a:lnTo>
                    <a:pt x="252485" y="163046"/>
                  </a:lnTo>
                  <a:lnTo>
                    <a:pt x="304207" y="171150"/>
                  </a:lnTo>
                  <a:lnTo>
                    <a:pt x="360383" y="174333"/>
                  </a:lnTo>
                  <a:lnTo>
                    <a:pt x="415471" y="173060"/>
                  </a:lnTo>
                  <a:lnTo>
                    <a:pt x="467538" y="167640"/>
                  </a:lnTo>
                  <a:lnTo>
                    <a:pt x="517596" y="157722"/>
                  </a:lnTo>
                  <a:lnTo>
                    <a:pt x="566656" y="142950"/>
                  </a:lnTo>
                  <a:lnTo>
                    <a:pt x="615728" y="122973"/>
                  </a:lnTo>
                  <a:lnTo>
                    <a:pt x="635759" y="112761"/>
                  </a:lnTo>
                  <a:lnTo>
                    <a:pt x="367349" y="112761"/>
                  </a:lnTo>
                  <a:lnTo>
                    <a:pt x="318569" y="109455"/>
                  </a:lnTo>
                  <a:lnTo>
                    <a:pt x="270932" y="101362"/>
                  </a:lnTo>
                  <a:lnTo>
                    <a:pt x="223815" y="89545"/>
                  </a:lnTo>
                  <a:lnTo>
                    <a:pt x="176597" y="75069"/>
                  </a:lnTo>
                  <a:lnTo>
                    <a:pt x="79364" y="42389"/>
                  </a:lnTo>
                  <a:lnTo>
                    <a:pt x="28105" y="26311"/>
                  </a:lnTo>
                  <a:lnTo>
                    <a:pt x="11465" y="24097"/>
                  </a:lnTo>
                  <a:close/>
                </a:path>
                <a:path w="755014" h="174625">
                  <a:moveTo>
                    <a:pt x="754253" y="45257"/>
                  </a:moveTo>
                  <a:lnTo>
                    <a:pt x="682228" y="45257"/>
                  </a:lnTo>
                  <a:lnTo>
                    <a:pt x="693626" y="47113"/>
                  </a:lnTo>
                  <a:lnTo>
                    <a:pt x="702306" y="51675"/>
                  </a:lnTo>
                  <a:lnTo>
                    <a:pt x="704961" y="58921"/>
                  </a:lnTo>
                  <a:lnTo>
                    <a:pt x="703222" y="69372"/>
                  </a:lnTo>
                  <a:lnTo>
                    <a:pt x="699772" y="79481"/>
                  </a:lnTo>
                  <a:lnTo>
                    <a:pt x="697292" y="85700"/>
                  </a:lnTo>
                  <a:lnTo>
                    <a:pt x="689355" y="104914"/>
                  </a:lnTo>
                  <a:lnTo>
                    <a:pt x="680951" y="126526"/>
                  </a:lnTo>
                  <a:lnTo>
                    <a:pt x="678096" y="144282"/>
                  </a:lnTo>
                  <a:lnTo>
                    <a:pt x="686919" y="151638"/>
                  </a:lnTo>
                  <a:lnTo>
                    <a:pt x="711402" y="133204"/>
                  </a:lnTo>
                  <a:lnTo>
                    <a:pt x="737574" y="90755"/>
                  </a:lnTo>
                  <a:lnTo>
                    <a:pt x="754253" y="45257"/>
                  </a:lnTo>
                  <a:close/>
                </a:path>
                <a:path w="755014" h="174625">
                  <a:moveTo>
                    <a:pt x="676131" y="64181"/>
                  </a:moveTo>
                  <a:lnTo>
                    <a:pt x="653441" y="64229"/>
                  </a:lnTo>
                  <a:lnTo>
                    <a:pt x="602627" y="74538"/>
                  </a:lnTo>
                  <a:lnTo>
                    <a:pt x="508441" y="96075"/>
                  </a:lnTo>
                  <a:lnTo>
                    <a:pt x="462613" y="104914"/>
                  </a:lnTo>
                  <a:lnTo>
                    <a:pt x="415991" y="110875"/>
                  </a:lnTo>
                  <a:lnTo>
                    <a:pt x="367349" y="112761"/>
                  </a:lnTo>
                  <a:lnTo>
                    <a:pt x="635759" y="112761"/>
                  </a:lnTo>
                  <a:lnTo>
                    <a:pt x="665824" y="97435"/>
                  </a:lnTo>
                  <a:lnTo>
                    <a:pt x="681174" y="84710"/>
                  </a:lnTo>
                  <a:lnTo>
                    <a:pt x="684992" y="72317"/>
                  </a:lnTo>
                  <a:lnTo>
                    <a:pt x="676131" y="64181"/>
                  </a:lnTo>
                  <a:close/>
                </a:path>
                <a:path w="755014" h="174625">
                  <a:moveTo>
                    <a:pt x="731659" y="0"/>
                  </a:moveTo>
                  <a:lnTo>
                    <a:pt x="670959" y="6665"/>
                  </a:lnTo>
                  <a:lnTo>
                    <a:pt x="630372" y="17769"/>
                  </a:lnTo>
                  <a:lnTo>
                    <a:pt x="604922" y="42042"/>
                  </a:lnTo>
                  <a:lnTo>
                    <a:pt x="610350" y="48432"/>
                  </a:lnTo>
                  <a:lnTo>
                    <a:pt x="620756" y="49796"/>
                  </a:lnTo>
                  <a:lnTo>
                    <a:pt x="633142" y="48534"/>
                  </a:lnTo>
                  <a:lnTo>
                    <a:pt x="644510" y="47043"/>
                  </a:lnTo>
                  <a:lnTo>
                    <a:pt x="666420" y="45452"/>
                  </a:lnTo>
                  <a:lnTo>
                    <a:pt x="682228" y="45257"/>
                  </a:lnTo>
                  <a:lnTo>
                    <a:pt x="754253" y="45257"/>
                  </a:lnTo>
                  <a:lnTo>
                    <a:pt x="754871" y="43569"/>
                  </a:lnTo>
                  <a:lnTo>
                    <a:pt x="752732" y="10927"/>
                  </a:lnTo>
                  <a:lnTo>
                    <a:pt x="731659" y="0"/>
                  </a:lnTo>
                  <a:close/>
                </a:path>
              </a:pathLst>
            </a:custGeom>
            <a:solidFill>
              <a:srgbClr val="F3A02D"/>
            </a:solidFill>
          </p:spPr>
          <p:txBody>
            <a:bodyPr wrap="square" lIns="0" tIns="0" rIns="0" bIns="0" rtlCol="0"/>
            <a:lstStyle/>
            <a:p>
              <a:endParaRPr sz="2109"/>
            </a:p>
          </p:txBody>
        </p:sp>
        <p:pic>
          <p:nvPicPr>
            <p:cNvPr id="10" name="object 10"/>
            <p:cNvPicPr/>
            <p:nvPr/>
          </p:nvPicPr>
          <p:blipFill>
            <a:blip r:embed="rId4" cstate="print"/>
            <a:stretch>
              <a:fillRect/>
            </a:stretch>
          </p:blipFill>
          <p:spPr>
            <a:xfrm>
              <a:off x="4859432" y="8571994"/>
              <a:ext cx="174322" cy="251750"/>
            </a:xfrm>
            <a:prstGeom prst="rect">
              <a:avLst/>
            </a:prstGeom>
          </p:spPr>
        </p:pic>
      </p:grpSp>
      <p:grpSp>
        <p:nvGrpSpPr>
          <p:cNvPr id="11" name="object 11"/>
          <p:cNvGrpSpPr/>
          <p:nvPr/>
        </p:nvGrpSpPr>
        <p:grpSpPr>
          <a:xfrm>
            <a:off x="446485" y="5527476"/>
            <a:ext cx="1964531" cy="955477"/>
            <a:chOff x="635000" y="7861300"/>
            <a:chExt cx="2794000" cy="1358900"/>
          </a:xfrm>
        </p:grpSpPr>
        <p:sp>
          <p:nvSpPr>
            <p:cNvPr id="12" name="object 12"/>
            <p:cNvSpPr/>
            <p:nvPr/>
          </p:nvSpPr>
          <p:spPr>
            <a:xfrm>
              <a:off x="635000" y="7861299"/>
              <a:ext cx="2794000" cy="1358900"/>
            </a:xfrm>
            <a:custGeom>
              <a:avLst/>
              <a:gdLst/>
              <a:ahLst/>
              <a:cxnLst/>
              <a:rect l="l" t="t" r="r" b="b"/>
              <a:pathLst>
                <a:path w="2794000" h="1358900">
                  <a:moveTo>
                    <a:pt x="2794000" y="0"/>
                  </a:moveTo>
                  <a:lnTo>
                    <a:pt x="0" y="0"/>
                  </a:lnTo>
                  <a:lnTo>
                    <a:pt x="0" y="1143000"/>
                  </a:lnTo>
                  <a:lnTo>
                    <a:pt x="114300" y="1143000"/>
                  </a:lnTo>
                  <a:lnTo>
                    <a:pt x="114300" y="1358900"/>
                  </a:lnTo>
                  <a:lnTo>
                    <a:pt x="2565400" y="1358900"/>
                  </a:lnTo>
                  <a:lnTo>
                    <a:pt x="2565400" y="1143000"/>
                  </a:lnTo>
                  <a:lnTo>
                    <a:pt x="2794000" y="1143000"/>
                  </a:lnTo>
                  <a:lnTo>
                    <a:pt x="2794000" y="0"/>
                  </a:lnTo>
                  <a:close/>
                </a:path>
              </a:pathLst>
            </a:custGeom>
            <a:solidFill>
              <a:srgbClr val="FFFFFF"/>
            </a:solidFill>
          </p:spPr>
          <p:txBody>
            <a:bodyPr wrap="square" lIns="0" tIns="0" rIns="0" bIns="0" rtlCol="0"/>
            <a:lstStyle/>
            <a:p>
              <a:endParaRPr sz="2109"/>
            </a:p>
          </p:txBody>
        </p:sp>
        <p:sp>
          <p:nvSpPr>
            <p:cNvPr id="13" name="object 13"/>
            <p:cNvSpPr/>
            <p:nvPr/>
          </p:nvSpPr>
          <p:spPr>
            <a:xfrm>
              <a:off x="803097" y="8455634"/>
              <a:ext cx="2336800" cy="472440"/>
            </a:xfrm>
            <a:custGeom>
              <a:avLst/>
              <a:gdLst/>
              <a:ahLst/>
              <a:cxnLst/>
              <a:rect l="l" t="t" r="r" b="b"/>
              <a:pathLst>
                <a:path w="2336800" h="472440">
                  <a:moveTo>
                    <a:pt x="669404" y="93662"/>
                  </a:moveTo>
                  <a:lnTo>
                    <a:pt x="392658" y="93662"/>
                  </a:lnTo>
                  <a:lnTo>
                    <a:pt x="392658" y="137134"/>
                  </a:lnTo>
                  <a:lnTo>
                    <a:pt x="487006" y="137134"/>
                  </a:lnTo>
                  <a:lnTo>
                    <a:pt x="356412" y="251853"/>
                  </a:lnTo>
                  <a:lnTo>
                    <a:pt x="227012" y="82080"/>
                  </a:lnTo>
                  <a:lnTo>
                    <a:pt x="323113" y="82080"/>
                  </a:lnTo>
                  <a:lnTo>
                    <a:pt x="323113" y="34264"/>
                  </a:lnTo>
                  <a:lnTo>
                    <a:pt x="0" y="34264"/>
                  </a:lnTo>
                  <a:lnTo>
                    <a:pt x="0" y="82080"/>
                  </a:lnTo>
                  <a:lnTo>
                    <a:pt x="104355" y="82080"/>
                  </a:lnTo>
                  <a:lnTo>
                    <a:pt x="278193" y="311988"/>
                  </a:lnTo>
                  <a:lnTo>
                    <a:pt x="278193" y="426923"/>
                  </a:lnTo>
                  <a:lnTo>
                    <a:pt x="172427" y="426923"/>
                  </a:lnTo>
                  <a:lnTo>
                    <a:pt x="172427" y="471817"/>
                  </a:lnTo>
                  <a:lnTo>
                    <a:pt x="494080" y="471817"/>
                  </a:lnTo>
                  <a:lnTo>
                    <a:pt x="494080" y="426923"/>
                  </a:lnTo>
                  <a:lnTo>
                    <a:pt x="392658" y="426923"/>
                  </a:lnTo>
                  <a:lnTo>
                    <a:pt x="392658" y="297154"/>
                  </a:lnTo>
                  <a:lnTo>
                    <a:pt x="574573" y="137134"/>
                  </a:lnTo>
                  <a:lnTo>
                    <a:pt x="669404" y="137134"/>
                  </a:lnTo>
                  <a:lnTo>
                    <a:pt x="669404" y="93662"/>
                  </a:lnTo>
                  <a:close/>
                </a:path>
                <a:path w="2336800" h="472440">
                  <a:moveTo>
                    <a:pt x="886371" y="403821"/>
                  </a:moveTo>
                  <a:lnTo>
                    <a:pt x="837412" y="403821"/>
                  </a:lnTo>
                  <a:lnTo>
                    <a:pt x="802398" y="333883"/>
                  </a:lnTo>
                  <a:lnTo>
                    <a:pt x="784479" y="298081"/>
                  </a:lnTo>
                  <a:lnTo>
                    <a:pt x="762101" y="253365"/>
                  </a:lnTo>
                  <a:lnTo>
                    <a:pt x="739228" y="207670"/>
                  </a:lnTo>
                  <a:lnTo>
                    <a:pt x="794270" y="207670"/>
                  </a:lnTo>
                  <a:lnTo>
                    <a:pt x="794270" y="173558"/>
                  </a:lnTo>
                  <a:lnTo>
                    <a:pt x="715886" y="173558"/>
                  </a:lnTo>
                  <a:lnTo>
                    <a:pt x="715886" y="298081"/>
                  </a:lnTo>
                  <a:lnTo>
                    <a:pt x="670902" y="298081"/>
                  </a:lnTo>
                  <a:lnTo>
                    <a:pt x="693521" y="253365"/>
                  </a:lnTo>
                  <a:lnTo>
                    <a:pt x="715886" y="298081"/>
                  </a:lnTo>
                  <a:lnTo>
                    <a:pt x="715886" y="173558"/>
                  </a:lnTo>
                  <a:lnTo>
                    <a:pt x="622846" y="173558"/>
                  </a:lnTo>
                  <a:lnTo>
                    <a:pt x="622846" y="207670"/>
                  </a:lnTo>
                  <a:lnTo>
                    <a:pt x="647928" y="207670"/>
                  </a:lnTo>
                  <a:lnTo>
                    <a:pt x="560755" y="379945"/>
                  </a:lnTo>
                  <a:lnTo>
                    <a:pt x="506006" y="379945"/>
                  </a:lnTo>
                  <a:lnTo>
                    <a:pt x="506006" y="425983"/>
                  </a:lnTo>
                  <a:lnTo>
                    <a:pt x="667181" y="425983"/>
                  </a:lnTo>
                  <a:lnTo>
                    <a:pt x="667181" y="379945"/>
                  </a:lnTo>
                  <a:lnTo>
                    <a:pt x="629488" y="379945"/>
                  </a:lnTo>
                  <a:lnTo>
                    <a:pt x="652780" y="333883"/>
                  </a:lnTo>
                  <a:lnTo>
                    <a:pt x="733818" y="333883"/>
                  </a:lnTo>
                  <a:lnTo>
                    <a:pt x="768807" y="403821"/>
                  </a:lnTo>
                  <a:lnTo>
                    <a:pt x="714946" y="403821"/>
                  </a:lnTo>
                  <a:lnTo>
                    <a:pt x="714946" y="449033"/>
                  </a:lnTo>
                  <a:lnTo>
                    <a:pt x="886371" y="449033"/>
                  </a:lnTo>
                  <a:lnTo>
                    <a:pt x="886371" y="403821"/>
                  </a:lnTo>
                  <a:close/>
                </a:path>
                <a:path w="2336800" h="472440">
                  <a:moveTo>
                    <a:pt x="1312125" y="335305"/>
                  </a:moveTo>
                  <a:lnTo>
                    <a:pt x="1265859" y="335305"/>
                  </a:lnTo>
                  <a:lnTo>
                    <a:pt x="1265859" y="334035"/>
                  </a:lnTo>
                  <a:lnTo>
                    <a:pt x="1265859" y="312445"/>
                  </a:lnTo>
                  <a:lnTo>
                    <a:pt x="1265859" y="114325"/>
                  </a:lnTo>
                  <a:lnTo>
                    <a:pt x="1311922" y="114325"/>
                  </a:lnTo>
                  <a:lnTo>
                    <a:pt x="1311922" y="104165"/>
                  </a:lnTo>
                  <a:lnTo>
                    <a:pt x="1311922" y="68605"/>
                  </a:lnTo>
                  <a:lnTo>
                    <a:pt x="1128585" y="68605"/>
                  </a:lnTo>
                  <a:lnTo>
                    <a:pt x="1128585" y="104165"/>
                  </a:lnTo>
                  <a:lnTo>
                    <a:pt x="1128585" y="114325"/>
                  </a:lnTo>
                  <a:lnTo>
                    <a:pt x="1196771" y="114325"/>
                  </a:lnTo>
                  <a:lnTo>
                    <a:pt x="1196771" y="127025"/>
                  </a:lnTo>
                  <a:lnTo>
                    <a:pt x="1196771" y="148615"/>
                  </a:lnTo>
                  <a:lnTo>
                    <a:pt x="1196771" y="196875"/>
                  </a:lnTo>
                  <a:lnTo>
                    <a:pt x="1196771" y="219735"/>
                  </a:lnTo>
                  <a:lnTo>
                    <a:pt x="1001496" y="219735"/>
                  </a:lnTo>
                  <a:lnTo>
                    <a:pt x="1001496" y="196875"/>
                  </a:lnTo>
                  <a:lnTo>
                    <a:pt x="1001496" y="148615"/>
                  </a:lnTo>
                  <a:lnTo>
                    <a:pt x="1082522" y="148615"/>
                  </a:lnTo>
                  <a:lnTo>
                    <a:pt x="1082522" y="127025"/>
                  </a:lnTo>
                  <a:lnTo>
                    <a:pt x="1082522" y="114325"/>
                  </a:lnTo>
                  <a:lnTo>
                    <a:pt x="1082522" y="104165"/>
                  </a:lnTo>
                  <a:lnTo>
                    <a:pt x="852246" y="104165"/>
                  </a:lnTo>
                  <a:lnTo>
                    <a:pt x="852246" y="114325"/>
                  </a:lnTo>
                  <a:lnTo>
                    <a:pt x="852246" y="127025"/>
                  </a:lnTo>
                  <a:lnTo>
                    <a:pt x="852246" y="148615"/>
                  </a:lnTo>
                  <a:lnTo>
                    <a:pt x="921334" y="148615"/>
                  </a:lnTo>
                  <a:lnTo>
                    <a:pt x="921334" y="334035"/>
                  </a:lnTo>
                  <a:lnTo>
                    <a:pt x="853287" y="334035"/>
                  </a:lnTo>
                  <a:lnTo>
                    <a:pt x="853287" y="335305"/>
                  </a:lnTo>
                  <a:lnTo>
                    <a:pt x="853287" y="378485"/>
                  </a:lnTo>
                  <a:lnTo>
                    <a:pt x="853287" y="379755"/>
                  </a:lnTo>
                  <a:lnTo>
                    <a:pt x="1071079" y="379755"/>
                  </a:lnTo>
                  <a:lnTo>
                    <a:pt x="1071079" y="378485"/>
                  </a:lnTo>
                  <a:lnTo>
                    <a:pt x="1071079" y="335305"/>
                  </a:lnTo>
                  <a:lnTo>
                    <a:pt x="1071079" y="334035"/>
                  </a:lnTo>
                  <a:lnTo>
                    <a:pt x="1001496" y="334035"/>
                  </a:lnTo>
                  <a:lnTo>
                    <a:pt x="1001496" y="312445"/>
                  </a:lnTo>
                  <a:lnTo>
                    <a:pt x="1001496" y="264185"/>
                  </a:lnTo>
                  <a:lnTo>
                    <a:pt x="1179029" y="264185"/>
                  </a:lnTo>
                  <a:lnTo>
                    <a:pt x="1179029" y="242595"/>
                  </a:lnTo>
                  <a:lnTo>
                    <a:pt x="1248117" y="242595"/>
                  </a:lnTo>
                  <a:lnTo>
                    <a:pt x="1248117" y="264185"/>
                  </a:lnTo>
                  <a:lnTo>
                    <a:pt x="1196771" y="264185"/>
                  </a:lnTo>
                  <a:lnTo>
                    <a:pt x="1196771" y="312445"/>
                  </a:lnTo>
                  <a:lnTo>
                    <a:pt x="1196771" y="334035"/>
                  </a:lnTo>
                  <a:lnTo>
                    <a:pt x="1196771" y="335305"/>
                  </a:lnTo>
                  <a:lnTo>
                    <a:pt x="1130084" y="335305"/>
                  </a:lnTo>
                  <a:lnTo>
                    <a:pt x="1130084" y="378485"/>
                  </a:lnTo>
                  <a:lnTo>
                    <a:pt x="1312125" y="378485"/>
                  </a:lnTo>
                  <a:lnTo>
                    <a:pt x="1312125" y="335305"/>
                  </a:lnTo>
                  <a:close/>
                </a:path>
                <a:path w="2336800" h="472440">
                  <a:moveTo>
                    <a:pt x="1693506" y="239141"/>
                  </a:moveTo>
                  <a:lnTo>
                    <a:pt x="1683473" y="200520"/>
                  </a:lnTo>
                  <a:lnTo>
                    <a:pt x="1661363" y="166890"/>
                  </a:lnTo>
                  <a:lnTo>
                    <a:pt x="1652765" y="159600"/>
                  </a:lnTo>
                  <a:lnTo>
                    <a:pt x="1636966" y="146189"/>
                  </a:lnTo>
                  <a:lnTo>
                    <a:pt x="1636966" y="243763"/>
                  </a:lnTo>
                  <a:lnTo>
                    <a:pt x="1630400" y="281190"/>
                  </a:lnTo>
                  <a:lnTo>
                    <a:pt x="1606765" y="313258"/>
                  </a:lnTo>
                  <a:lnTo>
                    <a:pt x="1569707" y="336613"/>
                  </a:lnTo>
                  <a:lnTo>
                    <a:pt x="1522907" y="347916"/>
                  </a:lnTo>
                  <a:lnTo>
                    <a:pt x="1474901" y="344411"/>
                  </a:lnTo>
                  <a:lnTo>
                    <a:pt x="1434528" y="327406"/>
                  </a:lnTo>
                  <a:lnTo>
                    <a:pt x="1405978" y="299618"/>
                  </a:lnTo>
                  <a:lnTo>
                    <a:pt x="1393393" y="263753"/>
                  </a:lnTo>
                  <a:lnTo>
                    <a:pt x="1399946" y="226314"/>
                  </a:lnTo>
                  <a:lnTo>
                    <a:pt x="1423593" y="194246"/>
                  </a:lnTo>
                  <a:lnTo>
                    <a:pt x="1460652" y="170891"/>
                  </a:lnTo>
                  <a:lnTo>
                    <a:pt x="1507464" y="159600"/>
                  </a:lnTo>
                  <a:lnTo>
                    <a:pt x="1555470" y="163106"/>
                  </a:lnTo>
                  <a:lnTo>
                    <a:pt x="1595831" y="180098"/>
                  </a:lnTo>
                  <a:lnTo>
                    <a:pt x="1624393" y="207899"/>
                  </a:lnTo>
                  <a:lnTo>
                    <a:pt x="1636966" y="243763"/>
                  </a:lnTo>
                  <a:lnTo>
                    <a:pt x="1636966" y="146189"/>
                  </a:lnTo>
                  <a:lnTo>
                    <a:pt x="1629105" y="139509"/>
                  </a:lnTo>
                  <a:lnTo>
                    <a:pt x="1588643" y="119634"/>
                  </a:lnTo>
                  <a:lnTo>
                    <a:pt x="1541894" y="108521"/>
                  </a:lnTo>
                  <a:lnTo>
                    <a:pt x="1490789" y="107403"/>
                  </a:lnTo>
                  <a:lnTo>
                    <a:pt x="1440535" y="116840"/>
                  </a:lnTo>
                  <a:lnTo>
                    <a:pt x="1396212" y="135432"/>
                  </a:lnTo>
                  <a:lnTo>
                    <a:pt x="1359522" y="161645"/>
                  </a:lnTo>
                  <a:lnTo>
                    <a:pt x="1332166" y="193929"/>
                  </a:lnTo>
                  <a:lnTo>
                    <a:pt x="1315847" y="230708"/>
                  </a:lnTo>
                  <a:lnTo>
                    <a:pt x="1312265" y="270459"/>
                  </a:lnTo>
                  <a:lnTo>
                    <a:pt x="1322285" y="309067"/>
                  </a:lnTo>
                  <a:lnTo>
                    <a:pt x="1344383" y="342696"/>
                  </a:lnTo>
                  <a:lnTo>
                    <a:pt x="1376641" y="370065"/>
                  </a:lnTo>
                  <a:lnTo>
                    <a:pt x="1417104" y="389928"/>
                  </a:lnTo>
                  <a:lnTo>
                    <a:pt x="1463865" y="401040"/>
                  </a:lnTo>
                  <a:lnTo>
                    <a:pt x="1514970" y="402145"/>
                  </a:lnTo>
                  <a:lnTo>
                    <a:pt x="1565211" y="392722"/>
                  </a:lnTo>
                  <a:lnTo>
                    <a:pt x="1609521" y="374129"/>
                  </a:lnTo>
                  <a:lnTo>
                    <a:pt x="1646212" y="347916"/>
                  </a:lnTo>
                  <a:lnTo>
                    <a:pt x="1673567" y="315645"/>
                  </a:lnTo>
                  <a:lnTo>
                    <a:pt x="1689900" y="278866"/>
                  </a:lnTo>
                  <a:lnTo>
                    <a:pt x="1693506" y="239141"/>
                  </a:lnTo>
                  <a:close/>
                </a:path>
                <a:path w="2336800" h="472440">
                  <a:moveTo>
                    <a:pt x="2160549" y="199910"/>
                  </a:moveTo>
                  <a:lnTo>
                    <a:pt x="2132279" y="131673"/>
                  </a:lnTo>
                  <a:lnTo>
                    <a:pt x="2103958" y="104140"/>
                  </a:lnTo>
                  <a:lnTo>
                    <a:pt x="2093163" y="97536"/>
                  </a:lnTo>
                  <a:lnTo>
                    <a:pt x="2093163" y="204190"/>
                  </a:lnTo>
                  <a:lnTo>
                    <a:pt x="2085708" y="247510"/>
                  </a:lnTo>
                  <a:lnTo>
                    <a:pt x="2058822" y="284632"/>
                  </a:lnTo>
                  <a:lnTo>
                    <a:pt x="2016696" y="311658"/>
                  </a:lnTo>
                  <a:lnTo>
                    <a:pt x="1963483" y="324726"/>
                  </a:lnTo>
                  <a:lnTo>
                    <a:pt x="1908898" y="320675"/>
                  </a:lnTo>
                  <a:lnTo>
                    <a:pt x="1863001" y="301002"/>
                  </a:lnTo>
                  <a:lnTo>
                    <a:pt x="1830539" y="268846"/>
                  </a:lnTo>
                  <a:lnTo>
                    <a:pt x="1816239" y="227342"/>
                  </a:lnTo>
                  <a:lnTo>
                    <a:pt x="1823694" y="184010"/>
                  </a:lnTo>
                  <a:lnTo>
                    <a:pt x="1850580" y="146888"/>
                  </a:lnTo>
                  <a:lnTo>
                    <a:pt x="1892706" y="119862"/>
                  </a:lnTo>
                  <a:lnTo>
                    <a:pt x="1945919" y="106794"/>
                  </a:lnTo>
                  <a:lnTo>
                    <a:pt x="2000504" y="110858"/>
                  </a:lnTo>
                  <a:lnTo>
                    <a:pt x="2046401" y="130530"/>
                  </a:lnTo>
                  <a:lnTo>
                    <a:pt x="2078863" y="162687"/>
                  </a:lnTo>
                  <a:lnTo>
                    <a:pt x="2093163" y="204190"/>
                  </a:lnTo>
                  <a:lnTo>
                    <a:pt x="2093163" y="97536"/>
                  </a:lnTo>
                  <a:lnTo>
                    <a:pt x="2068029" y="82118"/>
                  </a:lnTo>
                  <a:lnTo>
                    <a:pt x="2025891" y="66484"/>
                  </a:lnTo>
                  <a:lnTo>
                    <a:pt x="1978939" y="58077"/>
                  </a:lnTo>
                  <a:lnTo>
                    <a:pt x="1928545" y="57746"/>
                  </a:lnTo>
                  <a:lnTo>
                    <a:pt x="1871040" y="67919"/>
                  </a:lnTo>
                  <a:lnTo>
                    <a:pt x="1820329" y="87998"/>
                  </a:lnTo>
                  <a:lnTo>
                    <a:pt x="1778342" y="116281"/>
                  </a:lnTo>
                  <a:lnTo>
                    <a:pt x="1747037" y="151117"/>
                  </a:lnTo>
                  <a:lnTo>
                    <a:pt x="1728355" y="190817"/>
                  </a:lnTo>
                  <a:lnTo>
                    <a:pt x="1724253" y="233705"/>
                  </a:lnTo>
                  <a:lnTo>
                    <a:pt x="1733181" y="269709"/>
                  </a:lnTo>
                  <a:lnTo>
                    <a:pt x="1780832" y="329438"/>
                  </a:lnTo>
                  <a:lnTo>
                    <a:pt x="1816760" y="351447"/>
                  </a:lnTo>
                  <a:lnTo>
                    <a:pt x="1858899" y="367080"/>
                  </a:lnTo>
                  <a:lnTo>
                    <a:pt x="1905863" y="375488"/>
                  </a:lnTo>
                  <a:lnTo>
                    <a:pt x="1956244" y="375818"/>
                  </a:lnTo>
                  <a:lnTo>
                    <a:pt x="2013750" y="365645"/>
                  </a:lnTo>
                  <a:lnTo>
                    <a:pt x="2064461" y="345579"/>
                  </a:lnTo>
                  <a:lnTo>
                    <a:pt x="2106447" y="317296"/>
                  </a:lnTo>
                  <a:lnTo>
                    <a:pt x="2137753" y="282473"/>
                  </a:lnTo>
                  <a:lnTo>
                    <a:pt x="2156434" y="242798"/>
                  </a:lnTo>
                  <a:lnTo>
                    <a:pt x="2160549" y="199910"/>
                  </a:lnTo>
                  <a:close/>
                </a:path>
                <a:path w="2336800" h="472440">
                  <a:moveTo>
                    <a:pt x="2266378" y="334975"/>
                  </a:moveTo>
                  <a:lnTo>
                    <a:pt x="2198725" y="334975"/>
                  </a:lnTo>
                  <a:lnTo>
                    <a:pt x="2198725" y="381596"/>
                  </a:lnTo>
                  <a:lnTo>
                    <a:pt x="2198725" y="403796"/>
                  </a:lnTo>
                  <a:lnTo>
                    <a:pt x="2266378" y="403796"/>
                  </a:lnTo>
                  <a:lnTo>
                    <a:pt x="2266378" y="381596"/>
                  </a:lnTo>
                  <a:lnTo>
                    <a:pt x="2266378" y="334975"/>
                  </a:lnTo>
                  <a:close/>
                </a:path>
                <a:path w="2336800" h="472440">
                  <a:moveTo>
                    <a:pt x="2336393" y="11468"/>
                  </a:moveTo>
                  <a:lnTo>
                    <a:pt x="2209025" y="0"/>
                  </a:lnTo>
                  <a:lnTo>
                    <a:pt x="2211324" y="298272"/>
                  </a:lnTo>
                  <a:lnTo>
                    <a:pt x="2268677" y="299415"/>
                  </a:lnTo>
                  <a:lnTo>
                    <a:pt x="2336393" y="11468"/>
                  </a:lnTo>
                  <a:close/>
                </a:path>
              </a:pathLst>
            </a:custGeom>
            <a:solidFill>
              <a:srgbClr val="9EA5AB"/>
            </a:solidFill>
          </p:spPr>
          <p:txBody>
            <a:bodyPr wrap="square" lIns="0" tIns="0" rIns="0" bIns="0" rtlCol="0"/>
            <a:lstStyle/>
            <a:p>
              <a:endParaRPr sz="2109"/>
            </a:p>
          </p:txBody>
        </p:sp>
        <p:sp>
          <p:nvSpPr>
            <p:cNvPr id="14" name="object 14"/>
            <p:cNvSpPr/>
            <p:nvPr/>
          </p:nvSpPr>
          <p:spPr>
            <a:xfrm>
              <a:off x="785342" y="8433434"/>
              <a:ext cx="2336800" cy="472440"/>
            </a:xfrm>
            <a:custGeom>
              <a:avLst/>
              <a:gdLst/>
              <a:ahLst/>
              <a:cxnLst/>
              <a:rect l="l" t="t" r="r" b="b"/>
              <a:pathLst>
                <a:path w="2336800" h="472440">
                  <a:moveTo>
                    <a:pt x="669391" y="93675"/>
                  </a:moveTo>
                  <a:lnTo>
                    <a:pt x="392645" y="93675"/>
                  </a:lnTo>
                  <a:lnTo>
                    <a:pt x="392645" y="137134"/>
                  </a:lnTo>
                  <a:lnTo>
                    <a:pt x="486994" y="137134"/>
                  </a:lnTo>
                  <a:lnTo>
                    <a:pt x="356412" y="251841"/>
                  </a:lnTo>
                  <a:lnTo>
                    <a:pt x="227012" y="82067"/>
                  </a:lnTo>
                  <a:lnTo>
                    <a:pt x="323100" y="82067"/>
                  </a:lnTo>
                  <a:lnTo>
                    <a:pt x="323100" y="34264"/>
                  </a:lnTo>
                  <a:lnTo>
                    <a:pt x="0" y="34264"/>
                  </a:lnTo>
                  <a:lnTo>
                    <a:pt x="0" y="82067"/>
                  </a:lnTo>
                  <a:lnTo>
                    <a:pt x="104355" y="82067"/>
                  </a:lnTo>
                  <a:lnTo>
                    <a:pt x="278180" y="311975"/>
                  </a:lnTo>
                  <a:lnTo>
                    <a:pt x="278180" y="426923"/>
                  </a:lnTo>
                  <a:lnTo>
                    <a:pt x="172427" y="426923"/>
                  </a:lnTo>
                  <a:lnTo>
                    <a:pt x="172427" y="471817"/>
                  </a:lnTo>
                  <a:lnTo>
                    <a:pt x="494068" y="471817"/>
                  </a:lnTo>
                  <a:lnTo>
                    <a:pt x="494068" y="426923"/>
                  </a:lnTo>
                  <a:lnTo>
                    <a:pt x="392645" y="426923"/>
                  </a:lnTo>
                  <a:lnTo>
                    <a:pt x="392645" y="297154"/>
                  </a:lnTo>
                  <a:lnTo>
                    <a:pt x="574573" y="137134"/>
                  </a:lnTo>
                  <a:lnTo>
                    <a:pt x="669391" y="137134"/>
                  </a:lnTo>
                  <a:lnTo>
                    <a:pt x="669391" y="93675"/>
                  </a:lnTo>
                  <a:close/>
                </a:path>
                <a:path w="2336800" h="472440">
                  <a:moveTo>
                    <a:pt x="886358" y="403821"/>
                  </a:moveTo>
                  <a:lnTo>
                    <a:pt x="837399" y="403821"/>
                  </a:lnTo>
                  <a:lnTo>
                    <a:pt x="802398" y="333883"/>
                  </a:lnTo>
                  <a:lnTo>
                    <a:pt x="784466" y="298069"/>
                  </a:lnTo>
                  <a:lnTo>
                    <a:pt x="762101" y="253390"/>
                  </a:lnTo>
                  <a:lnTo>
                    <a:pt x="739216" y="207670"/>
                  </a:lnTo>
                  <a:lnTo>
                    <a:pt x="794258" y="207670"/>
                  </a:lnTo>
                  <a:lnTo>
                    <a:pt x="794258" y="173558"/>
                  </a:lnTo>
                  <a:lnTo>
                    <a:pt x="715873" y="173558"/>
                  </a:lnTo>
                  <a:lnTo>
                    <a:pt x="715873" y="298069"/>
                  </a:lnTo>
                  <a:lnTo>
                    <a:pt x="670902" y="298069"/>
                  </a:lnTo>
                  <a:lnTo>
                    <a:pt x="693508" y="253390"/>
                  </a:lnTo>
                  <a:lnTo>
                    <a:pt x="715873" y="298069"/>
                  </a:lnTo>
                  <a:lnTo>
                    <a:pt x="715873" y="173558"/>
                  </a:lnTo>
                  <a:lnTo>
                    <a:pt x="622833" y="173558"/>
                  </a:lnTo>
                  <a:lnTo>
                    <a:pt x="622833" y="207670"/>
                  </a:lnTo>
                  <a:lnTo>
                    <a:pt x="647915" y="207670"/>
                  </a:lnTo>
                  <a:lnTo>
                    <a:pt x="560755" y="379933"/>
                  </a:lnTo>
                  <a:lnTo>
                    <a:pt x="505993" y="379933"/>
                  </a:lnTo>
                  <a:lnTo>
                    <a:pt x="505993" y="426008"/>
                  </a:lnTo>
                  <a:lnTo>
                    <a:pt x="667181" y="426008"/>
                  </a:lnTo>
                  <a:lnTo>
                    <a:pt x="667181" y="379933"/>
                  </a:lnTo>
                  <a:lnTo>
                    <a:pt x="629475" y="379933"/>
                  </a:lnTo>
                  <a:lnTo>
                    <a:pt x="652780" y="333883"/>
                  </a:lnTo>
                  <a:lnTo>
                    <a:pt x="733806" y="333883"/>
                  </a:lnTo>
                  <a:lnTo>
                    <a:pt x="768794" y="403821"/>
                  </a:lnTo>
                  <a:lnTo>
                    <a:pt x="714933" y="403821"/>
                  </a:lnTo>
                  <a:lnTo>
                    <a:pt x="714933" y="449021"/>
                  </a:lnTo>
                  <a:lnTo>
                    <a:pt x="886358" y="449021"/>
                  </a:lnTo>
                  <a:lnTo>
                    <a:pt x="886358" y="403821"/>
                  </a:lnTo>
                  <a:close/>
                </a:path>
                <a:path w="2336800" h="472440">
                  <a:moveTo>
                    <a:pt x="1312113" y="334645"/>
                  </a:moveTo>
                  <a:lnTo>
                    <a:pt x="1265872" y="334645"/>
                  </a:lnTo>
                  <a:lnTo>
                    <a:pt x="1265872" y="264795"/>
                  </a:lnTo>
                  <a:lnTo>
                    <a:pt x="1265872" y="219075"/>
                  </a:lnTo>
                  <a:lnTo>
                    <a:pt x="1265872" y="149225"/>
                  </a:lnTo>
                  <a:lnTo>
                    <a:pt x="1265872" y="114935"/>
                  </a:lnTo>
                  <a:lnTo>
                    <a:pt x="1311922" y="114935"/>
                  </a:lnTo>
                  <a:lnTo>
                    <a:pt x="1311922" y="103505"/>
                  </a:lnTo>
                  <a:lnTo>
                    <a:pt x="1311922" y="69215"/>
                  </a:lnTo>
                  <a:lnTo>
                    <a:pt x="1128560" y="69215"/>
                  </a:lnTo>
                  <a:lnTo>
                    <a:pt x="1128560" y="103505"/>
                  </a:lnTo>
                  <a:lnTo>
                    <a:pt x="1128560" y="114935"/>
                  </a:lnTo>
                  <a:lnTo>
                    <a:pt x="1196784" y="114935"/>
                  </a:lnTo>
                  <a:lnTo>
                    <a:pt x="1196784" y="149225"/>
                  </a:lnTo>
                  <a:lnTo>
                    <a:pt x="1196784" y="219075"/>
                  </a:lnTo>
                  <a:lnTo>
                    <a:pt x="1001496" y="219075"/>
                  </a:lnTo>
                  <a:lnTo>
                    <a:pt x="1001496" y="149225"/>
                  </a:lnTo>
                  <a:lnTo>
                    <a:pt x="1082509" y="149225"/>
                  </a:lnTo>
                  <a:lnTo>
                    <a:pt x="1082509" y="114935"/>
                  </a:lnTo>
                  <a:lnTo>
                    <a:pt x="1082509" y="103505"/>
                  </a:lnTo>
                  <a:lnTo>
                    <a:pt x="852246" y="103505"/>
                  </a:lnTo>
                  <a:lnTo>
                    <a:pt x="852246" y="114935"/>
                  </a:lnTo>
                  <a:lnTo>
                    <a:pt x="852246" y="149225"/>
                  </a:lnTo>
                  <a:lnTo>
                    <a:pt x="921334" y="149225"/>
                  </a:lnTo>
                  <a:lnTo>
                    <a:pt x="921334" y="219075"/>
                  </a:lnTo>
                  <a:lnTo>
                    <a:pt x="921334" y="264795"/>
                  </a:lnTo>
                  <a:lnTo>
                    <a:pt x="921334" y="334645"/>
                  </a:lnTo>
                  <a:lnTo>
                    <a:pt x="853287" y="334645"/>
                  </a:lnTo>
                  <a:lnTo>
                    <a:pt x="853287" y="379095"/>
                  </a:lnTo>
                  <a:lnTo>
                    <a:pt x="853287" y="380365"/>
                  </a:lnTo>
                  <a:lnTo>
                    <a:pt x="1071079" y="380365"/>
                  </a:lnTo>
                  <a:lnTo>
                    <a:pt x="1071079" y="379095"/>
                  </a:lnTo>
                  <a:lnTo>
                    <a:pt x="1071079" y="334645"/>
                  </a:lnTo>
                  <a:lnTo>
                    <a:pt x="1001496" y="334645"/>
                  </a:lnTo>
                  <a:lnTo>
                    <a:pt x="1001496" y="264795"/>
                  </a:lnTo>
                  <a:lnTo>
                    <a:pt x="1196784" y="264795"/>
                  </a:lnTo>
                  <a:lnTo>
                    <a:pt x="1196784" y="334645"/>
                  </a:lnTo>
                  <a:lnTo>
                    <a:pt x="1130071" y="334645"/>
                  </a:lnTo>
                  <a:lnTo>
                    <a:pt x="1130071" y="379095"/>
                  </a:lnTo>
                  <a:lnTo>
                    <a:pt x="1312113" y="379095"/>
                  </a:lnTo>
                  <a:lnTo>
                    <a:pt x="1312113" y="334645"/>
                  </a:lnTo>
                  <a:close/>
                </a:path>
                <a:path w="2336800" h="472440">
                  <a:moveTo>
                    <a:pt x="1693481" y="239141"/>
                  </a:moveTo>
                  <a:lnTo>
                    <a:pt x="1683461" y="200520"/>
                  </a:lnTo>
                  <a:lnTo>
                    <a:pt x="1661350" y="166890"/>
                  </a:lnTo>
                  <a:lnTo>
                    <a:pt x="1652752" y="159588"/>
                  </a:lnTo>
                  <a:lnTo>
                    <a:pt x="1636979" y="146202"/>
                  </a:lnTo>
                  <a:lnTo>
                    <a:pt x="1636979" y="243763"/>
                  </a:lnTo>
                  <a:lnTo>
                    <a:pt x="1630413" y="281190"/>
                  </a:lnTo>
                  <a:lnTo>
                    <a:pt x="1606765" y="313270"/>
                  </a:lnTo>
                  <a:lnTo>
                    <a:pt x="1569707" y="336626"/>
                  </a:lnTo>
                  <a:lnTo>
                    <a:pt x="1522895" y="347916"/>
                  </a:lnTo>
                  <a:lnTo>
                    <a:pt x="1474889" y="344411"/>
                  </a:lnTo>
                  <a:lnTo>
                    <a:pt x="1434515" y="327406"/>
                  </a:lnTo>
                  <a:lnTo>
                    <a:pt x="1405966" y="299618"/>
                  </a:lnTo>
                  <a:lnTo>
                    <a:pt x="1393393" y="263753"/>
                  </a:lnTo>
                  <a:lnTo>
                    <a:pt x="1399946" y="226314"/>
                  </a:lnTo>
                  <a:lnTo>
                    <a:pt x="1423593" y="194246"/>
                  </a:lnTo>
                  <a:lnTo>
                    <a:pt x="1460652" y="170891"/>
                  </a:lnTo>
                  <a:lnTo>
                    <a:pt x="1507451" y="159588"/>
                  </a:lnTo>
                  <a:lnTo>
                    <a:pt x="1555457" y="163106"/>
                  </a:lnTo>
                  <a:lnTo>
                    <a:pt x="1595831" y="180111"/>
                  </a:lnTo>
                  <a:lnTo>
                    <a:pt x="1624393" y="207899"/>
                  </a:lnTo>
                  <a:lnTo>
                    <a:pt x="1636979" y="243763"/>
                  </a:lnTo>
                  <a:lnTo>
                    <a:pt x="1636979" y="146202"/>
                  </a:lnTo>
                  <a:lnTo>
                    <a:pt x="1629092" y="139509"/>
                  </a:lnTo>
                  <a:lnTo>
                    <a:pt x="1588630" y="119634"/>
                  </a:lnTo>
                  <a:lnTo>
                    <a:pt x="1541881" y="108521"/>
                  </a:lnTo>
                  <a:lnTo>
                    <a:pt x="1490776" y="107416"/>
                  </a:lnTo>
                  <a:lnTo>
                    <a:pt x="1440522" y="116840"/>
                  </a:lnTo>
                  <a:lnTo>
                    <a:pt x="1396199" y="135432"/>
                  </a:lnTo>
                  <a:lnTo>
                    <a:pt x="1359522" y="161645"/>
                  </a:lnTo>
                  <a:lnTo>
                    <a:pt x="1332166" y="193916"/>
                  </a:lnTo>
                  <a:lnTo>
                    <a:pt x="1315847" y="230708"/>
                  </a:lnTo>
                  <a:lnTo>
                    <a:pt x="1312252" y="270446"/>
                  </a:lnTo>
                  <a:lnTo>
                    <a:pt x="1322285" y="309067"/>
                  </a:lnTo>
                  <a:lnTo>
                    <a:pt x="1344383" y="342684"/>
                  </a:lnTo>
                  <a:lnTo>
                    <a:pt x="1376629" y="370052"/>
                  </a:lnTo>
                  <a:lnTo>
                    <a:pt x="1417104" y="389928"/>
                  </a:lnTo>
                  <a:lnTo>
                    <a:pt x="1463852" y="401027"/>
                  </a:lnTo>
                  <a:lnTo>
                    <a:pt x="1514957" y="402132"/>
                  </a:lnTo>
                  <a:lnTo>
                    <a:pt x="1565198" y="392709"/>
                  </a:lnTo>
                  <a:lnTo>
                    <a:pt x="1609509" y="374116"/>
                  </a:lnTo>
                  <a:lnTo>
                    <a:pt x="1646199" y="347916"/>
                  </a:lnTo>
                  <a:lnTo>
                    <a:pt x="1673555" y="315645"/>
                  </a:lnTo>
                  <a:lnTo>
                    <a:pt x="1689887" y="278879"/>
                  </a:lnTo>
                  <a:lnTo>
                    <a:pt x="1693481" y="239141"/>
                  </a:lnTo>
                  <a:close/>
                </a:path>
                <a:path w="2336800" h="472440">
                  <a:moveTo>
                    <a:pt x="2160549" y="199910"/>
                  </a:moveTo>
                  <a:lnTo>
                    <a:pt x="2132279" y="131673"/>
                  </a:lnTo>
                  <a:lnTo>
                    <a:pt x="2103958" y="104140"/>
                  </a:lnTo>
                  <a:lnTo>
                    <a:pt x="2093175" y="97536"/>
                  </a:lnTo>
                  <a:lnTo>
                    <a:pt x="2093175" y="204190"/>
                  </a:lnTo>
                  <a:lnTo>
                    <a:pt x="2085708" y="247523"/>
                  </a:lnTo>
                  <a:lnTo>
                    <a:pt x="2058822" y="284632"/>
                  </a:lnTo>
                  <a:lnTo>
                    <a:pt x="2016696" y="311658"/>
                  </a:lnTo>
                  <a:lnTo>
                    <a:pt x="1963483" y="324726"/>
                  </a:lnTo>
                  <a:lnTo>
                    <a:pt x="1908898" y="320675"/>
                  </a:lnTo>
                  <a:lnTo>
                    <a:pt x="1863001" y="301002"/>
                  </a:lnTo>
                  <a:lnTo>
                    <a:pt x="1830527" y="268846"/>
                  </a:lnTo>
                  <a:lnTo>
                    <a:pt x="1816227" y="227342"/>
                  </a:lnTo>
                  <a:lnTo>
                    <a:pt x="1823681" y="184010"/>
                  </a:lnTo>
                  <a:lnTo>
                    <a:pt x="1850567" y="146888"/>
                  </a:lnTo>
                  <a:lnTo>
                    <a:pt x="1892706" y="119862"/>
                  </a:lnTo>
                  <a:lnTo>
                    <a:pt x="1945919" y="106794"/>
                  </a:lnTo>
                  <a:lnTo>
                    <a:pt x="2000504" y="110845"/>
                  </a:lnTo>
                  <a:lnTo>
                    <a:pt x="2046389" y="130530"/>
                  </a:lnTo>
                  <a:lnTo>
                    <a:pt x="2078863" y="162687"/>
                  </a:lnTo>
                  <a:lnTo>
                    <a:pt x="2093175" y="204190"/>
                  </a:lnTo>
                  <a:lnTo>
                    <a:pt x="2093175" y="97536"/>
                  </a:lnTo>
                  <a:lnTo>
                    <a:pt x="2068029" y="82118"/>
                  </a:lnTo>
                  <a:lnTo>
                    <a:pt x="2025891" y="66484"/>
                  </a:lnTo>
                  <a:lnTo>
                    <a:pt x="1978926" y="58077"/>
                  </a:lnTo>
                  <a:lnTo>
                    <a:pt x="1928545" y="57746"/>
                  </a:lnTo>
                  <a:lnTo>
                    <a:pt x="1871040" y="67919"/>
                  </a:lnTo>
                  <a:lnTo>
                    <a:pt x="1820316" y="87985"/>
                  </a:lnTo>
                  <a:lnTo>
                    <a:pt x="1778330" y="116281"/>
                  </a:lnTo>
                  <a:lnTo>
                    <a:pt x="1747024" y="151104"/>
                  </a:lnTo>
                  <a:lnTo>
                    <a:pt x="1728343" y="190804"/>
                  </a:lnTo>
                  <a:lnTo>
                    <a:pt x="1724240" y="233680"/>
                  </a:lnTo>
                  <a:lnTo>
                    <a:pt x="1733169" y="269709"/>
                  </a:lnTo>
                  <a:lnTo>
                    <a:pt x="1780819" y="329438"/>
                  </a:lnTo>
                  <a:lnTo>
                    <a:pt x="1816747" y="351447"/>
                  </a:lnTo>
                  <a:lnTo>
                    <a:pt x="1858886" y="367080"/>
                  </a:lnTo>
                  <a:lnTo>
                    <a:pt x="1905850" y="375488"/>
                  </a:lnTo>
                  <a:lnTo>
                    <a:pt x="1956231" y="375818"/>
                  </a:lnTo>
                  <a:lnTo>
                    <a:pt x="2013737" y="365645"/>
                  </a:lnTo>
                  <a:lnTo>
                    <a:pt x="2064448" y="345579"/>
                  </a:lnTo>
                  <a:lnTo>
                    <a:pt x="2106434" y="317309"/>
                  </a:lnTo>
                  <a:lnTo>
                    <a:pt x="2137753" y="282486"/>
                  </a:lnTo>
                  <a:lnTo>
                    <a:pt x="2156434" y="242785"/>
                  </a:lnTo>
                  <a:lnTo>
                    <a:pt x="2160549" y="199910"/>
                  </a:lnTo>
                  <a:close/>
                </a:path>
                <a:path w="2336800" h="472440">
                  <a:moveTo>
                    <a:pt x="2266391" y="334975"/>
                  </a:moveTo>
                  <a:lnTo>
                    <a:pt x="2198700" y="334975"/>
                  </a:lnTo>
                  <a:lnTo>
                    <a:pt x="2198700" y="403796"/>
                  </a:lnTo>
                  <a:lnTo>
                    <a:pt x="2266391" y="403796"/>
                  </a:lnTo>
                  <a:lnTo>
                    <a:pt x="2266391" y="334975"/>
                  </a:lnTo>
                  <a:close/>
                </a:path>
                <a:path w="2336800" h="472440">
                  <a:moveTo>
                    <a:pt x="2336368" y="11468"/>
                  </a:moveTo>
                  <a:lnTo>
                    <a:pt x="2209038" y="0"/>
                  </a:lnTo>
                  <a:lnTo>
                    <a:pt x="2211324" y="298272"/>
                  </a:lnTo>
                  <a:lnTo>
                    <a:pt x="2268677" y="299415"/>
                  </a:lnTo>
                  <a:lnTo>
                    <a:pt x="2336368" y="11468"/>
                  </a:lnTo>
                  <a:close/>
                </a:path>
              </a:pathLst>
            </a:custGeom>
            <a:solidFill>
              <a:srgbClr val="EE2B53"/>
            </a:solidFill>
          </p:spPr>
          <p:txBody>
            <a:bodyPr wrap="square" lIns="0" tIns="0" rIns="0" bIns="0" rtlCol="0"/>
            <a:lstStyle/>
            <a:p>
              <a:endParaRPr sz="2109"/>
            </a:p>
          </p:txBody>
        </p:sp>
        <p:pic>
          <p:nvPicPr>
            <p:cNvPr id="15" name="object 15"/>
            <p:cNvPicPr/>
            <p:nvPr/>
          </p:nvPicPr>
          <p:blipFill>
            <a:blip r:embed="rId5" cstate="print"/>
            <a:stretch>
              <a:fillRect/>
            </a:stretch>
          </p:blipFill>
          <p:spPr>
            <a:xfrm>
              <a:off x="3089215" y="8775828"/>
              <a:ext cx="75126" cy="74134"/>
            </a:xfrm>
            <a:prstGeom prst="rect">
              <a:avLst/>
            </a:prstGeom>
          </p:spPr>
        </p:pic>
      </p:grpSp>
      <p:sp>
        <p:nvSpPr>
          <p:cNvPr id="16" name="object 16"/>
          <p:cNvSpPr txBox="1">
            <a:spLocks noGrp="1"/>
          </p:cNvSpPr>
          <p:nvPr>
            <p:ph type="title"/>
          </p:nvPr>
        </p:nvSpPr>
        <p:spPr>
          <a:xfrm>
            <a:off x="507894" y="20866"/>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grpSp>
        <p:nvGrpSpPr>
          <p:cNvPr id="17" name="object 17"/>
          <p:cNvGrpSpPr/>
          <p:nvPr/>
        </p:nvGrpSpPr>
        <p:grpSpPr>
          <a:xfrm>
            <a:off x="5732203" y="3152180"/>
            <a:ext cx="1072455" cy="1107281"/>
            <a:chOff x="8152466" y="4483100"/>
            <a:chExt cx="1525270" cy="1574800"/>
          </a:xfrm>
        </p:grpSpPr>
        <p:sp>
          <p:nvSpPr>
            <p:cNvPr id="18" name="object 18"/>
            <p:cNvSpPr/>
            <p:nvPr/>
          </p:nvSpPr>
          <p:spPr>
            <a:xfrm>
              <a:off x="8152466" y="4483100"/>
              <a:ext cx="1525270" cy="1574800"/>
            </a:xfrm>
            <a:custGeom>
              <a:avLst/>
              <a:gdLst/>
              <a:ahLst/>
              <a:cxnLst/>
              <a:rect l="l" t="t" r="r" b="b"/>
              <a:pathLst>
                <a:path w="1525270" h="1574800">
                  <a:moveTo>
                    <a:pt x="1524933" y="0"/>
                  </a:moveTo>
                  <a:lnTo>
                    <a:pt x="0" y="0"/>
                  </a:lnTo>
                  <a:lnTo>
                    <a:pt x="0" y="1574800"/>
                  </a:lnTo>
                  <a:lnTo>
                    <a:pt x="1524933" y="1574800"/>
                  </a:lnTo>
                  <a:lnTo>
                    <a:pt x="1524933" y="0"/>
                  </a:lnTo>
                  <a:close/>
                </a:path>
              </a:pathLst>
            </a:custGeom>
            <a:solidFill>
              <a:srgbClr val="FFFFFF"/>
            </a:solidFill>
          </p:spPr>
          <p:txBody>
            <a:bodyPr wrap="square" lIns="0" tIns="0" rIns="0" bIns="0" rtlCol="0"/>
            <a:lstStyle/>
            <a:p>
              <a:endParaRPr sz="2109"/>
            </a:p>
          </p:txBody>
        </p:sp>
        <p:sp>
          <p:nvSpPr>
            <p:cNvPr id="19" name="object 19"/>
            <p:cNvSpPr/>
            <p:nvPr/>
          </p:nvSpPr>
          <p:spPr>
            <a:xfrm>
              <a:off x="8378000" y="4610404"/>
              <a:ext cx="984250" cy="844550"/>
            </a:xfrm>
            <a:custGeom>
              <a:avLst/>
              <a:gdLst/>
              <a:ahLst/>
              <a:cxnLst/>
              <a:rect l="l" t="t" r="r" b="b"/>
              <a:pathLst>
                <a:path w="984250" h="844550">
                  <a:moveTo>
                    <a:pt x="352018" y="0"/>
                  </a:moveTo>
                  <a:lnTo>
                    <a:pt x="0" y="0"/>
                  </a:lnTo>
                  <a:lnTo>
                    <a:pt x="1168" y="843203"/>
                  </a:lnTo>
                  <a:lnTo>
                    <a:pt x="13550" y="814578"/>
                  </a:lnTo>
                  <a:lnTo>
                    <a:pt x="92887" y="625043"/>
                  </a:lnTo>
                  <a:lnTo>
                    <a:pt x="352018" y="0"/>
                  </a:lnTo>
                  <a:close/>
                </a:path>
                <a:path w="984250" h="844550">
                  <a:moveTo>
                    <a:pt x="718134" y="844372"/>
                  </a:moveTo>
                  <a:lnTo>
                    <a:pt x="488137" y="321030"/>
                  </a:lnTo>
                  <a:lnTo>
                    <a:pt x="482295" y="335673"/>
                  </a:lnTo>
                  <a:lnTo>
                    <a:pt x="441261" y="431761"/>
                  </a:lnTo>
                  <a:lnTo>
                    <a:pt x="385102" y="561403"/>
                  </a:lnTo>
                  <a:lnTo>
                    <a:pt x="342671" y="657987"/>
                  </a:lnTo>
                  <a:lnTo>
                    <a:pt x="335597" y="673061"/>
                  </a:lnTo>
                  <a:lnTo>
                    <a:pt x="497535" y="673061"/>
                  </a:lnTo>
                  <a:lnTo>
                    <a:pt x="508215" y="699973"/>
                  </a:lnTo>
                  <a:lnTo>
                    <a:pt x="556831" y="817054"/>
                  </a:lnTo>
                  <a:lnTo>
                    <a:pt x="567931" y="844372"/>
                  </a:lnTo>
                  <a:lnTo>
                    <a:pt x="718134" y="844372"/>
                  </a:lnTo>
                  <a:close/>
                </a:path>
                <a:path w="984250" h="844550">
                  <a:moveTo>
                    <a:pt x="984008" y="0"/>
                  </a:moveTo>
                  <a:lnTo>
                    <a:pt x="620001" y="0"/>
                  </a:lnTo>
                  <a:lnTo>
                    <a:pt x="927011" y="712978"/>
                  </a:lnTo>
                  <a:lnTo>
                    <a:pt x="983754" y="843648"/>
                  </a:lnTo>
                  <a:lnTo>
                    <a:pt x="984008" y="0"/>
                  </a:lnTo>
                  <a:close/>
                </a:path>
              </a:pathLst>
            </a:custGeom>
            <a:solidFill>
              <a:srgbClr val="ED1C24"/>
            </a:solidFill>
          </p:spPr>
          <p:txBody>
            <a:bodyPr wrap="square" lIns="0" tIns="0" rIns="0" bIns="0" rtlCol="0"/>
            <a:lstStyle/>
            <a:p>
              <a:endParaRPr sz="2109"/>
            </a:p>
          </p:txBody>
        </p:sp>
        <p:sp>
          <p:nvSpPr>
            <p:cNvPr id="20" name="object 20"/>
            <p:cNvSpPr/>
            <p:nvPr/>
          </p:nvSpPr>
          <p:spPr>
            <a:xfrm>
              <a:off x="8388007" y="5586856"/>
              <a:ext cx="985519" cy="344170"/>
            </a:xfrm>
            <a:custGeom>
              <a:avLst/>
              <a:gdLst/>
              <a:ahLst/>
              <a:cxnLst/>
              <a:rect l="l" t="t" r="r" b="b"/>
              <a:pathLst>
                <a:path w="985520" h="344170">
                  <a:moveTo>
                    <a:pt x="211162" y="334670"/>
                  </a:moveTo>
                  <a:lnTo>
                    <a:pt x="196532" y="272034"/>
                  </a:lnTo>
                  <a:lnTo>
                    <a:pt x="183235" y="215150"/>
                  </a:lnTo>
                  <a:lnTo>
                    <a:pt x="153962" y="89890"/>
                  </a:lnTo>
                  <a:lnTo>
                    <a:pt x="132956" y="0"/>
                  </a:lnTo>
                  <a:lnTo>
                    <a:pt x="129971" y="0"/>
                  </a:lnTo>
                  <a:lnTo>
                    <a:pt x="129971" y="215150"/>
                  </a:lnTo>
                  <a:lnTo>
                    <a:pt x="80810" y="215150"/>
                  </a:lnTo>
                  <a:lnTo>
                    <a:pt x="105397" y="89890"/>
                  </a:lnTo>
                  <a:lnTo>
                    <a:pt x="129971" y="215150"/>
                  </a:lnTo>
                  <a:lnTo>
                    <a:pt x="129971" y="0"/>
                  </a:lnTo>
                  <a:lnTo>
                    <a:pt x="78206" y="0"/>
                  </a:lnTo>
                  <a:lnTo>
                    <a:pt x="0" y="334670"/>
                  </a:lnTo>
                  <a:lnTo>
                    <a:pt x="56972" y="334670"/>
                  </a:lnTo>
                  <a:lnTo>
                    <a:pt x="70015" y="272034"/>
                  </a:lnTo>
                  <a:lnTo>
                    <a:pt x="140766" y="272034"/>
                  </a:lnTo>
                  <a:lnTo>
                    <a:pt x="154178" y="334670"/>
                  </a:lnTo>
                  <a:lnTo>
                    <a:pt x="211162" y="334670"/>
                  </a:lnTo>
                  <a:close/>
                </a:path>
                <a:path w="985520" h="344170">
                  <a:moveTo>
                    <a:pt x="384365" y="0"/>
                  </a:moveTo>
                  <a:lnTo>
                    <a:pt x="336308" y="0"/>
                  </a:lnTo>
                  <a:lnTo>
                    <a:pt x="336308" y="213233"/>
                  </a:lnTo>
                  <a:lnTo>
                    <a:pt x="335064" y="241604"/>
                  </a:lnTo>
                  <a:lnTo>
                    <a:pt x="330263" y="268147"/>
                  </a:lnTo>
                  <a:lnTo>
                    <a:pt x="320294" y="287794"/>
                  </a:lnTo>
                  <a:lnTo>
                    <a:pt x="303542" y="295465"/>
                  </a:lnTo>
                  <a:lnTo>
                    <a:pt x="286321" y="287045"/>
                  </a:lnTo>
                  <a:lnTo>
                    <a:pt x="276402" y="266179"/>
                  </a:lnTo>
                  <a:lnTo>
                    <a:pt x="271856" y="239395"/>
                  </a:lnTo>
                  <a:lnTo>
                    <a:pt x="270776" y="213233"/>
                  </a:lnTo>
                  <a:lnTo>
                    <a:pt x="273951" y="171894"/>
                  </a:lnTo>
                  <a:lnTo>
                    <a:pt x="281990" y="147129"/>
                  </a:lnTo>
                  <a:lnTo>
                    <a:pt x="292608" y="135102"/>
                  </a:lnTo>
                  <a:lnTo>
                    <a:pt x="303542" y="131953"/>
                  </a:lnTo>
                  <a:lnTo>
                    <a:pt x="314325" y="135102"/>
                  </a:lnTo>
                  <a:lnTo>
                    <a:pt x="324954" y="147129"/>
                  </a:lnTo>
                  <a:lnTo>
                    <a:pt x="333082" y="171894"/>
                  </a:lnTo>
                  <a:lnTo>
                    <a:pt x="336308" y="213233"/>
                  </a:lnTo>
                  <a:lnTo>
                    <a:pt x="336308" y="0"/>
                  </a:lnTo>
                  <a:lnTo>
                    <a:pt x="334086" y="0"/>
                  </a:lnTo>
                  <a:lnTo>
                    <a:pt x="334086" y="108521"/>
                  </a:lnTo>
                  <a:lnTo>
                    <a:pt x="324129" y="96634"/>
                  </a:lnTo>
                  <a:lnTo>
                    <a:pt x="314579" y="88633"/>
                  </a:lnTo>
                  <a:lnTo>
                    <a:pt x="303961" y="84124"/>
                  </a:lnTo>
                  <a:lnTo>
                    <a:pt x="290880" y="82702"/>
                  </a:lnTo>
                  <a:lnTo>
                    <a:pt x="255714" y="94208"/>
                  </a:lnTo>
                  <a:lnTo>
                    <a:pt x="233527" y="124180"/>
                  </a:lnTo>
                  <a:lnTo>
                    <a:pt x="221957" y="165811"/>
                  </a:lnTo>
                  <a:lnTo>
                    <a:pt x="218630" y="212280"/>
                  </a:lnTo>
                  <a:lnTo>
                    <a:pt x="222732" y="263474"/>
                  </a:lnTo>
                  <a:lnTo>
                    <a:pt x="235534" y="305257"/>
                  </a:lnTo>
                  <a:lnTo>
                    <a:pt x="257746" y="333425"/>
                  </a:lnTo>
                  <a:lnTo>
                    <a:pt x="290131" y="343750"/>
                  </a:lnTo>
                  <a:lnTo>
                    <a:pt x="305155" y="340995"/>
                  </a:lnTo>
                  <a:lnTo>
                    <a:pt x="318071" y="333235"/>
                  </a:lnTo>
                  <a:lnTo>
                    <a:pt x="328472" y="321157"/>
                  </a:lnTo>
                  <a:lnTo>
                    <a:pt x="335940" y="305498"/>
                  </a:lnTo>
                  <a:lnTo>
                    <a:pt x="337794" y="305498"/>
                  </a:lnTo>
                  <a:lnTo>
                    <a:pt x="339293" y="334670"/>
                  </a:lnTo>
                  <a:lnTo>
                    <a:pt x="384365" y="334670"/>
                  </a:lnTo>
                  <a:lnTo>
                    <a:pt x="384365" y="305498"/>
                  </a:lnTo>
                  <a:lnTo>
                    <a:pt x="384365" y="295465"/>
                  </a:lnTo>
                  <a:lnTo>
                    <a:pt x="384365" y="131953"/>
                  </a:lnTo>
                  <a:lnTo>
                    <a:pt x="384365" y="108521"/>
                  </a:lnTo>
                  <a:lnTo>
                    <a:pt x="384365" y="0"/>
                  </a:lnTo>
                  <a:close/>
                </a:path>
                <a:path w="985520" h="344170">
                  <a:moveTo>
                    <a:pt x="590334" y="212750"/>
                  </a:moveTo>
                  <a:lnTo>
                    <a:pt x="585279" y="160769"/>
                  </a:lnTo>
                  <a:lnTo>
                    <a:pt x="569760" y="119583"/>
                  </a:lnTo>
                  <a:lnTo>
                    <a:pt x="538187" y="91186"/>
                  </a:lnTo>
                  <a:lnTo>
                    <a:pt x="538187" y="212750"/>
                  </a:lnTo>
                  <a:lnTo>
                    <a:pt x="536054" y="251815"/>
                  </a:lnTo>
                  <a:lnTo>
                    <a:pt x="529717" y="277177"/>
                  </a:lnTo>
                  <a:lnTo>
                    <a:pt x="519341" y="290868"/>
                  </a:lnTo>
                  <a:lnTo>
                    <a:pt x="505053" y="294970"/>
                  </a:lnTo>
                  <a:lnTo>
                    <a:pt x="493433" y="292150"/>
                  </a:lnTo>
                  <a:lnTo>
                    <a:pt x="482752" y="280581"/>
                  </a:lnTo>
                  <a:lnTo>
                    <a:pt x="474941" y="255651"/>
                  </a:lnTo>
                  <a:lnTo>
                    <a:pt x="471906" y="212750"/>
                  </a:lnTo>
                  <a:lnTo>
                    <a:pt x="474941" y="170599"/>
                  </a:lnTo>
                  <a:lnTo>
                    <a:pt x="482752" y="145935"/>
                  </a:lnTo>
                  <a:lnTo>
                    <a:pt x="493433" y="134353"/>
                  </a:lnTo>
                  <a:lnTo>
                    <a:pt x="505053" y="131470"/>
                  </a:lnTo>
                  <a:lnTo>
                    <a:pt x="518388" y="134899"/>
                  </a:lnTo>
                  <a:lnTo>
                    <a:pt x="528878" y="147370"/>
                  </a:lnTo>
                  <a:lnTo>
                    <a:pt x="535736" y="172224"/>
                  </a:lnTo>
                  <a:lnTo>
                    <a:pt x="538187" y="212750"/>
                  </a:lnTo>
                  <a:lnTo>
                    <a:pt x="538187" y="91186"/>
                  </a:lnTo>
                  <a:lnTo>
                    <a:pt x="466737" y="92468"/>
                  </a:lnTo>
                  <a:lnTo>
                    <a:pt x="424764" y="160769"/>
                  </a:lnTo>
                  <a:lnTo>
                    <a:pt x="419760" y="212750"/>
                  </a:lnTo>
                  <a:lnTo>
                    <a:pt x="424815" y="265290"/>
                  </a:lnTo>
                  <a:lnTo>
                    <a:pt x="440334" y="306755"/>
                  </a:lnTo>
                  <a:lnTo>
                    <a:pt x="466902" y="333971"/>
                  </a:lnTo>
                  <a:lnTo>
                    <a:pt x="505053" y="343738"/>
                  </a:lnTo>
                  <a:lnTo>
                    <a:pt x="543039" y="333971"/>
                  </a:lnTo>
                  <a:lnTo>
                    <a:pt x="569620" y="306755"/>
                  </a:lnTo>
                  <a:lnTo>
                    <a:pt x="574052" y="294970"/>
                  </a:lnTo>
                  <a:lnTo>
                    <a:pt x="585228" y="265290"/>
                  </a:lnTo>
                  <a:lnTo>
                    <a:pt x="590334" y="212750"/>
                  </a:lnTo>
                  <a:close/>
                </a:path>
                <a:path w="985520" h="344170">
                  <a:moveTo>
                    <a:pt x="791044" y="212280"/>
                  </a:moveTo>
                  <a:lnTo>
                    <a:pt x="787184" y="160972"/>
                  </a:lnTo>
                  <a:lnTo>
                    <a:pt x="778217" y="131470"/>
                  </a:lnTo>
                  <a:lnTo>
                    <a:pt x="774700" y="119888"/>
                  </a:lnTo>
                  <a:lnTo>
                    <a:pt x="767702" y="111391"/>
                  </a:lnTo>
                  <a:lnTo>
                    <a:pt x="752221" y="92595"/>
                  </a:lnTo>
                  <a:lnTo>
                    <a:pt x="738898" y="88709"/>
                  </a:lnTo>
                  <a:lnTo>
                    <a:pt x="738898" y="212763"/>
                  </a:lnTo>
                  <a:lnTo>
                    <a:pt x="737654" y="241134"/>
                  </a:lnTo>
                  <a:lnTo>
                    <a:pt x="732840" y="267665"/>
                  </a:lnTo>
                  <a:lnTo>
                    <a:pt x="722871" y="287312"/>
                  </a:lnTo>
                  <a:lnTo>
                    <a:pt x="706120" y="294982"/>
                  </a:lnTo>
                  <a:lnTo>
                    <a:pt x="688898" y="286562"/>
                  </a:lnTo>
                  <a:lnTo>
                    <a:pt x="678980" y="265696"/>
                  </a:lnTo>
                  <a:lnTo>
                    <a:pt x="674446" y="238912"/>
                  </a:lnTo>
                  <a:lnTo>
                    <a:pt x="673354" y="212763"/>
                  </a:lnTo>
                  <a:lnTo>
                    <a:pt x="676529" y="171411"/>
                  </a:lnTo>
                  <a:lnTo>
                    <a:pt x="684568" y="146646"/>
                  </a:lnTo>
                  <a:lnTo>
                    <a:pt x="695185" y="134620"/>
                  </a:lnTo>
                  <a:lnTo>
                    <a:pt x="706120" y="131470"/>
                  </a:lnTo>
                  <a:lnTo>
                    <a:pt x="716902" y="134620"/>
                  </a:lnTo>
                  <a:lnTo>
                    <a:pt x="727544" y="146646"/>
                  </a:lnTo>
                  <a:lnTo>
                    <a:pt x="735660" y="171411"/>
                  </a:lnTo>
                  <a:lnTo>
                    <a:pt x="738898" y="212763"/>
                  </a:lnTo>
                  <a:lnTo>
                    <a:pt x="738898" y="88709"/>
                  </a:lnTo>
                  <a:lnTo>
                    <a:pt x="718413" y="82715"/>
                  </a:lnTo>
                  <a:lnTo>
                    <a:pt x="707847" y="83832"/>
                  </a:lnTo>
                  <a:lnTo>
                    <a:pt x="696163" y="88087"/>
                  </a:lnTo>
                  <a:lnTo>
                    <a:pt x="684898" y="96824"/>
                  </a:lnTo>
                  <a:lnTo>
                    <a:pt x="675589" y="111391"/>
                  </a:lnTo>
                  <a:lnTo>
                    <a:pt x="675589" y="0"/>
                  </a:lnTo>
                  <a:lnTo>
                    <a:pt x="624928" y="0"/>
                  </a:lnTo>
                  <a:lnTo>
                    <a:pt x="624928" y="334657"/>
                  </a:lnTo>
                  <a:lnTo>
                    <a:pt x="670001" y="334657"/>
                  </a:lnTo>
                  <a:lnTo>
                    <a:pt x="671487" y="305498"/>
                  </a:lnTo>
                  <a:lnTo>
                    <a:pt x="672973" y="305498"/>
                  </a:lnTo>
                  <a:lnTo>
                    <a:pt x="681596" y="322973"/>
                  </a:lnTo>
                  <a:lnTo>
                    <a:pt x="691692" y="334835"/>
                  </a:lnTo>
                  <a:lnTo>
                    <a:pt x="703872" y="341604"/>
                  </a:lnTo>
                  <a:lnTo>
                    <a:pt x="718781" y="343750"/>
                  </a:lnTo>
                  <a:lnTo>
                    <a:pt x="752538" y="333489"/>
                  </a:lnTo>
                  <a:lnTo>
                    <a:pt x="774839" y="305498"/>
                  </a:lnTo>
                  <a:lnTo>
                    <a:pt x="777976" y="294982"/>
                  </a:lnTo>
                  <a:lnTo>
                    <a:pt x="787234" y="263677"/>
                  </a:lnTo>
                  <a:lnTo>
                    <a:pt x="791044" y="212280"/>
                  </a:lnTo>
                  <a:close/>
                </a:path>
                <a:path w="985520" h="344170">
                  <a:moveTo>
                    <a:pt x="985100" y="217525"/>
                  </a:moveTo>
                  <a:lnTo>
                    <a:pt x="982027" y="190271"/>
                  </a:lnTo>
                  <a:lnTo>
                    <a:pt x="977188" y="147447"/>
                  </a:lnTo>
                  <a:lnTo>
                    <a:pt x="969403" y="131470"/>
                  </a:lnTo>
                  <a:lnTo>
                    <a:pt x="957262" y="106553"/>
                  </a:lnTo>
                  <a:lnTo>
                    <a:pt x="932967" y="88836"/>
                  </a:lnTo>
                  <a:lnTo>
                    <a:pt x="932967" y="190271"/>
                  </a:lnTo>
                  <a:lnTo>
                    <a:pt x="868908" y="190271"/>
                  </a:lnTo>
                  <a:lnTo>
                    <a:pt x="870331" y="173418"/>
                  </a:lnTo>
                  <a:lnTo>
                    <a:pt x="875245" y="154063"/>
                  </a:lnTo>
                  <a:lnTo>
                    <a:pt x="885456" y="138112"/>
                  </a:lnTo>
                  <a:lnTo>
                    <a:pt x="902804" y="131470"/>
                  </a:lnTo>
                  <a:lnTo>
                    <a:pt x="914374" y="133731"/>
                  </a:lnTo>
                  <a:lnTo>
                    <a:pt x="923607" y="142405"/>
                  </a:lnTo>
                  <a:lnTo>
                    <a:pt x="929970" y="160312"/>
                  </a:lnTo>
                  <a:lnTo>
                    <a:pt x="932967" y="190271"/>
                  </a:lnTo>
                  <a:lnTo>
                    <a:pt x="932967" y="88836"/>
                  </a:lnTo>
                  <a:lnTo>
                    <a:pt x="931062" y="87439"/>
                  </a:lnTo>
                  <a:lnTo>
                    <a:pt x="904290" y="82702"/>
                  </a:lnTo>
                  <a:lnTo>
                    <a:pt x="868146" y="91325"/>
                  </a:lnTo>
                  <a:lnTo>
                    <a:pt x="840562" y="116535"/>
                  </a:lnTo>
                  <a:lnTo>
                    <a:pt x="822947" y="157340"/>
                  </a:lnTo>
                  <a:lnTo>
                    <a:pt x="816762" y="212750"/>
                  </a:lnTo>
                  <a:lnTo>
                    <a:pt x="825512" y="283641"/>
                  </a:lnTo>
                  <a:lnTo>
                    <a:pt x="847077" y="323062"/>
                  </a:lnTo>
                  <a:lnTo>
                    <a:pt x="874433" y="340080"/>
                  </a:lnTo>
                  <a:lnTo>
                    <a:pt x="900569" y="343738"/>
                  </a:lnTo>
                  <a:lnTo>
                    <a:pt x="923099" y="341693"/>
                  </a:lnTo>
                  <a:lnTo>
                    <a:pt x="946746" y="331673"/>
                  </a:lnTo>
                  <a:lnTo>
                    <a:pt x="967600" y="307848"/>
                  </a:lnTo>
                  <a:lnTo>
                    <a:pt x="971791" y="294970"/>
                  </a:lnTo>
                  <a:lnTo>
                    <a:pt x="981760" y="264388"/>
                  </a:lnTo>
                  <a:lnTo>
                    <a:pt x="931100" y="264388"/>
                  </a:lnTo>
                  <a:lnTo>
                    <a:pt x="926261" y="280657"/>
                  </a:lnTo>
                  <a:lnTo>
                    <a:pt x="919467" y="289902"/>
                  </a:lnTo>
                  <a:lnTo>
                    <a:pt x="911415" y="294030"/>
                  </a:lnTo>
                  <a:lnTo>
                    <a:pt x="902804" y="294970"/>
                  </a:lnTo>
                  <a:lnTo>
                    <a:pt x="891527" y="293039"/>
                  </a:lnTo>
                  <a:lnTo>
                    <a:pt x="880541" y="284467"/>
                  </a:lnTo>
                  <a:lnTo>
                    <a:pt x="872210" y="265137"/>
                  </a:lnTo>
                  <a:lnTo>
                    <a:pt x="868908" y="230911"/>
                  </a:lnTo>
                  <a:lnTo>
                    <a:pt x="985100" y="230911"/>
                  </a:lnTo>
                  <a:lnTo>
                    <a:pt x="985100" y="217525"/>
                  </a:lnTo>
                  <a:close/>
                </a:path>
              </a:pathLst>
            </a:custGeom>
            <a:solidFill>
              <a:srgbClr val="231F20"/>
            </a:solidFill>
          </p:spPr>
          <p:txBody>
            <a:bodyPr wrap="square" lIns="0" tIns="0" rIns="0" bIns="0" rtlCol="0"/>
            <a:lstStyle/>
            <a:p>
              <a:endParaRPr sz="2109"/>
            </a:p>
          </p:txBody>
        </p:sp>
        <p:pic>
          <p:nvPicPr>
            <p:cNvPr id="21" name="object 21"/>
            <p:cNvPicPr/>
            <p:nvPr/>
          </p:nvPicPr>
          <p:blipFill>
            <a:blip r:embed="rId6" cstate="print"/>
            <a:stretch>
              <a:fillRect/>
            </a:stretch>
          </p:blipFill>
          <p:spPr>
            <a:xfrm>
              <a:off x="9387642" y="4610403"/>
              <a:ext cx="207688" cy="103136"/>
            </a:xfrm>
            <a:prstGeom prst="rect">
              <a:avLst/>
            </a:prstGeom>
          </p:spPr>
        </p:pic>
      </p:grpSp>
      <p:grpSp>
        <p:nvGrpSpPr>
          <p:cNvPr id="22" name="object 22"/>
          <p:cNvGrpSpPr/>
          <p:nvPr/>
        </p:nvGrpSpPr>
        <p:grpSpPr>
          <a:xfrm>
            <a:off x="3057490" y="1144259"/>
            <a:ext cx="1151930" cy="1410891"/>
            <a:chOff x="4305300" y="1231900"/>
            <a:chExt cx="1638300" cy="2006600"/>
          </a:xfrm>
        </p:grpSpPr>
        <p:sp>
          <p:nvSpPr>
            <p:cNvPr id="23" name="object 23"/>
            <p:cNvSpPr/>
            <p:nvPr/>
          </p:nvSpPr>
          <p:spPr>
            <a:xfrm>
              <a:off x="4305300" y="1231900"/>
              <a:ext cx="1638300" cy="2006600"/>
            </a:xfrm>
            <a:custGeom>
              <a:avLst/>
              <a:gdLst/>
              <a:ahLst/>
              <a:cxnLst/>
              <a:rect l="l" t="t" r="r" b="b"/>
              <a:pathLst>
                <a:path w="1638300" h="2006600">
                  <a:moveTo>
                    <a:pt x="0" y="0"/>
                  </a:moveTo>
                  <a:lnTo>
                    <a:pt x="1638300" y="0"/>
                  </a:lnTo>
                  <a:lnTo>
                    <a:pt x="1638300" y="2006600"/>
                  </a:lnTo>
                  <a:lnTo>
                    <a:pt x="0" y="2006600"/>
                  </a:lnTo>
                  <a:lnTo>
                    <a:pt x="0" y="0"/>
                  </a:lnTo>
                  <a:close/>
                </a:path>
              </a:pathLst>
            </a:custGeom>
            <a:solidFill>
              <a:srgbClr val="FFFFFF"/>
            </a:solidFill>
          </p:spPr>
          <p:txBody>
            <a:bodyPr wrap="square" lIns="0" tIns="0" rIns="0" bIns="0" rtlCol="0"/>
            <a:lstStyle/>
            <a:p>
              <a:endParaRPr sz="2109"/>
            </a:p>
          </p:txBody>
        </p:sp>
        <p:pic>
          <p:nvPicPr>
            <p:cNvPr id="24" name="object 24"/>
            <p:cNvPicPr/>
            <p:nvPr/>
          </p:nvPicPr>
          <p:blipFill>
            <a:blip r:embed="rId7" cstate="print"/>
            <a:stretch>
              <a:fillRect/>
            </a:stretch>
          </p:blipFill>
          <p:spPr>
            <a:xfrm>
              <a:off x="4535369" y="2815183"/>
              <a:ext cx="1208953" cy="226838"/>
            </a:xfrm>
            <a:prstGeom prst="rect">
              <a:avLst/>
            </a:prstGeom>
          </p:spPr>
        </p:pic>
        <p:pic>
          <p:nvPicPr>
            <p:cNvPr id="25" name="object 25"/>
            <p:cNvPicPr/>
            <p:nvPr/>
          </p:nvPicPr>
          <p:blipFill>
            <a:blip r:embed="rId8" cstate="print"/>
            <a:stretch>
              <a:fillRect/>
            </a:stretch>
          </p:blipFill>
          <p:spPr>
            <a:xfrm>
              <a:off x="5489291" y="2449526"/>
              <a:ext cx="92444" cy="92577"/>
            </a:xfrm>
            <a:prstGeom prst="rect">
              <a:avLst/>
            </a:prstGeom>
          </p:spPr>
        </p:pic>
        <p:sp>
          <p:nvSpPr>
            <p:cNvPr id="26" name="object 26"/>
            <p:cNvSpPr/>
            <p:nvPr/>
          </p:nvSpPr>
          <p:spPr>
            <a:xfrm>
              <a:off x="4696978" y="1787030"/>
              <a:ext cx="841375" cy="751205"/>
            </a:xfrm>
            <a:custGeom>
              <a:avLst/>
              <a:gdLst/>
              <a:ahLst/>
              <a:cxnLst/>
              <a:rect l="l" t="t" r="r" b="b"/>
              <a:pathLst>
                <a:path w="841375" h="751205">
                  <a:moveTo>
                    <a:pt x="624122" y="0"/>
                  </a:moveTo>
                  <a:lnTo>
                    <a:pt x="566215" y="6571"/>
                  </a:lnTo>
                  <a:lnTo>
                    <a:pt x="520419" y="21027"/>
                  </a:lnTo>
                  <a:lnTo>
                    <a:pt x="479703" y="35483"/>
                  </a:lnTo>
                  <a:lnTo>
                    <a:pt x="437033" y="42054"/>
                  </a:lnTo>
                  <a:lnTo>
                    <a:pt x="391776" y="35496"/>
                  </a:lnTo>
                  <a:lnTo>
                    <a:pt x="348117" y="21069"/>
                  </a:lnTo>
                  <a:lnTo>
                    <a:pt x="301975" y="6641"/>
                  </a:lnTo>
                  <a:lnTo>
                    <a:pt x="249266" y="83"/>
                  </a:lnTo>
                  <a:lnTo>
                    <a:pt x="203910" y="5456"/>
                  </a:lnTo>
                  <a:lnTo>
                    <a:pt x="159045" y="21152"/>
                  </a:lnTo>
                  <a:lnTo>
                    <a:pt x="116300" y="46534"/>
                  </a:lnTo>
                  <a:lnTo>
                    <a:pt x="77304" y="80967"/>
                  </a:lnTo>
                  <a:lnTo>
                    <a:pt x="43689" y="123816"/>
                  </a:lnTo>
                  <a:lnTo>
                    <a:pt x="13220" y="192555"/>
                  </a:lnTo>
                  <a:lnTo>
                    <a:pt x="4408" y="232688"/>
                  </a:lnTo>
                  <a:lnTo>
                    <a:pt x="0" y="275899"/>
                  </a:lnTo>
                  <a:lnTo>
                    <a:pt x="85" y="321614"/>
                  </a:lnTo>
                  <a:lnTo>
                    <a:pt x="4754" y="369257"/>
                  </a:lnTo>
                  <a:lnTo>
                    <a:pt x="14099" y="418256"/>
                  </a:lnTo>
                  <a:lnTo>
                    <a:pt x="28210" y="468036"/>
                  </a:lnTo>
                  <a:lnTo>
                    <a:pt x="47178" y="518022"/>
                  </a:lnTo>
                  <a:lnTo>
                    <a:pt x="71094" y="567641"/>
                  </a:lnTo>
                  <a:lnTo>
                    <a:pt x="100049" y="616319"/>
                  </a:lnTo>
                  <a:lnTo>
                    <a:pt x="126515" y="654411"/>
                  </a:lnTo>
                  <a:lnTo>
                    <a:pt x="156460" y="690640"/>
                  </a:lnTo>
                  <a:lnTo>
                    <a:pt x="190031" y="721264"/>
                  </a:lnTo>
                  <a:lnTo>
                    <a:pt x="227378" y="742538"/>
                  </a:lnTo>
                  <a:lnTo>
                    <a:pt x="268649" y="750719"/>
                  </a:lnTo>
                  <a:lnTo>
                    <a:pt x="309915" y="744572"/>
                  </a:lnTo>
                  <a:lnTo>
                    <a:pt x="344713" y="730414"/>
                  </a:lnTo>
                  <a:lnTo>
                    <a:pt x="383802" y="716048"/>
                  </a:lnTo>
                  <a:lnTo>
                    <a:pt x="437943" y="709277"/>
                  </a:lnTo>
                  <a:lnTo>
                    <a:pt x="491795" y="715610"/>
                  </a:lnTo>
                  <a:lnTo>
                    <a:pt x="530284" y="729965"/>
                  </a:lnTo>
                  <a:lnTo>
                    <a:pt x="564487" y="744295"/>
                  </a:lnTo>
                  <a:lnTo>
                    <a:pt x="605483" y="750554"/>
                  </a:lnTo>
                  <a:lnTo>
                    <a:pt x="647077" y="741580"/>
                  </a:lnTo>
                  <a:lnTo>
                    <a:pt x="685181" y="718415"/>
                  </a:lnTo>
                  <a:lnTo>
                    <a:pt x="719653" y="685535"/>
                  </a:lnTo>
                  <a:lnTo>
                    <a:pt x="750354" y="647414"/>
                  </a:lnTo>
                  <a:lnTo>
                    <a:pt x="777143" y="608530"/>
                  </a:lnTo>
                  <a:lnTo>
                    <a:pt x="811413" y="551320"/>
                  </a:lnTo>
                  <a:lnTo>
                    <a:pt x="840746" y="489658"/>
                  </a:lnTo>
                  <a:lnTo>
                    <a:pt x="801939" y="470437"/>
                  </a:lnTo>
                  <a:lnTo>
                    <a:pt x="769154" y="445108"/>
                  </a:lnTo>
                  <a:lnTo>
                    <a:pt x="742571" y="414777"/>
                  </a:lnTo>
                  <a:lnTo>
                    <a:pt x="722370" y="380552"/>
                  </a:lnTo>
                  <a:lnTo>
                    <a:pt x="708732" y="343539"/>
                  </a:lnTo>
                  <a:lnTo>
                    <a:pt x="701837" y="304847"/>
                  </a:lnTo>
                  <a:lnTo>
                    <a:pt x="701865" y="265583"/>
                  </a:lnTo>
                  <a:lnTo>
                    <a:pt x="708997" y="226853"/>
                  </a:lnTo>
                  <a:lnTo>
                    <a:pt x="723413" y="189765"/>
                  </a:lnTo>
                  <a:lnTo>
                    <a:pt x="745294" y="155425"/>
                  </a:lnTo>
                  <a:lnTo>
                    <a:pt x="774819" y="124942"/>
                  </a:lnTo>
                  <a:lnTo>
                    <a:pt x="812170" y="99423"/>
                  </a:lnTo>
                  <a:lnTo>
                    <a:pt x="770901" y="57307"/>
                  </a:lnTo>
                  <a:lnTo>
                    <a:pt x="724279" y="26083"/>
                  </a:lnTo>
                  <a:lnTo>
                    <a:pt x="674590" y="6674"/>
                  </a:lnTo>
                  <a:lnTo>
                    <a:pt x="624122" y="0"/>
                  </a:lnTo>
                  <a:close/>
                </a:path>
              </a:pathLst>
            </a:custGeom>
            <a:solidFill>
              <a:srgbClr val="231F20"/>
            </a:solidFill>
          </p:spPr>
          <p:txBody>
            <a:bodyPr wrap="square" lIns="0" tIns="0" rIns="0" bIns="0" rtlCol="0"/>
            <a:lstStyle/>
            <a:p>
              <a:endParaRPr sz="2109"/>
            </a:p>
          </p:txBody>
        </p:sp>
        <p:pic>
          <p:nvPicPr>
            <p:cNvPr id="27" name="object 27"/>
            <p:cNvPicPr/>
            <p:nvPr/>
          </p:nvPicPr>
          <p:blipFill>
            <a:blip r:embed="rId9" cstate="print"/>
            <a:stretch>
              <a:fillRect/>
            </a:stretch>
          </p:blipFill>
          <p:spPr>
            <a:xfrm>
              <a:off x="5101764" y="1557561"/>
              <a:ext cx="200729" cy="235840"/>
            </a:xfrm>
            <a:prstGeom prst="rect">
              <a:avLst/>
            </a:prstGeom>
          </p:spPr>
        </p:pic>
      </p:grpSp>
      <p:grpSp>
        <p:nvGrpSpPr>
          <p:cNvPr id="28" name="object 28"/>
          <p:cNvGrpSpPr/>
          <p:nvPr/>
        </p:nvGrpSpPr>
        <p:grpSpPr>
          <a:xfrm>
            <a:off x="401089" y="2178843"/>
            <a:ext cx="1902023" cy="839391"/>
            <a:chOff x="635000" y="2553583"/>
            <a:chExt cx="2705100" cy="1193800"/>
          </a:xfrm>
        </p:grpSpPr>
        <p:sp>
          <p:nvSpPr>
            <p:cNvPr id="29" name="object 29"/>
            <p:cNvSpPr/>
            <p:nvPr/>
          </p:nvSpPr>
          <p:spPr>
            <a:xfrm>
              <a:off x="635000" y="2553583"/>
              <a:ext cx="2705100" cy="1193800"/>
            </a:xfrm>
            <a:custGeom>
              <a:avLst/>
              <a:gdLst/>
              <a:ahLst/>
              <a:cxnLst/>
              <a:rect l="l" t="t" r="r" b="b"/>
              <a:pathLst>
                <a:path w="2705100" h="1193800">
                  <a:moveTo>
                    <a:pt x="2705100" y="0"/>
                  </a:moveTo>
                  <a:lnTo>
                    <a:pt x="0" y="0"/>
                  </a:lnTo>
                  <a:lnTo>
                    <a:pt x="0" y="1193799"/>
                  </a:lnTo>
                  <a:lnTo>
                    <a:pt x="2705100" y="1193799"/>
                  </a:lnTo>
                  <a:lnTo>
                    <a:pt x="2705100" y="0"/>
                  </a:lnTo>
                  <a:close/>
                </a:path>
              </a:pathLst>
            </a:custGeom>
            <a:solidFill>
              <a:srgbClr val="FFFFFF"/>
            </a:solidFill>
          </p:spPr>
          <p:txBody>
            <a:bodyPr wrap="square" lIns="0" tIns="0" rIns="0" bIns="0" rtlCol="0"/>
            <a:lstStyle/>
            <a:p>
              <a:endParaRPr sz="2109"/>
            </a:p>
          </p:txBody>
        </p:sp>
        <p:sp>
          <p:nvSpPr>
            <p:cNvPr id="30" name="object 30"/>
            <p:cNvSpPr/>
            <p:nvPr/>
          </p:nvSpPr>
          <p:spPr>
            <a:xfrm>
              <a:off x="3104959" y="2978530"/>
              <a:ext cx="116205" cy="46355"/>
            </a:xfrm>
            <a:custGeom>
              <a:avLst/>
              <a:gdLst/>
              <a:ahLst/>
              <a:cxnLst/>
              <a:rect l="l" t="t" r="r" b="b"/>
              <a:pathLst>
                <a:path w="116205" h="46355">
                  <a:moveTo>
                    <a:pt x="115798" y="44843"/>
                  </a:moveTo>
                  <a:lnTo>
                    <a:pt x="107886" y="3670"/>
                  </a:lnTo>
                  <a:lnTo>
                    <a:pt x="108661" y="2730"/>
                  </a:lnTo>
                  <a:lnTo>
                    <a:pt x="111594" y="0"/>
                  </a:lnTo>
                  <a:lnTo>
                    <a:pt x="91211" y="0"/>
                  </a:lnTo>
                  <a:lnTo>
                    <a:pt x="85623" y="3619"/>
                  </a:lnTo>
                  <a:lnTo>
                    <a:pt x="91211" y="3365"/>
                  </a:lnTo>
                  <a:lnTo>
                    <a:pt x="93865" y="3365"/>
                  </a:lnTo>
                  <a:lnTo>
                    <a:pt x="93865" y="5321"/>
                  </a:lnTo>
                  <a:lnTo>
                    <a:pt x="80543" y="35763"/>
                  </a:lnTo>
                  <a:lnTo>
                    <a:pt x="77609" y="29146"/>
                  </a:lnTo>
                  <a:lnTo>
                    <a:pt x="75399" y="22936"/>
                  </a:lnTo>
                  <a:lnTo>
                    <a:pt x="70637" y="11379"/>
                  </a:lnTo>
                  <a:lnTo>
                    <a:pt x="65430" y="0"/>
                  </a:lnTo>
                  <a:lnTo>
                    <a:pt x="50228" y="0"/>
                  </a:lnTo>
                  <a:lnTo>
                    <a:pt x="46418" y="2349"/>
                  </a:lnTo>
                  <a:lnTo>
                    <a:pt x="47434" y="0"/>
                  </a:lnTo>
                  <a:lnTo>
                    <a:pt x="3365" y="0"/>
                  </a:lnTo>
                  <a:lnTo>
                    <a:pt x="0" y="7734"/>
                  </a:lnTo>
                  <a:lnTo>
                    <a:pt x="3365" y="6464"/>
                  </a:lnTo>
                  <a:lnTo>
                    <a:pt x="5524" y="3175"/>
                  </a:lnTo>
                  <a:lnTo>
                    <a:pt x="9398" y="3048"/>
                  </a:lnTo>
                  <a:lnTo>
                    <a:pt x="17132" y="3048"/>
                  </a:lnTo>
                  <a:lnTo>
                    <a:pt x="17221" y="4305"/>
                  </a:lnTo>
                  <a:lnTo>
                    <a:pt x="17221" y="10604"/>
                  </a:lnTo>
                  <a:lnTo>
                    <a:pt x="16878" y="16078"/>
                  </a:lnTo>
                  <a:lnTo>
                    <a:pt x="16700" y="21539"/>
                  </a:lnTo>
                  <a:lnTo>
                    <a:pt x="16649" y="40398"/>
                  </a:lnTo>
                  <a:lnTo>
                    <a:pt x="13639" y="44843"/>
                  </a:lnTo>
                  <a:lnTo>
                    <a:pt x="34798" y="44843"/>
                  </a:lnTo>
                  <a:lnTo>
                    <a:pt x="38925" y="42811"/>
                  </a:lnTo>
                  <a:lnTo>
                    <a:pt x="33553" y="42240"/>
                  </a:lnTo>
                  <a:lnTo>
                    <a:pt x="30619" y="42049"/>
                  </a:lnTo>
                  <a:lnTo>
                    <a:pt x="29718" y="41478"/>
                  </a:lnTo>
                  <a:lnTo>
                    <a:pt x="29400" y="36576"/>
                  </a:lnTo>
                  <a:lnTo>
                    <a:pt x="29413" y="30670"/>
                  </a:lnTo>
                  <a:lnTo>
                    <a:pt x="30175" y="3048"/>
                  </a:lnTo>
                  <a:lnTo>
                    <a:pt x="39001" y="2984"/>
                  </a:lnTo>
                  <a:lnTo>
                    <a:pt x="42494" y="3048"/>
                  </a:lnTo>
                  <a:lnTo>
                    <a:pt x="42494" y="4749"/>
                  </a:lnTo>
                  <a:lnTo>
                    <a:pt x="41808" y="7734"/>
                  </a:lnTo>
                  <a:lnTo>
                    <a:pt x="44665" y="6464"/>
                  </a:lnTo>
                  <a:lnTo>
                    <a:pt x="46024" y="3276"/>
                  </a:lnTo>
                  <a:lnTo>
                    <a:pt x="52730" y="3175"/>
                  </a:lnTo>
                  <a:lnTo>
                    <a:pt x="53340" y="4013"/>
                  </a:lnTo>
                  <a:lnTo>
                    <a:pt x="53340" y="5651"/>
                  </a:lnTo>
                  <a:lnTo>
                    <a:pt x="51701" y="22161"/>
                  </a:lnTo>
                  <a:lnTo>
                    <a:pt x="49580" y="40462"/>
                  </a:lnTo>
                  <a:lnTo>
                    <a:pt x="49022" y="42049"/>
                  </a:lnTo>
                  <a:lnTo>
                    <a:pt x="46736" y="44843"/>
                  </a:lnTo>
                  <a:lnTo>
                    <a:pt x="58547" y="44843"/>
                  </a:lnTo>
                  <a:lnTo>
                    <a:pt x="61798" y="42862"/>
                  </a:lnTo>
                  <a:lnTo>
                    <a:pt x="53733" y="41783"/>
                  </a:lnTo>
                  <a:lnTo>
                    <a:pt x="53428" y="41402"/>
                  </a:lnTo>
                  <a:lnTo>
                    <a:pt x="53428" y="38938"/>
                  </a:lnTo>
                  <a:lnTo>
                    <a:pt x="56222" y="9271"/>
                  </a:lnTo>
                  <a:lnTo>
                    <a:pt x="60667" y="19507"/>
                  </a:lnTo>
                  <a:lnTo>
                    <a:pt x="65049" y="30187"/>
                  </a:lnTo>
                  <a:lnTo>
                    <a:pt x="71120" y="45910"/>
                  </a:lnTo>
                  <a:lnTo>
                    <a:pt x="73812" y="44907"/>
                  </a:lnTo>
                  <a:lnTo>
                    <a:pt x="81038" y="42494"/>
                  </a:lnTo>
                  <a:lnTo>
                    <a:pt x="82892" y="42049"/>
                  </a:lnTo>
                  <a:lnTo>
                    <a:pt x="82194" y="40144"/>
                  </a:lnTo>
                  <a:lnTo>
                    <a:pt x="83223" y="37033"/>
                  </a:lnTo>
                  <a:lnTo>
                    <a:pt x="90754" y="19875"/>
                  </a:lnTo>
                  <a:lnTo>
                    <a:pt x="92786" y="14909"/>
                  </a:lnTo>
                  <a:lnTo>
                    <a:pt x="95402" y="9271"/>
                  </a:lnTo>
                  <a:lnTo>
                    <a:pt x="95834" y="13779"/>
                  </a:lnTo>
                  <a:lnTo>
                    <a:pt x="96215" y="21272"/>
                  </a:lnTo>
                  <a:lnTo>
                    <a:pt x="98120" y="42113"/>
                  </a:lnTo>
                  <a:lnTo>
                    <a:pt x="102971" y="45796"/>
                  </a:lnTo>
                  <a:lnTo>
                    <a:pt x="110147" y="45796"/>
                  </a:lnTo>
                  <a:lnTo>
                    <a:pt x="115798" y="44843"/>
                  </a:lnTo>
                  <a:close/>
                </a:path>
              </a:pathLst>
            </a:custGeom>
            <a:solidFill>
              <a:srgbClr val="6D6E71"/>
            </a:solidFill>
          </p:spPr>
          <p:txBody>
            <a:bodyPr wrap="square" lIns="0" tIns="0" rIns="0" bIns="0" rtlCol="0"/>
            <a:lstStyle/>
            <a:p>
              <a:endParaRPr sz="2109"/>
            </a:p>
          </p:txBody>
        </p:sp>
        <p:sp>
          <p:nvSpPr>
            <p:cNvPr id="31" name="object 31"/>
            <p:cNvSpPr/>
            <p:nvPr/>
          </p:nvSpPr>
          <p:spPr>
            <a:xfrm>
              <a:off x="2773417" y="2980101"/>
              <a:ext cx="340360" cy="391160"/>
            </a:xfrm>
            <a:custGeom>
              <a:avLst/>
              <a:gdLst/>
              <a:ahLst/>
              <a:cxnLst/>
              <a:rect l="l" t="t" r="r" b="b"/>
              <a:pathLst>
                <a:path w="340360" h="391160">
                  <a:moveTo>
                    <a:pt x="186187" y="0"/>
                  </a:moveTo>
                  <a:lnTo>
                    <a:pt x="143319" y="5160"/>
                  </a:lnTo>
                  <a:lnTo>
                    <a:pt x="100698" y="20687"/>
                  </a:lnTo>
                  <a:lnTo>
                    <a:pt x="61691" y="46648"/>
                  </a:lnTo>
                  <a:lnTo>
                    <a:pt x="29661" y="83111"/>
                  </a:lnTo>
                  <a:lnTo>
                    <a:pt x="7976" y="130144"/>
                  </a:lnTo>
                  <a:lnTo>
                    <a:pt x="0" y="187815"/>
                  </a:lnTo>
                  <a:lnTo>
                    <a:pt x="4840" y="234634"/>
                  </a:lnTo>
                  <a:lnTo>
                    <a:pt x="19818" y="281220"/>
                  </a:lnTo>
                  <a:lnTo>
                    <a:pt x="45618" y="323990"/>
                  </a:lnTo>
                  <a:lnTo>
                    <a:pt x="82927" y="359364"/>
                  </a:lnTo>
                  <a:lnTo>
                    <a:pt x="142785" y="386499"/>
                  </a:lnTo>
                  <a:lnTo>
                    <a:pt x="191056" y="391079"/>
                  </a:lnTo>
                  <a:lnTo>
                    <a:pt x="209888" y="390380"/>
                  </a:lnTo>
                  <a:lnTo>
                    <a:pt x="249705" y="383187"/>
                  </a:lnTo>
                  <a:lnTo>
                    <a:pt x="290052" y="364762"/>
                  </a:lnTo>
                  <a:lnTo>
                    <a:pt x="296745" y="360991"/>
                  </a:lnTo>
                  <a:lnTo>
                    <a:pt x="309676" y="348796"/>
                  </a:lnTo>
                  <a:lnTo>
                    <a:pt x="240652" y="348796"/>
                  </a:lnTo>
                  <a:lnTo>
                    <a:pt x="195524" y="341712"/>
                  </a:lnTo>
                  <a:lnTo>
                    <a:pt x="154183" y="321007"/>
                  </a:lnTo>
                  <a:lnTo>
                    <a:pt x="118658" y="287503"/>
                  </a:lnTo>
                  <a:lnTo>
                    <a:pt x="90978" y="242022"/>
                  </a:lnTo>
                  <a:lnTo>
                    <a:pt x="73172" y="185386"/>
                  </a:lnTo>
                  <a:lnTo>
                    <a:pt x="104563" y="182930"/>
                  </a:lnTo>
                  <a:lnTo>
                    <a:pt x="72344" y="182930"/>
                  </a:lnTo>
                  <a:lnTo>
                    <a:pt x="71616" y="171967"/>
                  </a:lnTo>
                  <a:lnTo>
                    <a:pt x="70820" y="161083"/>
                  </a:lnTo>
                  <a:lnTo>
                    <a:pt x="70180" y="150352"/>
                  </a:lnTo>
                  <a:lnTo>
                    <a:pt x="79951" y="85143"/>
                  </a:lnTo>
                  <a:lnTo>
                    <a:pt x="104464" y="50411"/>
                  </a:lnTo>
                  <a:lnTo>
                    <a:pt x="163410" y="26832"/>
                  </a:lnTo>
                  <a:lnTo>
                    <a:pt x="274743" y="26832"/>
                  </a:lnTo>
                  <a:lnTo>
                    <a:pt x="269927" y="22776"/>
                  </a:lnTo>
                  <a:lnTo>
                    <a:pt x="250665" y="12693"/>
                  </a:lnTo>
                  <a:lnTo>
                    <a:pt x="229877" y="5588"/>
                  </a:lnTo>
                  <a:lnTo>
                    <a:pt x="208179" y="1384"/>
                  </a:lnTo>
                  <a:lnTo>
                    <a:pt x="186187" y="0"/>
                  </a:lnTo>
                  <a:close/>
                </a:path>
                <a:path w="340360" h="391160">
                  <a:moveTo>
                    <a:pt x="339857" y="320335"/>
                  </a:moveTo>
                  <a:lnTo>
                    <a:pt x="318522" y="330626"/>
                  </a:lnTo>
                  <a:lnTo>
                    <a:pt x="295432" y="339760"/>
                  </a:lnTo>
                  <a:lnTo>
                    <a:pt x="269754" y="346297"/>
                  </a:lnTo>
                  <a:lnTo>
                    <a:pt x="240652" y="348796"/>
                  </a:lnTo>
                  <a:lnTo>
                    <a:pt x="309676" y="348796"/>
                  </a:lnTo>
                  <a:lnTo>
                    <a:pt x="339857" y="320335"/>
                  </a:lnTo>
                  <a:close/>
                </a:path>
                <a:path w="340360" h="391160">
                  <a:moveTo>
                    <a:pt x="274743" y="26832"/>
                  </a:moveTo>
                  <a:lnTo>
                    <a:pt x="163410" y="26832"/>
                  </a:lnTo>
                  <a:lnTo>
                    <a:pt x="194513" y="33184"/>
                  </a:lnTo>
                  <a:lnTo>
                    <a:pt x="220126" y="49597"/>
                  </a:lnTo>
                  <a:lnTo>
                    <a:pt x="237505" y="72106"/>
                  </a:lnTo>
                  <a:lnTo>
                    <a:pt x="243908" y="96748"/>
                  </a:lnTo>
                  <a:lnTo>
                    <a:pt x="242395" y="104186"/>
                  </a:lnTo>
                  <a:lnTo>
                    <a:pt x="237909" y="109866"/>
                  </a:lnTo>
                  <a:lnTo>
                    <a:pt x="230527" y="114478"/>
                  </a:lnTo>
                  <a:lnTo>
                    <a:pt x="220331" y="118711"/>
                  </a:lnTo>
                  <a:lnTo>
                    <a:pt x="72344" y="182930"/>
                  </a:lnTo>
                  <a:lnTo>
                    <a:pt x="104563" y="182930"/>
                  </a:lnTo>
                  <a:lnTo>
                    <a:pt x="135776" y="180488"/>
                  </a:lnTo>
                  <a:lnTo>
                    <a:pt x="326820" y="103261"/>
                  </a:lnTo>
                  <a:lnTo>
                    <a:pt x="321255" y="86564"/>
                  </a:lnTo>
                  <a:lnTo>
                    <a:pt x="311493" y="66060"/>
                  </a:lnTo>
                  <a:lnTo>
                    <a:pt x="295170" y="44035"/>
                  </a:lnTo>
                  <a:lnTo>
                    <a:pt x="274743" y="26832"/>
                  </a:lnTo>
                  <a:close/>
                </a:path>
              </a:pathLst>
            </a:custGeom>
            <a:solidFill>
              <a:srgbClr val="EF3E35"/>
            </a:solidFill>
          </p:spPr>
          <p:txBody>
            <a:bodyPr wrap="square" lIns="0" tIns="0" rIns="0" bIns="0" rtlCol="0"/>
            <a:lstStyle/>
            <a:p>
              <a:endParaRPr sz="2109"/>
            </a:p>
          </p:txBody>
        </p:sp>
        <p:sp>
          <p:nvSpPr>
            <p:cNvPr id="32" name="object 32"/>
            <p:cNvSpPr/>
            <p:nvPr/>
          </p:nvSpPr>
          <p:spPr>
            <a:xfrm>
              <a:off x="2576652" y="2784963"/>
              <a:ext cx="207645" cy="574040"/>
            </a:xfrm>
            <a:custGeom>
              <a:avLst/>
              <a:gdLst/>
              <a:ahLst/>
              <a:cxnLst/>
              <a:rect l="l" t="t" r="r" b="b"/>
              <a:pathLst>
                <a:path w="207644" h="574039">
                  <a:moveTo>
                    <a:pt x="177233" y="0"/>
                  </a:moveTo>
                  <a:lnTo>
                    <a:pt x="60991" y="0"/>
                  </a:lnTo>
                  <a:lnTo>
                    <a:pt x="0" y="29273"/>
                  </a:lnTo>
                  <a:lnTo>
                    <a:pt x="63418" y="29273"/>
                  </a:lnTo>
                  <a:lnTo>
                    <a:pt x="62426" y="59674"/>
                  </a:lnTo>
                  <a:lnTo>
                    <a:pt x="59527" y="127491"/>
                  </a:lnTo>
                  <a:lnTo>
                    <a:pt x="57260" y="211336"/>
                  </a:lnTo>
                  <a:lnTo>
                    <a:pt x="56339" y="262297"/>
                  </a:lnTo>
                  <a:lnTo>
                    <a:pt x="55396" y="357386"/>
                  </a:lnTo>
                  <a:lnTo>
                    <a:pt x="55293" y="530940"/>
                  </a:lnTo>
                  <a:lnTo>
                    <a:pt x="54490" y="541097"/>
                  </a:lnTo>
                  <a:lnTo>
                    <a:pt x="51319" y="549426"/>
                  </a:lnTo>
                  <a:lnTo>
                    <a:pt x="44642" y="559275"/>
                  </a:lnTo>
                  <a:lnTo>
                    <a:pt x="33317" y="573995"/>
                  </a:lnTo>
                  <a:lnTo>
                    <a:pt x="177233" y="573995"/>
                  </a:lnTo>
                  <a:lnTo>
                    <a:pt x="207336" y="556130"/>
                  </a:lnTo>
                  <a:lnTo>
                    <a:pt x="165865" y="552061"/>
                  </a:lnTo>
                  <a:lnTo>
                    <a:pt x="149457" y="549398"/>
                  </a:lnTo>
                  <a:lnTo>
                    <a:pt x="139533" y="543530"/>
                  </a:lnTo>
                  <a:lnTo>
                    <a:pt x="134643" y="532170"/>
                  </a:lnTo>
                  <a:lnTo>
                    <a:pt x="133336" y="513033"/>
                  </a:lnTo>
                  <a:lnTo>
                    <a:pt x="133474" y="258060"/>
                  </a:lnTo>
                  <a:lnTo>
                    <a:pt x="134044" y="195783"/>
                  </a:lnTo>
                  <a:lnTo>
                    <a:pt x="135279" y="139362"/>
                  </a:lnTo>
                  <a:lnTo>
                    <a:pt x="137411" y="89769"/>
                  </a:lnTo>
                  <a:lnTo>
                    <a:pt x="140675" y="47980"/>
                  </a:lnTo>
                  <a:lnTo>
                    <a:pt x="161347" y="9675"/>
                  </a:lnTo>
                  <a:lnTo>
                    <a:pt x="177233" y="0"/>
                  </a:lnTo>
                  <a:close/>
                </a:path>
              </a:pathLst>
            </a:custGeom>
            <a:solidFill>
              <a:srgbClr val="2FB457"/>
            </a:solidFill>
          </p:spPr>
          <p:txBody>
            <a:bodyPr wrap="square" lIns="0" tIns="0" rIns="0" bIns="0" rtlCol="0"/>
            <a:lstStyle/>
            <a:p>
              <a:endParaRPr sz="2109"/>
            </a:p>
          </p:txBody>
        </p:sp>
        <p:sp>
          <p:nvSpPr>
            <p:cNvPr id="33" name="object 33"/>
            <p:cNvSpPr/>
            <p:nvPr/>
          </p:nvSpPr>
          <p:spPr>
            <a:xfrm>
              <a:off x="2183936" y="2990679"/>
              <a:ext cx="405765" cy="619760"/>
            </a:xfrm>
            <a:custGeom>
              <a:avLst/>
              <a:gdLst/>
              <a:ahLst/>
              <a:cxnLst/>
              <a:rect l="l" t="t" r="r" b="b"/>
              <a:pathLst>
                <a:path w="405764" h="619760">
                  <a:moveTo>
                    <a:pt x="273226" y="279693"/>
                  </a:moveTo>
                  <a:lnTo>
                    <a:pt x="201651" y="279693"/>
                  </a:lnTo>
                  <a:lnTo>
                    <a:pt x="198662" y="286804"/>
                  </a:lnTo>
                  <a:lnTo>
                    <a:pt x="196055" y="294004"/>
                  </a:lnTo>
                  <a:lnTo>
                    <a:pt x="194211" y="301977"/>
                  </a:lnTo>
                  <a:lnTo>
                    <a:pt x="193512" y="311409"/>
                  </a:lnTo>
                  <a:lnTo>
                    <a:pt x="195722" y="328611"/>
                  </a:lnTo>
                  <a:lnTo>
                    <a:pt x="201439" y="342992"/>
                  </a:lnTo>
                  <a:lnTo>
                    <a:pt x="209290" y="355394"/>
                  </a:lnTo>
                  <a:lnTo>
                    <a:pt x="217902" y="366660"/>
                  </a:lnTo>
                  <a:lnTo>
                    <a:pt x="185299" y="369188"/>
                  </a:lnTo>
                  <a:lnTo>
                    <a:pt x="145451" y="374686"/>
                  </a:lnTo>
                  <a:lnTo>
                    <a:pt x="103010" y="385517"/>
                  </a:lnTo>
                  <a:lnTo>
                    <a:pt x="62632" y="404046"/>
                  </a:lnTo>
                  <a:lnTo>
                    <a:pt x="13317" y="453357"/>
                  </a:lnTo>
                  <a:lnTo>
                    <a:pt x="0" y="503279"/>
                  </a:lnTo>
                  <a:lnTo>
                    <a:pt x="6862" y="538473"/>
                  </a:lnTo>
                  <a:lnTo>
                    <a:pt x="27580" y="570196"/>
                  </a:lnTo>
                  <a:lnTo>
                    <a:pt x="62347" y="595949"/>
                  </a:lnTo>
                  <a:lnTo>
                    <a:pt x="111358" y="613233"/>
                  </a:lnTo>
                  <a:lnTo>
                    <a:pt x="174805" y="619550"/>
                  </a:lnTo>
                  <a:lnTo>
                    <a:pt x="239203" y="613474"/>
                  </a:lnTo>
                  <a:lnTo>
                    <a:pt x="292400" y="596693"/>
                  </a:lnTo>
                  <a:lnTo>
                    <a:pt x="311092" y="585363"/>
                  </a:lnTo>
                  <a:lnTo>
                    <a:pt x="214660" y="585363"/>
                  </a:lnTo>
                  <a:lnTo>
                    <a:pt x="155599" y="577982"/>
                  </a:lnTo>
                  <a:lnTo>
                    <a:pt x="110486" y="557416"/>
                  </a:lnTo>
                  <a:lnTo>
                    <a:pt x="81684" y="526034"/>
                  </a:lnTo>
                  <a:lnTo>
                    <a:pt x="71558" y="486200"/>
                  </a:lnTo>
                  <a:lnTo>
                    <a:pt x="79968" y="449666"/>
                  </a:lnTo>
                  <a:lnTo>
                    <a:pt x="123007" y="410164"/>
                  </a:lnTo>
                  <a:lnTo>
                    <a:pt x="168199" y="395612"/>
                  </a:lnTo>
                  <a:lnTo>
                    <a:pt x="215240" y="389868"/>
                  </a:lnTo>
                  <a:lnTo>
                    <a:pt x="226856" y="389437"/>
                  </a:lnTo>
                  <a:lnTo>
                    <a:pt x="359261" y="389437"/>
                  </a:lnTo>
                  <a:lnTo>
                    <a:pt x="346119" y="374623"/>
                  </a:lnTo>
                  <a:lnTo>
                    <a:pt x="320349" y="352023"/>
                  </a:lnTo>
                  <a:lnTo>
                    <a:pt x="291089" y="329274"/>
                  </a:lnTo>
                  <a:lnTo>
                    <a:pt x="284021" y="323241"/>
                  </a:lnTo>
                  <a:lnTo>
                    <a:pt x="277174" y="315756"/>
                  </a:lnTo>
                  <a:lnTo>
                    <a:pt x="272000" y="306287"/>
                  </a:lnTo>
                  <a:lnTo>
                    <a:pt x="269953" y="294302"/>
                  </a:lnTo>
                  <a:lnTo>
                    <a:pt x="272026" y="282020"/>
                  </a:lnTo>
                  <a:lnTo>
                    <a:pt x="273226" y="279693"/>
                  </a:lnTo>
                  <a:close/>
                </a:path>
                <a:path w="405764" h="619760">
                  <a:moveTo>
                    <a:pt x="359261" y="389437"/>
                  </a:moveTo>
                  <a:lnTo>
                    <a:pt x="239038" y="389437"/>
                  </a:lnTo>
                  <a:lnTo>
                    <a:pt x="245549" y="390237"/>
                  </a:lnTo>
                  <a:lnTo>
                    <a:pt x="285478" y="419701"/>
                  </a:lnTo>
                  <a:lnTo>
                    <a:pt x="313049" y="444818"/>
                  </a:lnTo>
                  <a:lnTo>
                    <a:pt x="329030" y="469477"/>
                  </a:lnTo>
                  <a:lnTo>
                    <a:pt x="334186" y="497568"/>
                  </a:lnTo>
                  <a:lnTo>
                    <a:pt x="326487" y="532552"/>
                  </a:lnTo>
                  <a:lnTo>
                    <a:pt x="303694" y="560369"/>
                  </a:lnTo>
                  <a:lnTo>
                    <a:pt x="266266" y="578734"/>
                  </a:lnTo>
                  <a:lnTo>
                    <a:pt x="214660" y="585363"/>
                  </a:lnTo>
                  <a:lnTo>
                    <a:pt x="311092" y="585363"/>
                  </a:lnTo>
                  <a:lnTo>
                    <a:pt x="334170" y="571373"/>
                  </a:lnTo>
                  <a:lnTo>
                    <a:pt x="364286" y="539684"/>
                  </a:lnTo>
                  <a:lnTo>
                    <a:pt x="382522" y="503791"/>
                  </a:lnTo>
                  <a:lnTo>
                    <a:pt x="388651" y="465865"/>
                  </a:lnTo>
                  <a:lnTo>
                    <a:pt x="383011" y="428646"/>
                  </a:lnTo>
                  <a:lnTo>
                    <a:pt x="367920" y="399198"/>
                  </a:lnTo>
                  <a:lnTo>
                    <a:pt x="359261" y="389437"/>
                  </a:lnTo>
                  <a:close/>
                </a:path>
                <a:path w="405764" h="619760">
                  <a:moveTo>
                    <a:pt x="405702" y="0"/>
                  </a:moveTo>
                  <a:lnTo>
                    <a:pt x="238238" y="0"/>
                  </a:lnTo>
                  <a:lnTo>
                    <a:pt x="203496" y="1612"/>
                  </a:lnTo>
                  <a:lnTo>
                    <a:pt x="128823" y="21603"/>
                  </a:lnTo>
                  <a:lnTo>
                    <a:pt x="92707" y="44710"/>
                  </a:lnTo>
                  <a:lnTo>
                    <a:pt x="53579" y="96436"/>
                  </a:lnTo>
                  <a:lnTo>
                    <a:pt x="40669" y="153654"/>
                  </a:lnTo>
                  <a:lnTo>
                    <a:pt x="46431" y="191278"/>
                  </a:lnTo>
                  <a:lnTo>
                    <a:pt x="63356" y="225979"/>
                  </a:lnTo>
                  <a:lnTo>
                    <a:pt x="90895" y="254634"/>
                  </a:lnTo>
                  <a:lnTo>
                    <a:pt x="128503" y="274118"/>
                  </a:lnTo>
                  <a:lnTo>
                    <a:pt x="175633" y="281307"/>
                  </a:lnTo>
                  <a:lnTo>
                    <a:pt x="181873" y="281167"/>
                  </a:lnTo>
                  <a:lnTo>
                    <a:pt x="188337" y="280800"/>
                  </a:lnTo>
                  <a:lnTo>
                    <a:pt x="201651" y="279693"/>
                  </a:lnTo>
                  <a:lnTo>
                    <a:pt x="273226" y="279693"/>
                  </a:lnTo>
                  <a:lnTo>
                    <a:pt x="277377" y="271640"/>
                  </a:lnTo>
                  <a:lnTo>
                    <a:pt x="284708" y="262635"/>
                  </a:lnTo>
                  <a:lnTo>
                    <a:pt x="288736" y="258530"/>
                  </a:lnTo>
                  <a:lnTo>
                    <a:pt x="213846" y="258530"/>
                  </a:lnTo>
                  <a:lnTo>
                    <a:pt x="168462" y="243577"/>
                  </a:lnTo>
                  <a:lnTo>
                    <a:pt x="136799" y="206596"/>
                  </a:lnTo>
                  <a:lnTo>
                    <a:pt x="118248" y="159403"/>
                  </a:lnTo>
                  <a:lnTo>
                    <a:pt x="112200" y="113813"/>
                  </a:lnTo>
                  <a:lnTo>
                    <a:pt x="113052" y="97898"/>
                  </a:lnTo>
                  <a:lnTo>
                    <a:pt x="130107" y="53651"/>
                  </a:lnTo>
                  <a:lnTo>
                    <a:pt x="171037" y="28723"/>
                  </a:lnTo>
                  <a:lnTo>
                    <a:pt x="187013" y="26818"/>
                  </a:lnTo>
                  <a:lnTo>
                    <a:pt x="358019" y="26818"/>
                  </a:lnTo>
                  <a:lnTo>
                    <a:pt x="405702" y="0"/>
                  </a:lnTo>
                  <a:close/>
                </a:path>
                <a:path w="405764" h="619760">
                  <a:moveTo>
                    <a:pt x="358019" y="26818"/>
                  </a:moveTo>
                  <a:lnTo>
                    <a:pt x="187013" y="26818"/>
                  </a:lnTo>
                  <a:lnTo>
                    <a:pt x="231493" y="41961"/>
                  </a:lnTo>
                  <a:lnTo>
                    <a:pt x="263545" y="79667"/>
                  </a:lnTo>
                  <a:lnTo>
                    <a:pt x="282944" y="128348"/>
                  </a:lnTo>
                  <a:lnTo>
                    <a:pt x="289460" y="176418"/>
                  </a:lnTo>
                  <a:lnTo>
                    <a:pt x="288914" y="189235"/>
                  </a:lnTo>
                  <a:lnTo>
                    <a:pt x="269153" y="235781"/>
                  </a:lnTo>
                  <a:lnTo>
                    <a:pt x="229227" y="256803"/>
                  </a:lnTo>
                  <a:lnTo>
                    <a:pt x="213846" y="258530"/>
                  </a:lnTo>
                  <a:lnTo>
                    <a:pt x="288736" y="258530"/>
                  </a:lnTo>
                  <a:lnTo>
                    <a:pt x="292717" y="254473"/>
                  </a:lnTo>
                  <a:lnTo>
                    <a:pt x="317785" y="233576"/>
                  </a:lnTo>
                  <a:lnTo>
                    <a:pt x="339659" y="209250"/>
                  </a:lnTo>
                  <a:lnTo>
                    <a:pt x="355134" y="178672"/>
                  </a:lnTo>
                  <a:lnTo>
                    <a:pt x="361005" y="139018"/>
                  </a:lnTo>
                  <a:lnTo>
                    <a:pt x="354615" y="97973"/>
                  </a:lnTo>
                  <a:lnTo>
                    <a:pt x="339156" y="66761"/>
                  </a:lnTo>
                  <a:lnTo>
                    <a:pt x="320195" y="44238"/>
                  </a:lnTo>
                  <a:lnTo>
                    <a:pt x="303298" y="29259"/>
                  </a:lnTo>
                  <a:lnTo>
                    <a:pt x="353679" y="29259"/>
                  </a:lnTo>
                  <a:lnTo>
                    <a:pt x="358019" y="26818"/>
                  </a:lnTo>
                  <a:close/>
                </a:path>
              </a:pathLst>
            </a:custGeom>
            <a:solidFill>
              <a:srgbClr val="0075BF"/>
            </a:solidFill>
          </p:spPr>
          <p:txBody>
            <a:bodyPr wrap="square" lIns="0" tIns="0" rIns="0" bIns="0" rtlCol="0"/>
            <a:lstStyle/>
            <a:p>
              <a:endParaRPr sz="2109"/>
            </a:p>
          </p:txBody>
        </p:sp>
        <p:sp>
          <p:nvSpPr>
            <p:cNvPr id="34" name="object 34"/>
            <p:cNvSpPr/>
            <p:nvPr/>
          </p:nvSpPr>
          <p:spPr>
            <a:xfrm>
              <a:off x="1784757" y="2980096"/>
              <a:ext cx="405130" cy="389890"/>
            </a:xfrm>
            <a:custGeom>
              <a:avLst/>
              <a:gdLst/>
              <a:ahLst/>
              <a:cxnLst/>
              <a:rect l="l" t="t" r="r" b="b"/>
              <a:pathLst>
                <a:path w="405130" h="389889">
                  <a:moveTo>
                    <a:pt x="210562" y="0"/>
                  </a:moveTo>
                  <a:lnTo>
                    <a:pt x="159990" y="5355"/>
                  </a:lnTo>
                  <a:lnTo>
                    <a:pt x="114779" y="20540"/>
                  </a:lnTo>
                  <a:lnTo>
                    <a:pt x="75811" y="44230"/>
                  </a:lnTo>
                  <a:lnTo>
                    <a:pt x="43966" y="75103"/>
                  </a:lnTo>
                  <a:lnTo>
                    <a:pt x="20128" y="111834"/>
                  </a:lnTo>
                  <a:lnTo>
                    <a:pt x="5179" y="153102"/>
                  </a:lnTo>
                  <a:lnTo>
                    <a:pt x="0" y="197581"/>
                  </a:lnTo>
                  <a:lnTo>
                    <a:pt x="4204" y="236878"/>
                  </a:lnTo>
                  <a:lnTo>
                    <a:pt x="16714" y="275435"/>
                  </a:lnTo>
                  <a:lnTo>
                    <a:pt x="37373" y="311319"/>
                  </a:lnTo>
                  <a:lnTo>
                    <a:pt x="66023" y="342595"/>
                  </a:lnTo>
                  <a:lnTo>
                    <a:pt x="102510" y="367329"/>
                  </a:lnTo>
                  <a:lnTo>
                    <a:pt x="146677" y="383588"/>
                  </a:lnTo>
                  <a:lnTo>
                    <a:pt x="198367" y="389437"/>
                  </a:lnTo>
                  <a:lnTo>
                    <a:pt x="251539" y="383529"/>
                  </a:lnTo>
                  <a:lnTo>
                    <a:pt x="297273" y="367056"/>
                  </a:lnTo>
                  <a:lnTo>
                    <a:pt x="300309" y="365047"/>
                  </a:lnTo>
                  <a:lnTo>
                    <a:pt x="217060" y="365047"/>
                  </a:lnTo>
                  <a:lnTo>
                    <a:pt x="172669" y="354860"/>
                  </a:lnTo>
                  <a:lnTo>
                    <a:pt x="137513" y="327715"/>
                  </a:lnTo>
                  <a:lnTo>
                    <a:pt x="111072" y="288736"/>
                  </a:lnTo>
                  <a:lnTo>
                    <a:pt x="92828" y="243048"/>
                  </a:lnTo>
                  <a:lnTo>
                    <a:pt x="82262" y="195775"/>
                  </a:lnTo>
                  <a:lnTo>
                    <a:pt x="78938" y="153102"/>
                  </a:lnTo>
                  <a:lnTo>
                    <a:pt x="78948" y="150279"/>
                  </a:lnTo>
                  <a:lnTo>
                    <a:pt x="85667" y="100009"/>
                  </a:lnTo>
                  <a:lnTo>
                    <a:pt x="116255" y="52851"/>
                  </a:lnTo>
                  <a:lnTo>
                    <a:pt x="150093" y="32628"/>
                  </a:lnTo>
                  <a:lnTo>
                    <a:pt x="189414" y="25204"/>
                  </a:lnTo>
                  <a:lnTo>
                    <a:pt x="307974" y="25204"/>
                  </a:lnTo>
                  <a:lnTo>
                    <a:pt x="301361" y="20832"/>
                  </a:lnTo>
                  <a:lnTo>
                    <a:pt x="258962" y="5466"/>
                  </a:lnTo>
                  <a:lnTo>
                    <a:pt x="210562" y="0"/>
                  </a:lnTo>
                  <a:close/>
                </a:path>
                <a:path w="405130" h="389889">
                  <a:moveTo>
                    <a:pt x="307974" y="25204"/>
                  </a:moveTo>
                  <a:lnTo>
                    <a:pt x="189414" y="25204"/>
                  </a:lnTo>
                  <a:lnTo>
                    <a:pt x="234419" y="35653"/>
                  </a:lnTo>
                  <a:lnTo>
                    <a:pt x="269216" y="63266"/>
                  </a:lnTo>
                  <a:lnTo>
                    <a:pt x="294709" y="102442"/>
                  </a:lnTo>
                  <a:lnTo>
                    <a:pt x="311801" y="147581"/>
                  </a:lnTo>
                  <a:lnTo>
                    <a:pt x="321394" y="193080"/>
                  </a:lnTo>
                  <a:lnTo>
                    <a:pt x="324391" y="233339"/>
                  </a:lnTo>
                  <a:lnTo>
                    <a:pt x="323325" y="257163"/>
                  </a:lnTo>
                  <a:lnTo>
                    <a:pt x="312047" y="302978"/>
                  </a:lnTo>
                  <a:lnTo>
                    <a:pt x="283615" y="341056"/>
                  </a:lnTo>
                  <a:lnTo>
                    <a:pt x="240771" y="362230"/>
                  </a:lnTo>
                  <a:lnTo>
                    <a:pt x="217060" y="365047"/>
                  </a:lnTo>
                  <a:lnTo>
                    <a:pt x="300309" y="365047"/>
                  </a:lnTo>
                  <a:lnTo>
                    <a:pt x="335298" y="341894"/>
                  </a:lnTo>
                  <a:lnTo>
                    <a:pt x="365344" y="309920"/>
                  </a:lnTo>
                  <a:lnTo>
                    <a:pt x="387140" y="273009"/>
                  </a:lnTo>
                  <a:lnTo>
                    <a:pt x="400417" y="233038"/>
                  </a:lnTo>
                  <a:lnTo>
                    <a:pt x="404902" y="191884"/>
                  </a:lnTo>
                  <a:lnTo>
                    <a:pt x="400409" y="150279"/>
                  </a:lnTo>
                  <a:lnTo>
                    <a:pt x="387282" y="110821"/>
                  </a:lnTo>
                  <a:lnTo>
                    <a:pt x="366048" y="75060"/>
                  </a:lnTo>
                  <a:lnTo>
                    <a:pt x="337231" y="44547"/>
                  </a:lnTo>
                  <a:lnTo>
                    <a:pt x="307974" y="25204"/>
                  </a:lnTo>
                  <a:close/>
                </a:path>
              </a:pathLst>
            </a:custGeom>
            <a:solidFill>
              <a:srgbClr val="FFDF1B"/>
            </a:solidFill>
          </p:spPr>
          <p:txBody>
            <a:bodyPr wrap="square" lIns="0" tIns="0" rIns="0" bIns="0" rtlCol="0"/>
            <a:lstStyle/>
            <a:p>
              <a:endParaRPr sz="2109"/>
            </a:p>
          </p:txBody>
        </p:sp>
        <p:sp>
          <p:nvSpPr>
            <p:cNvPr id="35" name="object 35"/>
            <p:cNvSpPr/>
            <p:nvPr/>
          </p:nvSpPr>
          <p:spPr>
            <a:xfrm>
              <a:off x="1352209" y="2980096"/>
              <a:ext cx="405130" cy="389890"/>
            </a:xfrm>
            <a:custGeom>
              <a:avLst/>
              <a:gdLst/>
              <a:ahLst/>
              <a:cxnLst/>
              <a:rect l="l" t="t" r="r" b="b"/>
              <a:pathLst>
                <a:path w="405130" h="389889">
                  <a:moveTo>
                    <a:pt x="210577" y="0"/>
                  </a:moveTo>
                  <a:lnTo>
                    <a:pt x="160000" y="5355"/>
                  </a:lnTo>
                  <a:lnTo>
                    <a:pt x="114786" y="20540"/>
                  </a:lnTo>
                  <a:lnTo>
                    <a:pt x="75814" y="44230"/>
                  </a:lnTo>
                  <a:lnTo>
                    <a:pt x="43968" y="75103"/>
                  </a:lnTo>
                  <a:lnTo>
                    <a:pt x="20129" y="111834"/>
                  </a:lnTo>
                  <a:lnTo>
                    <a:pt x="5179" y="153102"/>
                  </a:lnTo>
                  <a:lnTo>
                    <a:pt x="0" y="197581"/>
                  </a:lnTo>
                  <a:lnTo>
                    <a:pt x="4204" y="236878"/>
                  </a:lnTo>
                  <a:lnTo>
                    <a:pt x="16715" y="275435"/>
                  </a:lnTo>
                  <a:lnTo>
                    <a:pt x="37374" y="311319"/>
                  </a:lnTo>
                  <a:lnTo>
                    <a:pt x="66027" y="342595"/>
                  </a:lnTo>
                  <a:lnTo>
                    <a:pt x="102517" y="367329"/>
                  </a:lnTo>
                  <a:lnTo>
                    <a:pt x="146687" y="383588"/>
                  </a:lnTo>
                  <a:lnTo>
                    <a:pt x="198382" y="389437"/>
                  </a:lnTo>
                  <a:lnTo>
                    <a:pt x="251553" y="383529"/>
                  </a:lnTo>
                  <a:lnTo>
                    <a:pt x="297282" y="367056"/>
                  </a:lnTo>
                  <a:lnTo>
                    <a:pt x="300318" y="365047"/>
                  </a:lnTo>
                  <a:lnTo>
                    <a:pt x="217089" y="365047"/>
                  </a:lnTo>
                  <a:lnTo>
                    <a:pt x="172691" y="354860"/>
                  </a:lnTo>
                  <a:lnTo>
                    <a:pt x="137528" y="327715"/>
                  </a:lnTo>
                  <a:lnTo>
                    <a:pt x="111081" y="288736"/>
                  </a:lnTo>
                  <a:lnTo>
                    <a:pt x="92833" y="243048"/>
                  </a:lnTo>
                  <a:lnTo>
                    <a:pt x="82264" y="195775"/>
                  </a:lnTo>
                  <a:lnTo>
                    <a:pt x="78939" y="153102"/>
                  </a:lnTo>
                  <a:lnTo>
                    <a:pt x="78949" y="150279"/>
                  </a:lnTo>
                  <a:lnTo>
                    <a:pt x="85668" y="100009"/>
                  </a:lnTo>
                  <a:lnTo>
                    <a:pt x="116257" y="52851"/>
                  </a:lnTo>
                  <a:lnTo>
                    <a:pt x="150107" y="32628"/>
                  </a:lnTo>
                  <a:lnTo>
                    <a:pt x="189443" y="25204"/>
                  </a:lnTo>
                  <a:lnTo>
                    <a:pt x="307976" y="25204"/>
                  </a:lnTo>
                  <a:lnTo>
                    <a:pt x="301364" y="20832"/>
                  </a:lnTo>
                  <a:lnTo>
                    <a:pt x="258971" y="5466"/>
                  </a:lnTo>
                  <a:lnTo>
                    <a:pt x="210577" y="0"/>
                  </a:lnTo>
                  <a:close/>
                </a:path>
                <a:path w="405130" h="389889">
                  <a:moveTo>
                    <a:pt x="307976" y="25204"/>
                  </a:moveTo>
                  <a:lnTo>
                    <a:pt x="189443" y="25204"/>
                  </a:lnTo>
                  <a:lnTo>
                    <a:pt x="234440" y="35653"/>
                  </a:lnTo>
                  <a:lnTo>
                    <a:pt x="269231" y="63266"/>
                  </a:lnTo>
                  <a:lnTo>
                    <a:pt x="294719" y="102442"/>
                  </a:lnTo>
                  <a:lnTo>
                    <a:pt x="311806" y="147581"/>
                  </a:lnTo>
                  <a:lnTo>
                    <a:pt x="321396" y="193080"/>
                  </a:lnTo>
                  <a:lnTo>
                    <a:pt x="324392" y="233339"/>
                  </a:lnTo>
                  <a:lnTo>
                    <a:pt x="323326" y="257163"/>
                  </a:lnTo>
                  <a:lnTo>
                    <a:pt x="312047" y="302978"/>
                  </a:lnTo>
                  <a:lnTo>
                    <a:pt x="283617" y="341056"/>
                  </a:lnTo>
                  <a:lnTo>
                    <a:pt x="240790" y="362230"/>
                  </a:lnTo>
                  <a:lnTo>
                    <a:pt x="217089" y="365047"/>
                  </a:lnTo>
                  <a:lnTo>
                    <a:pt x="300318" y="365047"/>
                  </a:lnTo>
                  <a:lnTo>
                    <a:pt x="335302" y="341894"/>
                  </a:lnTo>
                  <a:lnTo>
                    <a:pt x="365342" y="309920"/>
                  </a:lnTo>
                  <a:lnTo>
                    <a:pt x="387133" y="273009"/>
                  </a:lnTo>
                  <a:lnTo>
                    <a:pt x="400405" y="233038"/>
                  </a:lnTo>
                  <a:lnTo>
                    <a:pt x="404889" y="191884"/>
                  </a:lnTo>
                  <a:lnTo>
                    <a:pt x="400398" y="150279"/>
                  </a:lnTo>
                  <a:lnTo>
                    <a:pt x="387273" y="110821"/>
                  </a:lnTo>
                  <a:lnTo>
                    <a:pt x="366041" y="75060"/>
                  </a:lnTo>
                  <a:lnTo>
                    <a:pt x="337230" y="44547"/>
                  </a:lnTo>
                  <a:lnTo>
                    <a:pt x="307976" y="25204"/>
                  </a:lnTo>
                  <a:close/>
                </a:path>
              </a:pathLst>
            </a:custGeom>
            <a:solidFill>
              <a:srgbClr val="EF3E35"/>
            </a:solidFill>
          </p:spPr>
          <p:txBody>
            <a:bodyPr wrap="square" lIns="0" tIns="0" rIns="0" bIns="0" rtlCol="0"/>
            <a:lstStyle/>
            <a:p>
              <a:endParaRPr sz="2109"/>
            </a:p>
          </p:txBody>
        </p:sp>
        <p:sp>
          <p:nvSpPr>
            <p:cNvPr id="36" name="object 36"/>
            <p:cNvSpPr/>
            <p:nvPr/>
          </p:nvSpPr>
          <p:spPr>
            <a:xfrm>
              <a:off x="775343" y="2818270"/>
              <a:ext cx="554355" cy="561340"/>
            </a:xfrm>
            <a:custGeom>
              <a:avLst/>
              <a:gdLst/>
              <a:ahLst/>
              <a:cxnLst/>
              <a:rect l="l" t="t" r="r" b="b"/>
              <a:pathLst>
                <a:path w="554355" h="561339">
                  <a:moveTo>
                    <a:pt x="307943" y="0"/>
                  </a:moveTo>
                  <a:lnTo>
                    <a:pt x="252089" y="3989"/>
                  </a:lnTo>
                  <a:lnTo>
                    <a:pt x="201280" y="15452"/>
                  </a:lnTo>
                  <a:lnTo>
                    <a:pt x="155711" y="33629"/>
                  </a:lnTo>
                  <a:lnTo>
                    <a:pt x="115580" y="57761"/>
                  </a:lnTo>
                  <a:lnTo>
                    <a:pt x="81083" y="87088"/>
                  </a:lnTo>
                  <a:lnTo>
                    <a:pt x="52418" y="120851"/>
                  </a:lnTo>
                  <a:lnTo>
                    <a:pt x="29780" y="158292"/>
                  </a:lnTo>
                  <a:lnTo>
                    <a:pt x="13366" y="198650"/>
                  </a:lnTo>
                  <a:lnTo>
                    <a:pt x="3374" y="241167"/>
                  </a:lnTo>
                  <a:lnTo>
                    <a:pt x="0" y="285083"/>
                  </a:lnTo>
                  <a:lnTo>
                    <a:pt x="2450" y="322256"/>
                  </a:lnTo>
                  <a:lnTo>
                    <a:pt x="10005" y="360312"/>
                  </a:lnTo>
                  <a:lnTo>
                    <a:pt x="22964" y="398122"/>
                  </a:lnTo>
                  <a:lnTo>
                    <a:pt x="41631" y="434556"/>
                  </a:lnTo>
                  <a:lnTo>
                    <a:pt x="66307" y="468485"/>
                  </a:lnTo>
                  <a:lnTo>
                    <a:pt x="97295" y="498778"/>
                  </a:lnTo>
                  <a:lnTo>
                    <a:pt x="134896" y="524306"/>
                  </a:lnTo>
                  <a:lnTo>
                    <a:pt x="179413" y="543938"/>
                  </a:lnTo>
                  <a:lnTo>
                    <a:pt x="231147" y="556547"/>
                  </a:lnTo>
                  <a:lnTo>
                    <a:pt x="290401" y="561000"/>
                  </a:lnTo>
                  <a:lnTo>
                    <a:pt x="321521" y="559941"/>
                  </a:lnTo>
                  <a:lnTo>
                    <a:pt x="352429" y="557096"/>
                  </a:lnTo>
                  <a:lnTo>
                    <a:pt x="383766" y="552961"/>
                  </a:lnTo>
                  <a:lnTo>
                    <a:pt x="416172" y="548034"/>
                  </a:lnTo>
                  <a:lnTo>
                    <a:pt x="525173" y="522899"/>
                  </a:lnTo>
                  <a:lnTo>
                    <a:pt x="525173" y="429897"/>
                  </a:lnTo>
                  <a:lnTo>
                    <a:pt x="525646" y="411325"/>
                  </a:lnTo>
                  <a:lnTo>
                    <a:pt x="526688" y="393311"/>
                  </a:lnTo>
                  <a:lnTo>
                    <a:pt x="528218" y="387220"/>
                  </a:lnTo>
                  <a:lnTo>
                    <a:pt x="528990" y="385691"/>
                  </a:lnTo>
                  <a:lnTo>
                    <a:pt x="534323" y="381129"/>
                  </a:lnTo>
                  <a:lnTo>
                    <a:pt x="554139" y="362071"/>
                  </a:lnTo>
                  <a:lnTo>
                    <a:pt x="392539" y="362071"/>
                  </a:lnTo>
                  <a:lnTo>
                    <a:pt x="331562" y="394841"/>
                  </a:lnTo>
                  <a:lnTo>
                    <a:pt x="446653" y="388750"/>
                  </a:lnTo>
                  <a:lnTo>
                    <a:pt x="446653" y="511475"/>
                  </a:lnTo>
                  <a:lnTo>
                    <a:pt x="428745" y="518311"/>
                  </a:lnTo>
                  <a:lnTo>
                    <a:pt x="407976" y="524429"/>
                  </a:lnTo>
                  <a:lnTo>
                    <a:pt x="382345" y="528830"/>
                  </a:lnTo>
                  <a:lnTo>
                    <a:pt x="349848" y="530519"/>
                  </a:lnTo>
                  <a:lnTo>
                    <a:pt x="296836" y="525696"/>
                  </a:lnTo>
                  <a:lnTo>
                    <a:pt x="248790" y="511921"/>
                  </a:lnTo>
                  <a:lnTo>
                    <a:pt x="206050" y="490236"/>
                  </a:lnTo>
                  <a:lnTo>
                    <a:pt x="168954" y="461681"/>
                  </a:lnTo>
                  <a:lnTo>
                    <a:pt x="137843" y="427298"/>
                  </a:lnTo>
                  <a:lnTo>
                    <a:pt x="113054" y="388129"/>
                  </a:lnTo>
                  <a:lnTo>
                    <a:pt x="94928" y="345214"/>
                  </a:lnTo>
                  <a:lnTo>
                    <a:pt x="83804" y="299595"/>
                  </a:lnTo>
                  <a:lnTo>
                    <a:pt x="80020" y="252313"/>
                  </a:lnTo>
                  <a:lnTo>
                    <a:pt x="84153" y="204353"/>
                  </a:lnTo>
                  <a:lnTo>
                    <a:pt x="96076" y="160904"/>
                  </a:lnTo>
                  <a:lnTo>
                    <a:pt x="115075" y="122546"/>
                  </a:lnTo>
                  <a:lnTo>
                    <a:pt x="140434" y="89860"/>
                  </a:lnTo>
                  <a:lnTo>
                    <a:pt x="171439" y="63426"/>
                  </a:lnTo>
                  <a:lnTo>
                    <a:pt x="207376" y="43826"/>
                  </a:lnTo>
                  <a:lnTo>
                    <a:pt x="247530" y="31640"/>
                  </a:lnTo>
                  <a:lnTo>
                    <a:pt x="291187" y="27449"/>
                  </a:lnTo>
                  <a:lnTo>
                    <a:pt x="350961" y="35107"/>
                  </a:lnTo>
                  <a:lnTo>
                    <a:pt x="396740" y="53840"/>
                  </a:lnTo>
                  <a:lnTo>
                    <a:pt x="430518" y="77289"/>
                  </a:lnTo>
                  <a:lnTo>
                    <a:pt x="454288" y="99093"/>
                  </a:lnTo>
                  <a:lnTo>
                    <a:pt x="435244" y="129588"/>
                  </a:lnTo>
                  <a:lnTo>
                    <a:pt x="461908" y="123497"/>
                  </a:lnTo>
                  <a:lnTo>
                    <a:pt x="525173" y="63292"/>
                  </a:lnTo>
                  <a:lnTo>
                    <a:pt x="510416" y="53325"/>
                  </a:lnTo>
                  <a:lnTo>
                    <a:pt x="490014" y="41362"/>
                  </a:lnTo>
                  <a:lnTo>
                    <a:pt x="424564" y="16012"/>
                  </a:lnTo>
                  <a:lnTo>
                    <a:pt x="368254" y="4296"/>
                  </a:lnTo>
                  <a:lnTo>
                    <a:pt x="338492" y="1110"/>
                  </a:lnTo>
                  <a:lnTo>
                    <a:pt x="307943" y="0"/>
                  </a:lnTo>
                  <a:close/>
                </a:path>
              </a:pathLst>
            </a:custGeom>
            <a:solidFill>
              <a:srgbClr val="0075BF"/>
            </a:solidFill>
          </p:spPr>
          <p:txBody>
            <a:bodyPr wrap="square" lIns="0" tIns="0" rIns="0" bIns="0" rtlCol="0"/>
            <a:lstStyle/>
            <a:p>
              <a:endParaRPr sz="2109"/>
            </a:p>
          </p:txBody>
        </p:sp>
      </p:grpSp>
      <p:grpSp>
        <p:nvGrpSpPr>
          <p:cNvPr id="37" name="object 37"/>
          <p:cNvGrpSpPr/>
          <p:nvPr/>
        </p:nvGrpSpPr>
        <p:grpSpPr>
          <a:xfrm>
            <a:off x="4813102" y="5688211"/>
            <a:ext cx="1714500" cy="794742"/>
            <a:chOff x="6845300" y="8089900"/>
            <a:chExt cx="2438400" cy="1130300"/>
          </a:xfrm>
        </p:grpSpPr>
        <p:sp>
          <p:nvSpPr>
            <p:cNvPr id="38" name="object 38"/>
            <p:cNvSpPr/>
            <p:nvPr/>
          </p:nvSpPr>
          <p:spPr>
            <a:xfrm>
              <a:off x="6845300" y="8089900"/>
              <a:ext cx="2438400" cy="1130300"/>
            </a:xfrm>
            <a:custGeom>
              <a:avLst/>
              <a:gdLst/>
              <a:ahLst/>
              <a:cxnLst/>
              <a:rect l="l" t="t" r="r" b="b"/>
              <a:pathLst>
                <a:path w="2438400" h="1130300">
                  <a:moveTo>
                    <a:pt x="2438400" y="0"/>
                  </a:moveTo>
                  <a:lnTo>
                    <a:pt x="0" y="0"/>
                  </a:lnTo>
                  <a:lnTo>
                    <a:pt x="0" y="1130300"/>
                  </a:lnTo>
                  <a:lnTo>
                    <a:pt x="2438400" y="1130300"/>
                  </a:lnTo>
                  <a:lnTo>
                    <a:pt x="2438400" y="0"/>
                  </a:lnTo>
                  <a:close/>
                </a:path>
              </a:pathLst>
            </a:custGeom>
            <a:solidFill>
              <a:srgbClr val="FFFFFF"/>
            </a:solidFill>
          </p:spPr>
          <p:txBody>
            <a:bodyPr wrap="square" lIns="0" tIns="0" rIns="0" bIns="0" rtlCol="0"/>
            <a:lstStyle/>
            <a:p>
              <a:endParaRPr sz="2109"/>
            </a:p>
          </p:txBody>
        </p:sp>
        <p:sp>
          <p:nvSpPr>
            <p:cNvPr id="39" name="object 39"/>
            <p:cNvSpPr/>
            <p:nvPr/>
          </p:nvSpPr>
          <p:spPr>
            <a:xfrm>
              <a:off x="6961632" y="8487676"/>
              <a:ext cx="2149475" cy="360680"/>
            </a:xfrm>
            <a:custGeom>
              <a:avLst/>
              <a:gdLst/>
              <a:ahLst/>
              <a:cxnLst/>
              <a:rect l="l" t="t" r="r" b="b"/>
              <a:pathLst>
                <a:path w="2149475" h="360679">
                  <a:moveTo>
                    <a:pt x="456044" y="0"/>
                  </a:moveTo>
                  <a:lnTo>
                    <a:pt x="316725" y="0"/>
                  </a:lnTo>
                  <a:lnTo>
                    <a:pt x="223177" y="195770"/>
                  </a:lnTo>
                  <a:lnTo>
                    <a:pt x="216827" y="0"/>
                  </a:lnTo>
                  <a:lnTo>
                    <a:pt x="77851" y="0"/>
                  </a:lnTo>
                  <a:lnTo>
                    <a:pt x="0" y="350469"/>
                  </a:lnTo>
                  <a:lnTo>
                    <a:pt x="101892" y="350469"/>
                  </a:lnTo>
                  <a:lnTo>
                    <a:pt x="148666" y="162039"/>
                  </a:lnTo>
                  <a:lnTo>
                    <a:pt x="152336" y="350469"/>
                  </a:lnTo>
                  <a:lnTo>
                    <a:pt x="224853" y="350469"/>
                  </a:lnTo>
                  <a:lnTo>
                    <a:pt x="318719" y="162039"/>
                  </a:lnTo>
                  <a:lnTo>
                    <a:pt x="276961" y="350469"/>
                  </a:lnTo>
                  <a:lnTo>
                    <a:pt x="377863" y="350469"/>
                  </a:lnTo>
                  <a:lnTo>
                    <a:pt x="456044" y="0"/>
                  </a:lnTo>
                  <a:close/>
                </a:path>
                <a:path w="2149475" h="360679">
                  <a:moveTo>
                    <a:pt x="554583" y="90868"/>
                  </a:moveTo>
                  <a:lnTo>
                    <a:pt x="460044" y="90868"/>
                  </a:lnTo>
                  <a:lnTo>
                    <a:pt x="402247" y="350469"/>
                  </a:lnTo>
                  <a:lnTo>
                    <a:pt x="496798" y="350799"/>
                  </a:lnTo>
                  <a:lnTo>
                    <a:pt x="554583" y="90868"/>
                  </a:lnTo>
                  <a:close/>
                </a:path>
                <a:path w="2149475" h="360679">
                  <a:moveTo>
                    <a:pt x="574636" y="12"/>
                  </a:moveTo>
                  <a:lnTo>
                    <a:pt x="480428" y="12"/>
                  </a:lnTo>
                  <a:lnTo>
                    <a:pt x="468058" y="57124"/>
                  </a:lnTo>
                  <a:lnTo>
                    <a:pt x="561949" y="57124"/>
                  </a:lnTo>
                  <a:lnTo>
                    <a:pt x="574636" y="12"/>
                  </a:lnTo>
                  <a:close/>
                </a:path>
                <a:path w="2149475" h="360679">
                  <a:moveTo>
                    <a:pt x="820534" y="187439"/>
                  </a:moveTo>
                  <a:lnTo>
                    <a:pt x="820229" y="170357"/>
                  </a:lnTo>
                  <a:lnTo>
                    <a:pt x="810133" y="136271"/>
                  </a:lnTo>
                  <a:lnTo>
                    <a:pt x="778675" y="101866"/>
                  </a:lnTo>
                  <a:lnTo>
                    <a:pt x="714298" y="83858"/>
                  </a:lnTo>
                  <a:lnTo>
                    <a:pt x="671169" y="86448"/>
                  </a:lnTo>
                  <a:lnTo>
                    <a:pt x="633679" y="97802"/>
                  </a:lnTo>
                  <a:lnTo>
                    <a:pt x="576313" y="140627"/>
                  </a:lnTo>
                  <a:lnTo>
                    <a:pt x="543648" y="199923"/>
                  </a:lnTo>
                  <a:lnTo>
                    <a:pt x="537044" y="231876"/>
                  </a:lnTo>
                  <a:lnTo>
                    <a:pt x="537171" y="263296"/>
                  </a:lnTo>
                  <a:lnTo>
                    <a:pt x="558342" y="318338"/>
                  </a:lnTo>
                  <a:lnTo>
                    <a:pt x="608622" y="352653"/>
                  </a:lnTo>
                  <a:lnTo>
                    <a:pt x="645134" y="358165"/>
                  </a:lnTo>
                  <a:lnTo>
                    <a:pt x="711974" y="348602"/>
                  </a:lnTo>
                  <a:lnTo>
                    <a:pt x="758012" y="323418"/>
                  </a:lnTo>
                  <a:lnTo>
                    <a:pt x="786663" y="292671"/>
                  </a:lnTo>
                  <a:lnTo>
                    <a:pt x="805497" y="254571"/>
                  </a:lnTo>
                  <a:lnTo>
                    <a:pt x="707275" y="254571"/>
                  </a:lnTo>
                  <a:lnTo>
                    <a:pt x="703135" y="262394"/>
                  </a:lnTo>
                  <a:lnTo>
                    <a:pt x="694410" y="275285"/>
                  </a:lnTo>
                  <a:lnTo>
                    <a:pt x="680681" y="287185"/>
                  </a:lnTo>
                  <a:lnTo>
                    <a:pt x="661492" y="291998"/>
                  </a:lnTo>
                  <a:lnTo>
                    <a:pt x="635088" y="276428"/>
                  </a:lnTo>
                  <a:lnTo>
                    <a:pt x="629640" y="240398"/>
                  </a:lnTo>
                  <a:lnTo>
                    <a:pt x="640892" y="197510"/>
                  </a:lnTo>
                  <a:lnTo>
                    <a:pt x="664616" y="161404"/>
                  </a:lnTo>
                  <a:lnTo>
                    <a:pt x="696582" y="145669"/>
                  </a:lnTo>
                  <a:lnTo>
                    <a:pt x="713994" y="151396"/>
                  </a:lnTo>
                  <a:lnTo>
                    <a:pt x="721931" y="164922"/>
                  </a:lnTo>
                  <a:lnTo>
                    <a:pt x="723785" y="179260"/>
                  </a:lnTo>
                  <a:lnTo>
                    <a:pt x="722985" y="187439"/>
                  </a:lnTo>
                  <a:lnTo>
                    <a:pt x="820534" y="187439"/>
                  </a:lnTo>
                  <a:close/>
                </a:path>
                <a:path w="2149475" h="360679">
                  <a:moveTo>
                    <a:pt x="1527022" y="150799"/>
                  </a:moveTo>
                  <a:lnTo>
                    <a:pt x="1522996" y="132969"/>
                  </a:lnTo>
                  <a:lnTo>
                    <a:pt x="1520456" y="121742"/>
                  </a:lnTo>
                  <a:lnTo>
                    <a:pt x="1488833" y="93319"/>
                  </a:lnTo>
                  <a:lnTo>
                    <a:pt x="1414551" y="79857"/>
                  </a:lnTo>
                  <a:lnTo>
                    <a:pt x="1366723" y="83362"/>
                  </a:lnTo>
                  <a:lnTo>
                    <a:pt x="1325346" y="96431"/>
                  </a:lnTo>
                  <a:lnTo>
                    <a:pt x="1294739" y="120573"/>
                  </a:lnTo>
                  <a:lnTo>
                    <a:pt x="1279245" y="157353"/>
                  </a:lnTo>
                  <a:lnTo>
                    <a:pt x="1287983" y="200774"/>
                  </a:lnTo>
                  <a:lnTo>
                    <a:pt x="1319085" y="227558"/>
                  </a:lnTo>
                  <a:lnTo>
                    <a:pt x="1356575" y="241884"/>
                  </a:lnTo>
                  <a:lnTo>
                    <a:pt x="1384490" y="247891"/>
                  </a:lnTo>
                  <a:lnTo>
                    <a:pt x="1411465" y="259956"/>
                  </a:lnTo>
                  <a:lnTo>
                    <a:pt x="1417472" y="277672"/>
                  </a:lnTo>
                  <a:lnTo>
                    <a:pt x="1406563" y="293700"/>
                  </a:lnTo>
                  <a:lnTo>
                    <a:pt x="1382801" y="300685"/>
                  </a:lnTo>
                  <a:lnTo>
                    <a:pt x="1353096" y="294386"/>
                  </a:lnTo>
                  <a:lnTo>
                    <a:pt x="1341793" y="280847"/>
                  </a:lnTo>
                  <a:lnTo>
                    <a:pt x="1341158" y="271297"/>
                  </a:lnTo>
                  <a:lnTo>
                    <a:pt x="1340904" y="267385"/>
                  </a:lnTo>
                  <a:lnTo>
                    <a:pt x="1342301" y="261594"/>
                  </a:lnTo>
                  <a:lnTo>
                    <a:pt x="1342377" y="261277"/>
                  </a:lnTo>
                  <a:lnTo>
                    <a:pt x="1165974" y="261594"/>
                  </a:lnTo>
                  <a:lnTo>
                    <a:pt x="1252842" y="232867"/>
                  </a:lnTo>
                  <a:lnTo>
                    <a:pt x="1256182" y="231863"/>
                  </a:lnTo>
                  <a:lnTo>
                    <a:pt x="1257185" y="230200"/>
                  </a:lnTo>
                  <a:lnTo>
                    <a:pt x="1258862" y="218490"/>
                  </a:lnTo>
                  <a:lnTo>
                    <a:pt x="1259865" y="179197"/>
                  </a:lnTo>
                  <a:lnTo>
                    <a:pt x="1249705" y="142722"/>
                  </a:lnTo>
                  <a:lnTo>
                    <a:pt x="1248702" y="141325"/>
                  </a:lnTo>
                  <a:lnTo>
                    <a:pt x="1227886" y="112128"/>
                  </a:lnTo>
                  <a:lnTo>
                    <a:pt x="1193901" y="90487"/>
                  </a:lnTo>
                  <a:lnTo>
                    <a:pt x="1169314" y="85420"/>
                  </a:lnTo>
                  <a:lnTo>
                    <a:pt x="1169314" y="189103"/>
                  </a:lnTo>
                  <a:lnTo>
                    <a:pt x="1163269" y="226771"/>
                  </a:lnTo>
                  <a:lnTo>
                    <a:pt x="1146619" y="262255"/>
                  </a:lnTo>
                  <a:lnTo>
                    <a:pt x="1121689" y="287070"/>
                  </a:lnTo>
                  <a:lnTo>
                    <a:pt x="1090803" y="292658"/>
                  </a:lnTo>
                  <a:lnTo>
                    <a:pt x="1069365" y="276186"/>
                  </a:lnTo>
                  <a:lnTo>
                    <a:pt x="1063167" y="245033"/>
                  </a:lnTo>
                  <a:lnTo>
                    <a:pt x="1069682" y="207594"/>
                  </a:lnTo>
                  <a:lnTo>
                    <a:pt x="1086383" y="172237"/>
                  </a:lnTo>
                  <a:lnTo>
                    <a:pt x="1110754" y="147358"/>
                  </a:lnTo>
                  <a:lnTo>
                    <a:pt x="1140256" y="141325"/>
                  </a:lnTo>
                  <a:lnTo>
                    <a:pt x="1162418" y="157772"/>
                  </a:lnTo>
                  <a:lnTo>
                    <a:pt x="1169314" y="189103"/>
                  </a:lnTo>
                  <a:lnTo>
                    <a:pt x="1169314" y="85420"/>
                  </a:lnTo>
                  <a:lnTo>
                    <a:pt x="1147279" y="80860"/>
                  </a:lnTo>
                  <a:lnTo>
                    <a:pt x="1104811" y="83527"/>
                  </a:lnTo>
                  <a:lnTo>
                    <a:pt x="1067511" y="95008"/>
                  </a:lnTo>
                  <a:lnTo>
                    <a:pt x="1035672" y="113715"/>
                  </a:lnTo>
                  <a:lnTo>
                    <a:pt x="1009611" y="138137"/>
                  </a:lnTo>
                  <a:lnTo>
                    <a:pt x="1004531" y="145402"/>
                  </a:lnTo>
                  <a:lnTo>
                    <a:pt x="1019657" y="86537"/>
                  </a:lnTo>
                  <a:lnTo>
                    <a:pt x="975537" y="93548"/>
                  </a:lnTo>
                  <a:lnTo>
                    <a:pt x="941349" y="113144"/>
                  </a:lnTo>
                  <a:lnTo>
                    <a:pt x="932116" y="122948"/>
                  </a:lnTo>
                  <a:lnTo>
                    <a:pt x="939469" y="90868"/>
                  </a:lnTo>
                  <a:lnTo>
                    <a:pt x="854938" y="90868"/>
                  </a:lnTo>
                  <a:lnTo>
                    <a:pt x="796480" y="350799"/>
                  </a:lnTo>
                  <a:lnTo>
                    <a:pt x="885672" y="350799"/>
                  </a:lnTo>
                  <a:lnTo>
                    <a:pt x="906729" y="258267"/>
                  </a:lnTo>
                  <a:lnTo>
                    <a:pt x="928827" y="202488"/>
                  </a:lnTo>
                  <a:lnTo>
                    <a:pt x="957973" y="177203"/>
                  </a:lnTo>
                  <a:lnTo>
                    <a:pt x="984300" y="170637"/>
                  </a:lnTo>
                  <a:lnTo>
                    <a:pt x="987856" y="170751"/>
                  </a:lnTo>
                  <a:lnTo>
                    <a:pt x="976020" y="197866"/>
                  </a:lnTo>
                  <a:lnTo>
                    <a:pt x="969098" y="230085"/>
                  </a:lnTo>
                  <a:lnTo>
                    <a:pt x="976503" y="291490"/>
                  </a:lnTo>
                  <a:lnTo>
                    <a:pt x="1014260" y="338531"/>
                  </a:lnTo>
                  <a:lnTo>
                    <a:pt x="1084795" y="358813"/>
                  </a:lnTo>
                  <a:lnTo>
                    <a:pt x="1137869" y="352983"/>
                  </a:lnTo>
                  <a:lnTo>
                    <a:pt x="1182395" y="333971"/>
                  </a:lnTo>
                  <a:lnTo>
                    <a:pt x="1216952" y="305498"/>
                  </a:lnTo>
                  <a:lnTo>
                    <a:pt x="1225664" y="292658"/>
                  </a:lnTo>
                  <a:lnTo>
                    <a:pt x="1240142" y="271297"/>
                  </a:lnTo>
                  <a:lnTo>
                    <a:pt x="1241526" y="296354"/>
                  </a:lnTo>
                  <a:lnTo>
                    <a:pt x="1257185" y="324993"/>
                  </a:lnTo>
                  <a:lnTo>
                    <a:pt x="1296898" y="348996"/>
                  </a:lnTo>
                  <a:lnTo>
                    <a:pt x="1370444" y="360159"/>
                  </a:lnTo>
                  <a:lnTo>
                    <a:pt x="1438097" y="352209"/>
                  </a:lnTo>
                  <a:lnTo>
                    <a:pt x="1481124" y="330238"/>
                  </a:lnTo>
                  <a:lnTo>
                    <a:pt x="1505407" y="300685"/>
                  </a:lnTo>
                  <a:lnTo>
                    <a:pt x="1516773" y="256578"/>
                  </a:lnTo>
                  <a:lnTo>
                    <a:pt x="1504683" y="217157"/>
                  </a:lnTo>
                  <a:lnTo>
                    <a:pt x="1477441" y="195072"/>
                  </a:lnTo>
                  <a:lnTo>
                    <a:pt x="1441056" y="183438"/>
                  </a:lnTo>
                  <a:lnTo>
                    <a:pt x="1401521" y="175399"/>
                  </a:lnTo>
                  <a:lnTo>
                    <a:pt x="1378788" y="164973"/>
                  </a:lnTo>
                  <a:lnTo>
                    <a:pt x="1373251" y="150799"/>
                  </a:lnTo>
                  <a:lnTo>
                    <a:pt x="1382687" y="138328"/>
                  </a:lnTo>
                  <a:lnTo>
                    <a:pt x="1404874" y="132969"/>
                  </a:lnTo>
                  <a:lnTo>
                    <a:pt x="1426921" y="138188"/>
                  </a:lnTo>
                  <a:lnTo>
                    <a:pt x="1435684" y="149682"/>
                  </a:lnTo>
                  <a:lnTo>
                    <a:pt x="1436814" y="161163"/>
                  </a:lnTo>
                  <a:lnTo>
                    <a:pt x="1435938" y="166382"/>
                  </a:lnTo>
                  <a:lnTo>
                    <a:pt x="1526146" y="166382"/>
                  </a:lnTo>
                  <a:lnTo>
                    <a:pt x="1527022" y="150799"/>
                  </a:lnTo>
                  <a:close/>
                </a:path>
                <a:path w="2149475" h="360679">
                  <a:moveTo>
                    <a:pt x="1818576" y="210058"/>
                  </a:moveTo>
                  <a:lnTo>
                    <a:pt x="1818347" y="178498"/>
                  </a:lnTo>
                  <a:lnTo>
                    <a:pt x="1811032" y="148920"/>
                  </a:lnTo>
                  <a:lnTo>
                    <a:pt x="1806956" y="141655"/>
                  </a:lnTo>
                  <a:lnTo>
                    <a:pt x="1796389" y="122821"/>
                  </a:lnTo>
                  <a:lnTo>
                    <a:pt x="1774151" y="101714"/>
                  </a:lnTo>
                  <a:lnTo>
                    <a:pt x="1744065" y="87109"/>
                  </a:lnTo>
                  <a:lnTo>
                    <a:pt x="1728698" y="84467"/>
                  </a:lnTo>
                  <a:lnTo>
                    <a:pt x="1728698" y="189509"/>
                  </a:lnTo>
                  <a:lnTo>
                    <a:pt x="1722577" y="227228"/>
                  </a:lnTo>
                  <a:lnTo>
                    <a:pt x="1705762" y="262737"/>
                  </a:lnTo>
                  <a:lnTo>
                    <a:pt x="1680591" y="287515"/>
                  </a:lnTo>
                  <a:lnTo>
                    <a:pt x="1649412" y="292989"/>
                  </a:lnTo>
                  <a:lnTo>
                    <a:pt x="1627860" y="276606"/>
                  </a:lnTo>
                  <a:lnTo>
                    <a:pt x="1621650" y="245440"/>
                  </a:lnTo>
                  <a:lnTo>
                    <a:pt x="1628241" y="207924"/>
                  </a:lnTo>
                  <a:lnTo>
                    <a:pt x="1645107" y="172504"/>
                  </a:lnTo>
                  <a:lnTo>
                    <a:pt x="1669719" y="147599"/>
                  </a:lnTo>
                  <a:lnTo>
                    <a:pt x="1699526" y="141655"/>
                  </a:lnTo>
                  <a:lnTo>
                    <a:pt x="1721802" y="158127"/>
                  </a:lnTo>
                  <a:lnTo>
                    <a:pt x="1728698" y="189509"/>
                  </a:lnTo>
                  <a:lnTo>
                    <a:pt x="1728698" y="84467"/>
                  </a:lnTo>
                  <a:lnTo>
                    <a:pt x="1705876" y="80518"/>
                  </a:lnTo>
                  <a:lnTo>
                    <a:pt x="1663344" y="83235"/>
                  </a:lnTo>
                  <a:lnTo>
                    <a:pt x="1626019" y="94703"/>
                  </a:lnTo>
                  <a:lnTo>
                    <a:pt x="1568145" y="137706"/>
                  </a:lnTo>
                  <a:lnTo>
                    <a:pt x="1534642" y="197281"/>
                  </a:lnTo>
                  <a:lnTo>
                    <a:pt x="1527771" y="229438"/>
                  </a:lnTo>
                  <a:lnTo>
                    <a:pt x="1527886" y="261150"/>
                  </a:lnTo>
                  <a:lnTo>
                    <a:pt x="1550289" y="317055"/>
                  </a:lnTo>
                  <a:lnTo>
                    <a:pt x="1604200" y="352729"/>
                  </a:lnTo>
                  <a:lnTo>
                    <a:pt x="1643735" y="359156"/>
                  </a:lnTo>
                  <a:lnTo>
                    <a:pt x="1685823" y="356120"/>
                  </a:lnTo>
                  <a:lnTo>
                    <a:pt x="1722628" y="344474"/>
                  </a:lnTo>
                  <a:lnTo>
                    <a:pt x="1753920" y="325742"/>
                  </a:lnTo>
                  <a:lnTo>
                    <a:pt x="1779409" y="301421"/>
                  </a:lnTo>
                  <a:lnTo>
                    <a:pt x="1785175" y="292989"/>
                  </a:lnTo>
                  <a:lnTo>
                    <a:pt x="1798853" y="273024"/>
                  </a:lnTo>
                  <a:lnTo>
                    <a:pt x="1811997" y="242062"/>
                  </a:lnTo>
                  <a:lnTo>
                    <a:pt x="1818576" y="210058"/>
                  </a:lnTo>
                  <a:close/>
                </a:path>
                <a:path w="2149475" h="360679">
                  <a:moveTo>
                    <a:pt x="2148878" y="90868"/>
                  </a:moveTo>
                  <a:lnTo>
                    <a:pt x="2104453" y="90868"/>
                  </a:lnTo>
                  <a:lnTo>
                    <a:pt x="2117801" y="28067"/>
                  </a:lnTo>
                  <a:lnTo>
                    <a:pt x="2031606" y="28067"/>
                  </a:lnTo>
                  <a:lnTo>
                    <a:pt x="2017915" y="90868"/>
                  </a:lnTo>
                  <a:lnTo>
                    <a:pt x="1962797" y="90868"/>
                  </a:lnTo>
                  <a:lnTo>
                    <a:pt x="1983955" y="54330"/>
                  </a:lnTo>
                  <a:lnTo>
                    <a:pt x="1999869" y="52463"/>
                  </a:lnTo>
                  <a:lnTo>
                    <a:pt x="2010219" y="3352"/>
                  </a:lnTo>
                  <a:lnTo>
                    <a:pt x="1998243" y="2298"/>
                  </a:lnTo>
                  <a:lnTo>
                    <a:pt x="1969757" y="1714"/>
                  </a:lnTo>
                  <a:lnTo>
                    <a:pt x="1935949" y="5461"/>
                  </a:lnTo>
                  <a:lnTo>
                    <a:pt x="1894751" y="31483"/>
                  </a:lnTo>
                  <a:lnTo>
                    <a:pt x="1877885" y="67741"/>
                  </a:lnTo>
                  <a:lnTo>
                    <a:pt x="1871586" y="90868"/>
                  </a:lnTo>
                  <a:lnTo>
                    <a:pt x="1825155" y="90868"/>
                  </a:lnTo>
                  <a:lnTo>
                    <a:pt x="1811782" y="150672"/>
                  </a:lnTo>
                  <a:lnTo>
                    <a:pt x="1859546" y="150672"/>
                  </a:lnTo>
                  <a:lnTo>
                    <a:pt x="1816125" y="350469"/>
                  </a:lnTo>
                  <a:lnTo>
                    <a:pt x="1909000" y="350469"/>
                  </a:lnTo>
                  <a:lnTo>
                    <a:pt x="1952777" y="150672"/>
                  </a:lnTo>
                  <a:lnTo>
                    <a:pt x="2004555" y="151003"/>
                  </a:lnTo>
                  <a:lnTo>
                    <a:pt x="1975485" y="281978"/>
                  </a:lnTo>
                  <a:lnTo>
                    <a:pt x="1973160" y="304507"/>
                  </a:lnTo>
                  <a:lnTo>
                    <a:pt x="1976361" y="321068"/>
                  </a:lnTo>
                  <a:lnTo>
                    <a:pt x="1983143" y="332625"/>
                  </a:lnTo>
                  <a:lnTo>
                    <a:pt x="1991525" y="340106"/>
                  </a:lnTo>
                  <a:lnTo>
                    <a:pt x="2017991" y="348996"/>
                  </a:lnTo>
                  <a:lnTo>
                    <a:pt x="2051481" y="351256"/>
                  </a:lnTo>
                  <a:lnTo>
                    <a:pt x="2080209" y="350202"/>
                  </a:lnTo>
                  <a:lnTo>
                    <a:pt x="2092413" y="349123"/>
                  </a:lnTo>
                  <a:lnTo>
                    <a:pt x="2106777" y="289648"/>
                  </a:lnTo>
                  <a:lnTo>
                    <a:pt x="2100922" y="290169"/>
                  </a:lnTo>
                  <a:lnTo>
                    <a:pt x="2087778" y="290537"/>
                  </a:lnTo>
                  <a:lnTo>
                    <a:pt x="2073935" y="288950"/>
                  </a:lnTo>
                  <a:lnTo>
                    <a:pt x="2066023" y="283654"/>
                  </a:lnTo>
                  <a:lnTo>
                    <a:pt x="2063699" y="276631"/>
                  </a:lnTo>
                  <a:lnTo>
                    <a:pt x="2066023" y="270954"/>
                  </a:lnTo>
                  <a:lnTo>
                    <a:pt x="2067026" y="264617"/>
                  </a:lnTo>
                  <a:lnTo>
                    <a:pt x="2091410" y="150672"/>
                  </a:lnTo>
                  <a:lnTo>
                    <a:pt x="2135848" y="150672"/>
                  </a:lnTo>
                  <a:lnTo>
                    <a:pt x="2148878" y="90868"/>
                  </a:lnTo>
                  <a:close/>
                </a:path>
              </a:pathLst>
            </a:custGeom>
            <a:solidFill>
              <a:srgbClr val="231F20"/>
            </a:solidFill>
          </p:spPr>
          <p:txBody>
            <a:bodyPr wrap="square" lIns="0" tIns="0" rIns="0" bIns="0" rtlCol="0"/>
            <a:lstStyle/>
            <a:p>
              <a:endParaRPr sz="2109"/>
            </a:p>
          </p:txBody>
        </p:sp>
        <p:pic>
          <p:nvPicPr>
            <p:cNvPr id="40" name="object 40"/>
            <p:cNvPicPr/>
            <p:nvPr/>
          </p:nvPicPr>
          <p:blipFill>
            <a:blip r:embed="rId10" cstate="print"/>
            <a:stretch>
              <a:fillRect/>
            </a:stretch>
          </p:blipFill>
          <p:spPr>
            <a:xfrm>
              <a:off x="9128802" y="8578213"/>
              <a:ext cx="67656" cy="67153"/>
            </a:xfrm>
            <a:prstGeom prst="rect">
              <a:avLst/>
            </a:prstGeom>
          </p:spPr>
        </p:pic>
      </p:grpSp>
      <p:grpSp>
        <p:nvGrpSpPr>
          <p:cNvPr id="41" name="object 41"/>
          <p:cNvGrpSpPr/>
          <p:nvPr/>
        </p:nvGrpSpPr>
        <p:grpSpPr>
          <a:xfrm>
            <a:off x="5056525" y="2160984"/>
            <a:ext cx="1721644" cy="723305"/>
            <a:chOff x="7191502" y="3073400"/>
            <a:chExt cx="2448560" cy="1028700"/>
          </a:xfrm>
        </p:grpSpPr>
        <p:sp>
          <p:nvSpPr>
            <p:cNvPr id="42" name="object 42"/>
            <p:cNvSpPr/>
            <p:nvPr/>
          </p:nvSpPr>
          <p:spPr>
            <a:xfrm>
              <a:off x="7191502" y="3073400"/>
              <a:ext cx="2448560" cy="1028700"/>
            </a:xfrm>
            <a:custGeom>
              <a:avLst/>
              <a:gdLst/>
              <a:ahLst/>
              <a:cxnLst/>
              <a:rect l="l" t="t" r="r" b="b"/>
              <a:pathLst>
                <a:path w="2448559" h="1028700">
                  <a:moveTo>
                    <a:pt x="0" y="1028700"/>
                  </a:moveTo>
                  <a:lnTo>
                    <a:pt x="2448001" y="1028700"/>
                  </a:lnTo>
                  <a:lnTo>
                    <a:pt x="2448001" y="0"/>
                  </a:lnTo>
                  <a:lnTo>
                    <a:pt x="0" y="0"/>
                  </a:lnTo>
                  <a:lnTo>
                    <a:pt x="0" y="1028700"/>
                  </a:lnTo>
                  <a:close/>
                </a:path>
              </a:pathLst>
            </a:custGeom>
            <a:solidFill>
              <a:srgbClr val="FFFFFF"/>
            </a:solidFill>
          </p:spPr>
          <p:txBody>
            <a:bodyPr wrap="square" lIns="0" tIns="0" rIns="0" bIns="0" rtlCol="0"/>
            <a:lstStyle/>
            <a:p>
              <a:endParaRPr sz="2109"/>
            </a:p>
          </p:txBody>
        </p:sp>
        <p:sp>
          <p:nvSpPr>
            <p:cNvPr id="43" name="object 43"/>
            <p:cNvSpPr/>
            <p:nvPr/>
          </p:nvSpPr>
          <p:spPr>
            <a:xfrm>
              <a:off x="7227493" y="3251339"/>
              <a:ext cx="2376170" cy="585470"/>
            </a:xfrm>
            <a:custGeom>
              <a:avLst/>
              <a:gdLst/>
              <a:ahLst/>
              <a:cxnLst/>
              <a:rect l="l" t="t" r="r" b="b"/>
              <a:pathLst>
                <a:path w="2376170" h="585470">
                  <a:moveTo>
                    <a:pt x="2065502" y="0"/>
                  </a:moveTo>
                  <a:lnTo>
                    <a:pt x="310514" y="0"/>
                  </a:lnTo>
                  <a:lnTo>
                    <a:pt x="256689" y="3788"/>
                  </a:lnTo>
                  <a:lnTo>
                    <a:pt x="206903" y="14967"/>
                  </a:lnTo>
                  <a:lnTo>
                    <a:pt x="161539" y="32894"/>
                  </a:lnTo>
                  <a:lnTo>
                    <a:pt x="120980" y="56924"/>
                  </a:lnTo>
                  <a:lnTo>
                    <a:pt x="85610" y="86412"/>
                  </a:lnTo>
                  <a:lnTo>
                    <a:pt x="55812" y="120715"/>
                  </a:lnTo>
                  <a:lnTo>
                    <a:pt x="31969" y="159189"/>
                  </a:lnTo>
                  <a:lnTo>
                    <a:pt x="14463" y="201189"/>
                  </a:lnTo>
                  <a:lnTo>
                    <a:pt x="3679" y="246071"/>
                  </a:lnTo>
                  <a:lnTo>
                    <a:pt x="0" y="293192"/>
                  </a:lnTo>
                  <a:lnTo>
                    <a:pt x="3671" y="340264"/>
                  </a:lnTo>
                  <a:lnTo>
                    <a:pt x="14436" y="385029"/>
                  </a:lnTo>
                  <a:lnTo>
                    <a:pt x="31918" y="426864"/>
                  </a:lnTo>
                  <a:lnTo>
                    <a:pt x="55741" y="465147"/>
                  </a:lnTo>
                  <a:lnTo>
                    <a:pt x="85529" y="499252"/>
                  </a:lnTo>
                  <a:lnTo>
                    <a:pt x="120906" y="528558"/>
                  </a:lnTo>
                  <a:lnTo>
                    <a:pt x="161496" y="552441"/>
                  </a:lnTo>
                  <a:lnTo>
                    <a:pt x="206922" y="570277"/>
                  </a:lnTo>
                  <a:lnTo>
                    <a:pt x="256809" y="581444"/>
                  </a:lnTo>
                  <a:lnTo>
                    <a:pt x="310781" y="585317"/>
                  </a:lnTo>
                  <a:lnTo>
                    <a:pt x="2065210" y="585317"/>
                  </a:lnTo>
                  <a:lnTo>
                    <a:pt x="2119185" y="581444"/>
                  </a:lnTo>
                  <a:lnTo>
                    <a:pt x="2169075" y="570277"/>
                  </a:lnTo>
                  <a:lnTo>
                    <a:pt x="2214504" y="552441"/>
                  </a:lnTo>
                  <a:lnTo>
                    <a:pt x="2255095" y="528558"/>
                  </a:lnTo>
                  <a:lnTo>
                    <a:pt x="2290473" y="499252"/>
                  </a:lnTo>
                  <a:lnTo>
                    <a:pt x="2320262" y="465147"/>
                  </a:lnTo>
                  <a:lnTo>
                    <a:pt x="2344085" y="426864"/>
                  </a:lnTo>
                  <a:lnTo>
                    <a:pt x="2361567" y="385029"/>
                  </a:lnTo>
                  <a:lnTo>
                    <a:pt x="2372332" y="340264"/>
                  </a:lnTo>
                  <a:lnTo>
                    <a:pt x="2376004" y="293192"/>
                  </a:lnTo>
                  <a:lnTo>
                    <a:pt x="2372325" y="246071"/>
                  </a:lnTo>
                  <a:lnTo>
                    <a:pt x="2361542" y="201189"/>
                  </a:lnTo>
                  <a:lnTo>
                    <a:pt x="2344038" y="159189"/>
                  </a:lnTo>
                  <a:lnTo>
                    <a:pt x="2320196" y="120715"/>
                  </a:lnTo>
                  <a:lnTo>
                    <a:pt x="2290400" y="86412"/>
                  </a:lnTo>
                  <a:lnTo>
                    <a:pt x="2255032" y="56924"/>
                  </a:lnTo>
                  <a:lnTo>
                    <a:pt x="2214475" y="32894"/>
                  </a:lnTo>
                  <a:lnTo>
                    <a:pt x="2169113" y="14967"/>
                  </a:lnTo>
                  <a:lnTo>
                    <a:pt x="2119327" y="3788"/>
                  </a:lnTo>
                  <a:lnTo>
                    <a:pt x="2065502" y="0"/>
                  </a:lnTo>
                  <a:close/>
                </a:path>
              </a:pathLst>
            </a:custGeom>
            <a:solidFill>
              <a:srgbClr val="ED1B2D"/>
            </a:solidFill>
          </p:spPr>
          <p:txBody>
            <a:bodyPr wrap="square" lIns="0" tIns="0" rIns="0" bIns="0" rtlCol="0"/>
            <a:lstStyle/>
            <a:p>
              <a:endParaRPr sz="2109"/>
            </a:p>
          </p:txBody>
        </p:sp>
        <p:sp>
          <p:nvSpPr>
            <p:cNvPr id="44" name="object 44"/>
            <p:cNvSpPr/>
            <p:nvPr/>
          </p:nvSpPr>
          <p:spPr>
            <a:xfrm>
              <a:off x="7300823" y="3323361"/>
              <a:ext cx="2229485" cy="441959"/>
            </a:xfrm>
            <a:custGeom>
              <a:avLst/>
              <a:gdLst/>
              <a:ahLst/>
              <a:cxnLst/>
              <a:rect l="l" t="t" r="r" b="b"/>
              <a:pathLst>
                <a:path w="2229484" h="441960">
                  <a:moveTo>
                    <a:pt x="1991283" y="0"/>
                  </a:moveTo>
                  <a:lnTo>
                    <a:pt x="238023" y="0"/>
                  </a:lnTo>
                  <a:lnTo>
                    <a:pt x="185451" y="4561"/>
                  </a:lnTo>
                  <a:lnTo>
                    <a:pt x="138611" y="17462"/>
                  </a:lnTo>
                  <a:lnTo>
                    <a:pt x="97898" y="37822"/>
                  </a:lnTo>
                  <a:lnTo>
                    <a:pt x="63704" y="64763"/>
                  </a:lnTo>
                  <a:lnTo>
                    <a:pt x="36424" y="97408"/>
                  </a:lnTo>
                  <a:lnTo>
                    <a:pt x="16451" y="134877"/>
                  </a:lnTo>
                  <a:lnTo>
                    <a:pt x="4178" y="176293"/>
                  </a:lnTo>
                  <a:lnTo>
                    <a:pt x="0" y="220776"/>
                  </a:lnTo>
                  <a:lnTo>
                    <a:pt x="4154" y="265280"/>
                  </a:lnTo>
                  <a:lnTo>
                    <a:pt x="16370" y="306766"/>
                  </a:lnTo>
                  <a:lnTo>
                    <a:pt x="36273" y="344327"/>
                  </a:lnTo>
                  <a:lnTo>
                    <a:pt x="63490" y="377056"/>
                  </a:lnTo>
                  <a:lnTo>
                    <a:pt x="97647" y="404046"/>
                  </a:lnTo>
                  <a:lnTo>
                    <a:pt x="138370" y="424391"/>
                  </a:lnTo>
                  <a:lnTo>
                    <a:pt x="185287" y="437183"/>
                  </a:lnTo>
                  <a:lnTo>
                    <a:pt x="238023" y="441515"/>
                  </a:lnTo>
                  <a:lnTo>
                    <a:pt x="1991283" y="441515"/>
                  </a:lnTo>
                  <a:lnTo>
                    <a:pt x="2044021" y="437183"/>
                  </a:lnTo>
                  <a:lnTo>
                    <a:pt x="2090944" y="424391"/>
                  </a:lnTo>
                  <a:lnTo>
                    <a:pt x="2131675" y="404046"/>
                  </a:lnTo>
                  <a:lnTo>
                    <a:pt x="2165842" y="377056"/>
                  </a:lnTo>
                  <a:lnTo>
                    <a:pt x="2193068" y="344327"/>
                  </a:lnTo>
                  <a:lnTo>
                    <a:pt x="2212979" y="306766"/>
                  </a:lnTo>
                  <a:lnTo>
                    <a:pt x="2225200" y="265280"/>
                  </a:lnTo>
                  <a:lnTo>
                    <a:pt x="2229357" y="220776"/>
                  </a:lnTo>
                  <a:lnTo>
                    <a:pt x="2225179" y="176293"/>
                  </a:lnTo>
                  <a:lnTo>
                    <a:pt x="2212904" y="134877"/>
                  </a:lnTo>
                  <a:lnTo>
                    <a:pt x="2192927" y="97408"/>
                  </a:lnTo>
                  <a:lnTo>
                    <a:pt x="2165642" y="64763"/>
                  </a:lnTo>
                  <a:lnTo>
                    <a:pt x="2131441" y="37822"/>
                  </a:lnTo>
                  <a:lnTo>
                    <a:pt x="2090719" y="17462"/>
                  </a:lnTo>
                  <a:lnTo>
                    <a:pt x="2043868" y="4561"/>
                  </a:lnTo>
                  <a:lnTo>
                    <a:pt x="1991283" y="0"/>
                  </a:lnTo>
                  <a:close/>
                </a:path>
              </a:pathLst>
            </a:custGeom>
            <a:solidFill>
              <a:srgbClr val="FFFFFF"/>
            </a:solidFill>
          </p:spPr>
          <p:txBody>
            <a:bodyPr wrap="square" lIns="0" tIns="0" rIns="0" bIns="0" rtlCol="0"/>
            <a:lstStyle/>
            <a:p>
              <a:endParaRPr sz="2109"/>
            </a:p>
          </p:txBody>
        </p:sp>
        <p:sp>
          <p:nvSpPr>
            <p:cNvPr id="45" name="object 45"/>
            <p:cNvSpPr/>
            <p:nvPr/>
          </p:nvSpPr>
          <p:spPr>
            <a:xfrm>
              <a:off x="7463193" y="3405682"/>
              <a:ext cx="880744" cy="276225"/>
            </a:xfrm>
            <a:custGeom>
              <a:avLst/>
              <a:gdLst/>
              <a:ahLst/>
              <a:cxnLst/>
              <a:rect l="l" t="t" r="r" b="b"/>
              <a:pathLst>
                <a:path w="880745" h="276225">
                  <a:moveTo>
                    <a:pt x="289725" y="50"/>
                  </a:moveTo>
                  <a:lnTo>
                    <a:pt x="204584" y="50"/>
                  </a:lnTo>
                  <a:lnTo>
                    <a:pt x="204635" y="192189"/>
                  </a:lnTo>
                  <a:lnTo>
                    <a:pt x="85839" y="50"/>
                  </a:lnTo>
                  <a:lnTo>
                    <a:pt x="25" y="50"/>
                  </a:lnTo>
                  <a:lnTo>
                    <a:pt x="0" y="275628"/>
                  </a:lnTo>
                  <a:lnTo>
                    <a:pt x="85293" y="275628"/>
                  </a:lnTo>
                  <a:lnTo>
                    <a:pt x="85293" y="83477"/>
                  </a:lnTo>
                  <a:lnTo>
                    <a:pt x="204698" y="275628"/>
                  </a:lnTo>
                  <a:lnTo>
                    <a:pt x="289725" y="275628"/>
                  </a:lnTo>
                  <a:lnTo>
                    <a:pt x="289725" y="50"/>
                  </a:lnTo>
                  <a:close/>
                </a:path>
                <a:path w="880745" h="276225">
                  <a:moveTo>
                    <a:pt x="420052" y="92392"/>
                  </a:moveTo>
                  <a:lnTo>
                    <a:pt x="337185" y="92392"/>
                  </a:lnTo>
                  <a:lnTo>
                    <a:pt x="337185" y="275628"/>
                  </a:lnTo>
                  <a:lnTo>
                    <a:pt x="420052" y="275628"/>
                  </a:lnTo>
                  <a:lnTo>
                    <a:pt x="420052" y="92392"/>
                  </a:lnTo>
                  <a:close/>
                </a:path>
                <a:path w="880745" h="276225">
                  <a:moveTo>
                    <a:pt x="420052" y="0"/>
                  </a:moveTo>
                  <a:lnTo>
                    <a:pt x="337007" y="0"/>
                  </a:lnTo>
                  <a:lnTo>
                    <a:pt x="337007" y="56349"/>
                  </a:lnTo>
                  <a:lnTo>
                    <a:pt x="420052" y="56349"/>
                  </a:lnTo>
                  <a:lnTo>
                    <a:pt x="420052" y="0"/>
                  </a:lnTo>
                  <a:close/>
                </a:path>
                <a:path w="880745" h="276225">
                  <a:moveTo>
                    <a:pt x="880668" y="65227"/>
                  </a:moveTo>
                  <a:lnTo>
                    <a:pt x="835787" y="65227"/>
                  </a:lnTo>
                  <a:lnTo>
                    <a:pt x="835787" y="28397"/>
                  </a:lnTo>
                  <a:lnTo>
                    <a:pt x="752881" y="28397"/>
                  </a:lnTo>
                  <a:lnTo>
                    <a:pt x="752881" y="65227"/>
                  </a:lnTo>
                  <a:lnTo>
                    <a:pt x="707872" y="65227"/>
                  </a:lnTo>
                  <a:lnTo>
                    <a:pt x="707872" y="93167"/>
                  </a:lnTo>
                  <a:lnTo>
                    <a:pt x="752868" y="93167"/>
                  </a:lnTo>
                  <a:lnTo>
                    <a:pt x="752868" y="276047"/>
                  </a:lnTo>
                  <a:lnTo>
                    <a:pt x="835812" y="276047"/>
                  </a:lnTo>
                  <a:lnTo>
                    <a:pt x="835812" y="93167"/>
                  </a:lnTo>
                  <a:lnTo>
                    <a:pt x="880668" y="93167"/>
                  </a:lnTo>
                  <a:lnTo>
                    <a:pt x="880668" y="65227"/>
                  </a:lnTo>
                  <a:close/>
                </a:path>
              </a:pathLst>
            </a:custGeom>
            <a:solidFill>
              <a:srgbClr val="ED1B2D"/>
            </a:solidFill>
          </p:spPr>
          <p:txBody>
            <a:bodyPr wrap="square" lIns="0" tIns="0" rIns="0" bIns="0" rtlCol="0"/>
            <a:lstStyle/>
            <a:p>
              <a:endParaRPr sz="2109"/>
            </a:p>
          </p:txBody>
        </p:sp>
        <p:pic>
          <p:nvPicPr>
            <p:cNvPr id="46" name="object 46"/>
            <p:cNvPicPr/>
            <p:nvPr/>
          </p:nvPicPr>
          <p:blipFill>
            <a:blip r:embed="rId11" cstate="print"/>
            <a:stretch>
              <a:fillRect/>
            </a:stretch>
          </p:blipFill>
          <p:spPr>
            <a:xfrm>
              <a:off x="9131376" y="3485540"/>
              <a:ext cx="242163" cy="205790"/>
            </a:xfrm>
            <a:prstGeom prst="rect">
              <a:avLst/>
            </a:prstGeom>
          </p:spPr>
        </p:pic>
        <p:sp>
          <p:nvSpPr>
            <p:cNvPr id="47" name="object 47"/>
            <p:cNvSpPr/>
            <p:nvPr/>
          </p:nvSpPr>
          <p:spPr>
            <a:xfrm>
              <a:off x="8870327" y="3405733"/>
              <a:ext cx="234315" cy="281305"/>
            </a:xfrm>
            <a:custGeom>
              <a:avLst/>
              <a:gdLst/>
              <a:ahLst/>
              <a:cxnLst/>
              <a:rect l="l" t="t" r="r" b="b"/>
              <a:pathLst>
                <a:path w="234315" h="281304">
                  <a:moveTo>
                    <a:pt x="105359" y="85051"/>
                  </a:moveTo>
                  <a:lnTo>
                    <a:pt x="63709" y="91024"/>
                  </a:lnTo>
                  <a:lnTo>
                    <a:pt x="30291" y="112909"/>
                  </a:lnTo>
                  <a:lnTo>
                    <a:pt x="8066" y="144852"/>
                  </a:lnTo>
                  <a:lnTo>
                    <a:pt x="0" y="181000"/>
                  </a:lnTo>
                  <a:lnTo>
                    <a:pt x="7805" y="221589"/>
                  </a:lnTo>
                  <a:lnTo>
                    <a:pt x="44668" y="265143"/>
                  </a:lnTo>
                  <a:lnTo>
                    <a:pt x="102955" y="280741"/>
                  </a:lnTo>
                  <a:lnTo>
                    <a:pt x="127729" y="276272"/>
                  </a:lnTo>
                  <a:lnTo>
                    <a:pt x="152082" y="264985"/>
                  </a:lnTo>
                  <a:lnTo>
                    <a:pt x="234048" y="264985"/>
                  </a:lnTo>
                  <a:lnTo>
                    <a:pt x="234048" y="251244"/>
                  </a:lnTo>
                  <a:lnTo>
                    <a:pt x="120396" y="251244"/>
                  </a:lnTo>
                  <a:lnTo>
                    <a:pt x="109743" y="249644"/>
                  </a:lnTo>
                  <a:lnTo>
                    <a:pt x="99186" y="244003"/>
                  </a:lnTo>
                  <a:lnTo>
                    <a:pt x="91106" y="233054"/>
                  </a:lnTo>
                  <a:lnTo>
                    <a:pt x="87883" y="215531"/>
                  </a:lnTo>
                  <a:lnTo>
                    <a:pt x="87883" y="150266"/>
                  </a:lnTo>
                  <a:lnTo>
                    <a:pt x="91106" y="132764"/>
                  </a:lnTo>
                  <a:lnTo>
                    <a:pt x="99186" y="121872"/>
                  </a:lnTo>
                  <a:lnTo>
                    <a:pt x="109743" y="116290"/>
                  </a:lnTo>
                  <a:lnTo>
                    <a:pt x="120396" y="114719"/>
                  </a:lnTo>
                  <a:lnTo>
                    <a:pt x="234048" y="114719"/>
                  </a:lnTo>
                  <a:lnTo>
                    <a:pt x="234048" y="101396"/>
                  </a:lnTo>
                  <a:lnTo>
                    <a:pt x="152260" y="101396"/>
                  </a:lnTo>
                  <a:lnTo>
                    <a:pt x="142097" y="95953"/>
                  </a:lnTo>
                  <a:lnTo>
                    <a:pt x="131205" y="91090"/>
                  </a:lnTo>
                  <a:lnTo>
                    <a:pt x="119115" y="87295"/>
                  </a:lnTo>
                  <a:lnTo>
                    <a:pt x="105359" y="85051"/>
                  </a:lnTo>
                  <a:close/>
                </a:path>
                <a:path w="234315" h="281304">
                  <a:moveTo>
                    <a:pt x="234048" y="264985"/>
                  </a:moveTo>
                  <a:lnTo>
                    <a:pt x="152082" y="264985"/>
                  </a:lnTo>
                  <a:lnTo>
                    <a:pt x="152133" y="275526"/>
                  </a:lnTo>
                  <a:lnTo>
                    <a:pt x="234048" y="275526"/>
                  </a:lnTo>
                  <a:lnTo>
                    <a:pt x="234048" y="264985"/>
                  </a:lnTo>
                  <a:close/>
                </a:path>
                <a:path w="234315" h="281304">
                  <a:moveTo>
                    <a:pt x="234048" y="114719"/>
                  </a:moveTo>
                  <a:lnTo>
                    <a:pt x="120396" y="114719"/>
                  </a:lnTo>
                  <a:lnTo>
                    <a:pt x="130916" y="116290"/>
                  </a:lnTo>
                  <a:lnTo>
                    <a:pt x="141470" y="121872"/>
                  </a:lnTo>
                  <a:lnTo>
                    <a:pt x="149601" y="132764"/>
                  </a:lnTo>
                  <a:lnTo>
                    <a:pt x="152857" y="150266"/>
                  </a:lnTo>
                  <a:lnTo>
                    <a:pt x="152857" y="215531"/>
                  </a:lnTo>
                  <a:lnTo>
                    <a:pt x="149601" y="233054"/>
                  </a:lnTo>
                  <a:lnTo>
                    <a:pt x="141470" y="244003"/>
                  </a:lnTo>
                  <a:lnTo>
                    <a:pt x="130916" y="249644"/>
                  </a:lnTo>
                  <a:lnTo>
                    <a:pt x="120396" y="251244"/>
                  </a:lnTo>
                  <a:lnTo>
                    <a:pt x="234048" y="251244"/>
                  </a:lnTo>
                  <a:lnTo>
                    <a:pt x="234048" y="114719"/>
                  </a:lnTo>
                  <a:close/>
                </a:path>
                <a:path w="234315" h="281304">
                  <a:moveTo>
                    <a:pt x="234048" y="0"/>
                  </a:moveTo>
                  <a:lnTo>
                    <a:pt x="152260" y="0"/>
                  </a:lnTo>
                  <a:lnTo>
                    <a:pt x="152260" y="101396"/>
                  </a:lnTo>
                  <a:lnTo>
                    <a:pt x="234048" y="101396"/>
                  </a:lnTo>
                  <a:lnTo>
                    <a:pt x="234048" y="0"/>
                  </a:lnTo>
                  <a:close/>
                </a:path>
              </a:pathLst>
            </a:custGeom>
            <a:solidFill>
              <a:srgbClr val="ED1B2D"/>
            </a:solidFill>
          </p:spPr>
          <p:txBody>
            <a:bodyPr wrap="square" lIns="0" tIns="0" rIns="0" bIns="0" rtlCol="0"/>
            <a:lstStyle/>
            <a:p>
              <a:endParaRPr sz="2109"/>
            </a:p>
          </p:txBody>
        </p:sp>
        <p:pic>
          <p:nvPicPr>
            <p:cNvPr id="48" name="object 48"/>
            <p:cNvPicPr/>
            <p:nvPr/>
          </p:nvPicPr>
          <p:blipFill>
            <a:blip r:embed="rId12" cstate="print"/>
            <a:stretch>
              <a:fillRect/>
            </a:stretch>
          </p:blipFill>
          <p:spPr>
            <a:xfrm>
              <a:off x="7928813" y="3489591"/>
              <a:ext cx="241795" cy="191668"/>
            </a:xfrm>
            <a:prstGeom prst="rect">
              <a:avLst/>
            </a:prstGeom>
          </p:spPr>
        </p:pic>
        <p:pic>
          <p:nvPicPr>
            <p:cNvPr id="49" name="object 49"/>
            <p:cNvPicPr/>
            <p:nvPr/>
          </p:nvPicPr>
          <p:blipFill>
            <a:blip r:embed="rId13" cstate="print"/>
            <a:stretch>
              <a:fillRect/>
            </a:stretch>
          </p:blipFill>
          <p:spPr>
            <a:xfrm>
              <a:off x="8602281" y="3489591"/>
              <a:ext cx="241744" cy="191668"/>
            </a:xfrm>
            <a:prstGeom prst="rect">
              <a:avLst/>
            </a:prstGeom>
          </p:spPr>
        </p:pic>
        <p:pic>
          <p:nvPicPr>
            <p:cNvPr id="50" name="object 50"/>
            <p:cNvPicPr/>
            <p:nvPr/>
          </p:nvPicPr>
          <p:blipFill>
            <a:blip r:embed="rId14" cstate="print"/>
            <a:stretch>
              <a:fillRect/>
            </a:stretch>
          </p:blipFill>
          <p:spPr>
            <a:xfrm>
              <a:off x="8332914" y="3486543"/>
              <a:ext cx="244259" cy="205790"/>
            </a:xfrm>
            <a:prstGeom prst="rect">
              <a:avLst/>
            </a:prstGeom>
          </p:spPr>
        </p:pic>
        <p:pic>
          <p:nvPicPr>
            <p:cNvPr id="51" name="object 51"/>
            <p:cNvPicPr/>
            <p:nvPr/>
          </p:nvPicPr>
          <p:blipFill>
            <a:blip r:embed="rId15" cstate="print"/>
            <a:stretch>
              <a:fillRect/>
            </a:stretch>
          </p:blipFill>
          <p:spPr>
            <a:xfrm>
              <a:off x="9335516" y="3385515"/>
              <a:ext cx="110210" cy="108788"/>
            </a:xfrm>
            <a:prstGeom prst="rect">
              <a:avLst/>
            </a:prstGeom>
          </p:spPr>
        </p:pic>
      </p:grpSp>
      <p:grpSp>
        <p:nvGrpSpPr>
          <p:cNvPr id="52" name="object 52"/>
          <p:cNvGrpSpPr/>
          <p:nvPr/>
        </p:nvGrpSpPr>
        <p:grpSpPr>
          <a:xfrm>
            <a:off x="7074634" y="4491633"/>
            <a:ext cx="1721644" cy="794742"/>
            <a:chOff x="10061702" y="6388100"/>
            <a:chExt cx="2448560" cy="1130300"/>
          </a:xfrm>
        </p:grpSpPr>
        <p:sp>
          <p:nvSpPr>
            <p:cNvPr id="53" name="object 53"/>
            <p:cNvSpPr/>
            <p:nvPr/>
          </p:nvSpPr>
          <p:spPr>
            <a:xfrm>
              <a:off x="10061702" y="6388100"/>
              <a:ext cx="2448560" cy="1130300"/>
            </a:xfrm>
            <a:custGeom>
              <a:avLst/>
              <a:gdLst/>
              <a:ahLst/>
              <a:cxnLst/>
              <a:rect l="l" t="t" r="r" b="b"/>
              <a:pathLst>
                <a:path w="2448559" h="1130300">
                  <a:moveTo>
                    <a:pt x="0" y="1130299"/>
                  </a:moveTo>
                  <a:lnTo>
                    <a:pt x="2448001" y="1130300"/>
                  </a:lnTo>
                  <a:lnTo>
                    <a:pt x="2448001" y="0"/>
                  </a:lnTo>
                  <a:lnTo>
                    <a:pt x="0" y="0"/>
                  </a:lnTo>
                  <a:lnTo>
                    <a:pt x="0" y="1130299"/>
                  </a:lnTo>
                  <a:close/>
                </a:path>
              </a:pathLst>
            </a:custGeom>
            <a:solidFill>
              <a:srgbClr val="FFFFFF"/>
            </a:solidFill>
          </p:spPr>
          <p:txBody>
            <a:bodyPr wrap="square" lIns="0" tIns="0" rIns="0" bIns="0" rtlCol="0"/>
            <a:lstStyle/>
            <a:p>
              <a:endParaRPr sz="2109"/>
            </a:p>
          </p:txBody>
        </p:sp>
        <p:sp>
          <p:nvSpPr>
            <p:cNvPr id="54" name="object 54"/>
            <p:cNvSpPr/>
            <p:nvPr/>
          </p:nvSpPr>
          <p:spPr>
            <a:xfrm>
              <a:off x="10098100" y="6401828"/>
              <a:ext cx="995680" cy="1016000"/>
            </a:xfrm>
            <a:custGeom>
              <a:avLst/>
              <a:gdLst/>
              <a:ahLst/>
              <a:cxnLst/>
              <a:rect l="l" t="t" r="r" b="b"/>
              <a:pathLst>
                <a:path w="995679" h="1016000">
                  <a:moveTo>
                    <a:pt x="752144" y="37160"/>
                  </a:moveTo>
                  <a:lnTo>
                    <a:pt x="700697" y="17856"/>
                  </a:lnTo>
                  <a:lnTo>
                    <a:pt x="650709" y="6134"/>
                  </a:lnTo>
                  <a:lnTo>
                    <a:pt x="602780" y="635"/>
                  </a:lnTo>
                  <a:lnTo>
                    <a:pt x="557568" y="0"/>
                  </a:lnTo>
                  <a:lnTo>
                    <a:pt x="515683" y="2895"/>
                  </a:lnTo>
                  <a:lnTo>
                    <a:pt x="477786" y="7937"/>
                  </a:lnTo>
                  <a:lnTo>
                    <a:pt x="432574" y="17043"/>
                  </a:lnTo>
                  <a:lnTo>
                    <a:pt x="388886" y="28435"/>
                  </a:lnTo>
                  <a:lnTo>
                    <a:pt x="345821" y="43776"/>
                  </a:lnTo>
                  <a:lnTo>
                    <a:pt x="302450" y="64757"/>
                  </a:lnTo>
                  <a:lnTo>
                    <a:pt x="239941" y="105956"/>
                  </a:lnTo>
                  <a:lnTo>
                    <a:pt x="207924" y="131648"/>
                  </a:lnTo>
                  <a:lnTo>
                    <a:pt x="177444" y="160540"/>
                  </a:lnTo>
                  <a:lnTo>
                    <a:pt x="146164" y="195021"/>
                  </a:lnTo>
                  <a:lnTo>
                    <a:pt x="117017" y="231635"/>
                  </a:lnTo>
                  <a:lnTo>
                    <a:pt x="90322" y="270256"/>
                  </a:lnTo>
                  <a:lnTo>
                    <a:pt x="66408" y="310705"/>
                  </a:lnTo>
                  <a:lnTo>
                    <a:pt x="45605" y="352844"/>
                  </a:lnTo>
                  <a:lnTo>
                    <a:pt x="28257" y="396519"/>
                  </a:lnTo>
                  <a:lnTo>
                    <a:pt x="14693" y="441566"/>
                  </a:lnTo>
                  <a:lnTo>
                    <a:pt x="5232" y="487819"/>
                  </a:lnTo>
                  <a:lnTo>
                    <a:pt x="228" y="535152"/>
                  </a:lnTo>
                  <a:lnTo>
                    <a:pt x="0" y="583387"/>
                  </a:lnTo>
                  <a:lnTo>
                    <a:pt x="4889" y="632371"/>
                  </a:lnTo>
                  <a:lnTo>
                    <a:pt x="15214" y="681964"/>
                  </a:lnTo>
                  <a:lnTo>
                    <a:pt x="31330" y="731989"/>
                  </a:lnTo>
                  <a:lnTo>
                    <a:pt x="55803" y="787844"/>
                  </a:lnTo>
                  <a:lnTo>
                    <a:pt x="84328" y="836625"/>
                  </a:lnTo>
                  <a:lnTo>
                    <a:pt x="116306" y="878700"/>
                  </a:lnTo>
                  <a:lnTo>
                    <a:pt x="151180" y="914412"/>
                  </a:lnTo>
                  <a:lnTo>
                    <a:pt x="188366" y="944118"/>
                  </a:lnTo>
                  <a:lnTo>
                    <a:pt x="227279" y="968159"/>
                  </a:lnTo>
                  <a:lnTo>
                    <a:pt x="267335" y="986878"/>
                  </a:lnTo>
                  <a:lnTo>
                    <a:pt x="307962" y="1000620"/>
                  </a:lnTo>
                  <a:lnTo>
                    <a:pt x="348589" y="1009751"/>
                  </a:lnTo>
                  <a:lnTo>
                    <a:pt x="388632" y="1014603"/>
                  </a:lnTo>
                  <a:lnTo>
                    <a:pt x="427507" y="1015530"/>
                  </a:lnTo>
                  <a:lnTo>
                    <a:pt x="464629" y="1012888"/>
                  </a:lnTo>
                  <a:lnTo>
                    <a:pt x="499440" y="1007008"/>
                  </a:lnTo>
                  <a:lnTo>
                    <a:pt x="531355" y="998232"/>
                  </a:lnTo>
                  <a:lnTo>
                    <a:pt x="490435" y="980859"/>
                  </a:lnTo>
                  <a:lnTo>
                    <a:pt x="392747" y="923772"/>
                  </a:lnTo>
                  <a:lnTo>
                    <a:pt x="275882" y="819492"/>
                  </a:lnTo>
                  <a:lnTo>
                    <a:pt x="177444" y="660565"/>
                  </a:lnTo>
                  <a:lnTo>
                    <a:pt x="157607" y="602195"/>
                  </a:lnTo>
                  <a:lnTo>
                    <a:pt x="145389" y="545998"/>
                  </a:lnTo>
                  <a:lnTo>
                    <a:pt x="140157" y="492125"/>
                  </a:lnTo>
                  <a:lnTo>
                    <a:pt x="141249" y="440715"/>
                  </a:lnTo>
                  <a:lnTo>
                    <a:pt x="148005" y="391883"/>
                  </a:lnTo>
                  <a:lnTo>
                    <a:pt x="159791" y="345782"/>
                  </a:lnTo>
                  <a:lnTo>
                    <a:pt x="175920" y="302539"/>
                  </a:lnTo>
                  <a:lnTo>
                    <a:pt x="195770" y="262305"/>
                  </a:lnTo>
                  <a:lnTo>
                    <a:pt x="218681" y="225209"/>
                  </a:lnTo>
                  <a:lnTo>
                    <a:pt x="244005" y="191376"/>
                  </a:lnTo>
                  <a:lnTo>
                    <a:pt x="281343" y="150812"/>
                  </a:lnTo>
                  <a:lnTo>
                    <a:pt x="319849" y="116547"/>
                  </a:lnTo>
                  <a:lnTo>
                    <a:pt x="360299" y="88290"/>
                  </a:lnTo>
                  <a:lnTo>
                    <a:pt x="403479" y="65722"/>
                  </a:lnTo>
                  <a:lnTo>
                    <a:pt x="450176" y="48526"/>
                  </a:lnTo>
                  <a:lnTo>
                    <a:pt x="495655" y="37998"/>
                  </a:lnTo>
                  <a:lnTo>
                    <a:pt x="541807" y="31877"/>
                  </a:lnTo>
                  <a:lnTo>
                    <a:pt x="589597" y="29451"/>
                  </a:lnTo>
                  <a:lnTo>
                    <a:pt x="639940" y="30010"/>
                  </a:lnTo>
                  <a:lnTo>
                    <a:pt x="693813" y="32816"/>
                  </a:lnTo>
                  <a:lnTo>
                    <a:pt x="752144" y="37160"/>
                  </a:lnTo>
                  <a:close/>
                </a:path>
                <a:path w="995679" h="1016000">
                  <a:moveTo>
                    <a:pt x="907072" y="499719"/>
                  </a:moveTo>
                  <a:lnTo>
                    <a:pt x="900684" y="461492"/>
                  </a:lnTo>
                  <a:lnTo>
                    <a:pt x="882116" y="422960"/>
                  </a:lnTo>
                  <a:lnTo>
                    <a:pt x="849553" y="389445"/>
                  </a:lnTo>
                  <a:lnTo>
                    <a:pt x="802792" y="367893"/>
                  </a:lnTo>
                  <a:lnTo>
                    <a:pt x="747064" y="360641"/>
                  </a:lnTo>
                  <a:lnTo>
                    <a:pt x="692251" y="366166"/>
                  </a:lnTo>
                  <a:lnTo>
                    <a:pt x="648246" y="382955"/>
                  </a:lnTo>
                  <a:lnTo>
                    <a:pt x="692988" y="385495"/>
                  </a:lnTo>
                  <a:lnTo>
                    <a:pt x="734695" y="394728"/>
                  </a:lnTo>
                  <a:lnTo>
                    <a:pt x="773341" y="409448"/>
                  </a:lnTo>
                  <a:lnTo>
                    <a:pt x="808964" y="428409"/>
                  </a:lnTo>
                  <a:lnTo>
                    <a:pt x="852385" y="462102"/>
                  </a:lnTo>
                  <a:lnTo>
                    <a:pt x="903122" y="532307"/>
                  </a:lnTo>
                  <a:lnTo>
                    <a:pt x="907072" y="499719"/>
                  </a:lnTo>
                  <a:close/>
                </a:path>
                <a:path w="995679" h="1016000">
                  <a:moveTo>
                    <a:pt x="969695" y="448157"/>
                  </a:moveTo>
                  <a:lnTo>
                    <a:pt x="956919" y="399453"/>
                  </a:lnTo>
                  <a:lnTo>
                    <a:pt x="932624" y="355815"/>
                  </a:lnTo>
                  <a:lnTo>
                    <a:pt x="898042" y="316064"/>
                  </a:lnTo>
                  <a:lnTo>
                    <a:pt x="854417" y="279044"/>
                  </a:lnTo>
                  <a:lnTo>
                    <a:pt x="788746" y="243293"/>
                  </a:lnTo>
                  <a:lnTo>
                    <a:pt x="748372" y="229539"/>
                  </a:lnTo>
                  <a:lnTo>
                    <a:pt x="704303" y="219392"/>
                  </a:lnTo>
                  <a:lnTo>
                    <a:pt x="657580" y="213512"/>
                  </a:lnTo>
                  <a:lnTo>
                    <a:pt x="609193" y="212547"/>
                  </a:lnTo>
                  <a:lnTo>
                    <a:pt x="560158" y="217157"/>
                  </a:lnTo>
                  <a:lnTo>
                    <a:pt x="511492" y="227990"/>
                  </a:lnTo>
                  <a:lnTo>
                    <a:pt x="464223" y="245694"/>
                  </a:lnTo>
                  <a:lnTo>
                    <a:pt x="419341" y="270929"/>
                  </a:lnTo>
                  <a:lnTo>
                    <a:pt x="376732" y="302463"/>
                  </a:lnTo>
                  <a:lnTo>
                    <a:pt x="342392" y="334479"/>
                  </a:lnTo>
                  <a:lnTo>
                    <a:pt x="315937" y="368046"/>
                  </a:lnTo>
                  <a:lnTo>
                    <a:pt x="296964" y="404253"/>
                  </a:lnTo>
                  <a:lnTo>
                    <a:pt x="285064" y="444207"/>
                  </a:lnTo>
                  <a:lnTo>
                    <a:pt x="279844" y="488962"/>
                  </a:lnTo>
                  <a:lnTo>
                    <a:pt x="280898" y="539610"/>
                  </a:lnTo>
                  <a:lnTo>
                    <a:pt x="287845" y="597242"/>
                  </a:lnTo>
                  <a:lnTo>
                    <a:pt x="294386" y="539559"/>
                  </a:lnTo>
                  <a:lnTo>
                    <a:pt x="309029" y="489800"/>
                  </a:lnTo>
                  <a:lnTo>
                    <a:pt x="330517" y="447141"/>
                  </a:lnTo>
                  <a:lnTo>
                    <a:pt x="357593" y="410743"/>
                  </a:lnTo>
                  <a:lnTo>
                    <a:pt x="389026" y="379818"/>
                  </a:lnTo>
                  <a:lnTo>
                    <a:pt x="423545" y="353504"/>
                  </a:lnTo>
                  <a:lnTo>
                    <a:pt x="459930" y="331000"/>
                  </a:lnTo>
                  <a:lnTo>
                    <a:pt x="498500" y="313105"/>
                  </a:lnTo>
                  <a:lnTo>
                    <a:pt x="540118" y="301078"/>
                  </a:lnTo>
                  <a:lnTo>
                    <a:pt x="584225" y="294843"/>
                  </a:lnTo>
                  <a:lnTo>
                    <a:pt x="630301" y="294309"/>
                  </a:lnTo>
                  <a:lnTo>
                    <a:pt x="677786" y="299415"/>
                  </a:lnTo>
                  <a:lnTo>
                    <a:pt x="726160" y="310057"/>
                  </a:lnTo>
                  <a:lnTo>
                    <a:pt x="774877" y="326136"/>
                  </a:lnTo>
                  <a:lnTo>
                    <a:pt x="810945" y="340372"/>
                  </a:lnTo>
                  <a:lnTo>
                    <a:pt x="877150" y="379310"/>
                  </a:lnTo>
                  <a:lnTo>
                    <a:pt x="908354" y="409232"/>
                  </a:lnTo>
                  <a:lnTo>
                    <a:pt x="939012" y="449630"/>
                  </a:lnTo>
                  <a:lnTo>
                    <a:pt x="969683" y="503085"/>
                  </a:lnTo>
                  <a:lnTo>
                    <a:pt x="969695" y="448157"/>
                  </a:lnTo>
                  <a:close/>
                </a:path>
                <a:path w="995679" h="1016000">
                  <a:moveTo>
                    <a:pt x="995667" y="283921"/>
                  </a:moveTo>
                  <a:lnTo>
                    <a:pt x="978801" y="243700"/>
                  </a:lnTo>
                  <a:lnTo>
                    <a:pt x="956005" y="206489"/>
                  </a:lnTo>
                  <a:lnTo>
                    <a:pt x="927811" y="172669"/>
                  </a:lnTo>
                  <a:lnTo>
                    <a:pt x="894702" y="142608"/>
                  </a:lnTo>
                  <a:lnTo>
                    <a:pt x="857199" y="116662"/>
                  </a:lnTo>
                  <a:lnTo>
                    <a:pt x="815822" y="95199"/>
                  </a:lnTo>
                  <a:lnTo>
                    <a:pt x="771080" y="78587"/>
                  </a:lnTo>
                  <a:lnTo>
                    <a:pt x="723480" y="67208"/>
                  </a:lnTo>
                  <a:lnTo>
                    <a:pt x="673544" y="61391"/>
                  </a:lnTo>
                  <a:lnTo>
                    <a:pt x="621779" y="61544"/>
                  </a:lnTo>
                  <a:lnTo>
                    <a:pt x="568693" y="67995"/>
                  </a:lnTo>
                  <a:lnTo>
                    <a:pt x="520611" y="79921"/>
                  </a:lnTo>
                  <a:lnTo>
                    <a:pt x="474802" y="98107"/>
                  </a:lnTo>
                  <a:lnTo>
                    <a:pt x="431584" y="121805"/>
                  </a:lnTo>
                  <a:lnTo>
                    <a:pt x="391248" y="150266"/>
                  </a:lnTo>
                  <a:lnTo>
                    <a:pt x="354126" y="182702"/>
                  </a:lnTo>
                  <a:lnTo>
                    <a:pt x="320509" y="218376"/>
                  </a:lnTo>
                  <a:lnTo>
                    <a:pt x="290703" y="256527"/>
                  </a:lnTo>
                  <a:lnTo>
                    <a:pt x="265049" y="296379"/>
                  </a:lnTo>
                  <a:lnTo>
                    <a:pt x="243827" y="337172"/>
                  </a:lnTo>
                  <a:lnTo>
                    <a:pt x="227355" y="378155"/>
                  </a:lnTo>
                  <a:lnTo>
                    <a:pt x="215950" y="418566"/>
                  </a:lnTo>
                  <a:lnTo>
                    <a:pt x="209918" y="457631"/>
                  </a:lnTo>
                  <a:lnTo>
                    <a:pt x="208089" y="513588"/>
                  </a:lnTo>
                  <a:lnTo>
                    <a:pt x="211201" y="562952"/>
                  </a:lnTo>
                  <a:lnTo>
                    <a:pt x="219621" y="607491"/>
                  </a:lnTo>
                  <a:lnTo>
                    <a:pt x="233730" y="648970"/>
                  </a:lnTo>
                  <a:lnTo>
                    <a:pt x="253885" y="689127"/>
                  </a:lnTo>
                  <a:lnTo>
                    <a:pt x="280454" y="729754"/>
                  </a:lnTo>
                  <a:lnTo>
                    <a:pt x="313817" y="772579"/>
                  </a:lnTo>
                  <a:lnTo>
                    <a:pt x="315442" y="772579"/>
                  </a:lnTo>
                  <a:lnTo>
                    <a:pt x="294386" y="734212"/>
                  </a:lnTo>
                  <a:lnTo>
                    <a:pt x="274726" y="687501"/>
                  </a:lnTo>
                  <a:lnTo>
                    <a:pt x="258406" y="635203"/>
                  </a:lnTo>
                  <a:lnTo>
                    <a:pt x="247370" y="580059"/>
                  </a:lnTo>
                  <a:lnTo>
                    <a:pt x="243547" y="524814"/>
                  </a:lnTo>
                  <a:lnTo>
                    <a:pt x="248881" y="472236"/>
                  </a:lnTo>
                  <a:lnTo>
                    <a:pt x="258241" y="435076"/>
                  </a:lnTo>
                  <a:lnTo>
                    <a:pt x="271170" y="397192"/>
                  </a:lnTo>
                  <a:lnTo>
                    <a:pt x="288340" y="359422"/>
                  </a:lnTo>
                  <a:lnTo>
                    <a:pt x="310375" y="322605"/>
                  </a:lnTo>
                  <a:lnTo>
                    <a:pt x="337959" y="287578"/>
                  </a:lnTo>
                  <a:lnTo>
                    <a:pt x="371716" y="255181"/>
                  </a:lnTo>
                  <a:lnTo>
                    <a:pt x="412318" y="226250"/>
                  </a:lnTo>
                  <a:lnTo>
                    <a:pt x="460413" y="201637"/>
                  </a:lnTo>
                  <a:lnTo>
                    <a:pt x="516648" y="182156"/>
                  </a:lnTo>
                  <a:lnTo>
                    <a:pt x="581685" y="168656"/>
                  </a:lnTo>
                  <a:lnTo>
                    <a:pt x="647928" y="161442"/>
                  </a:lnTo>
                  <a:lnTo>
                    <a:pt x="706691" y="160108"/>
                  </a:lnTo>
                  <a:lnTo>
                    <a:pt x="758990" y="164274"/>
                  </a:lnTo>
                  <a:lnTo>
                    <a:pt x="805891" y="173570"/>
                  </a:lnTo>
                  <a:lnTo>
                    <a:pt x="848410" y="187617"/>
                  </a:lnTo>
                  <a:lnTo>
                    <a:pt x="887615" y="206057"/>
                  </a:lnTo>
                  <a:lnTo>
                    <a:pt x="924521" y="228498"/>
                  </a:lnTo>
                  <a:lnTo>
                    <a:pt x="960196" y="254584"/>
                  </a:lnTo>
                  <a:lnTo>
                    <a:pt x="995667" y="283921"/>
                  </a:lnTo>
                  <a:close/>
                </a:path>
              </a:pathLst>
            </a:custGeom>
            <a:solidFill>
              <a:srgbClr val="4A86B6"/>
            </a:solidFill>
          </p:spPr>
          <p:txBody>
            <a:bodyPr wrap="square" lIns="0" tIns="0" rIns="0" bIns="0" rtlCol="0"/>
            <a:lstStyle/>
            <a:p>
              <a:endParaRPr sz="2109"/>
            </a:p>
          </p:txBody>
        </p:sp>
        <p:sp>
          <p:nvSpPr>
            <p:cNvPr id="55" name="object 55"/>
            <p:cNvSpPr/>
            <p:nvPr/>
          </p:nvSpPr>
          <p:spPr>
            <a:xfrm>
              <a:off x="10584002" y="6945502"/>
              <a:ext cx="1889760" cy="370205"/>
            </a:xfrm>
            <a:custGeom>
              <a:avLst/>
              <a:gdLst/>
              <a:ahLst/>
              <a:cxnLst/>
              <a:rect l="l" t="t" r="r" b="b"/>
              <a:pathLst>
                <a:path w="1889759" h="370204">
                  <a:moveTo>
                    <a:pt x="371767" y="366903"/>
                  </a:moveTo>
                  <a:lnTo>
                    <a:pt x="365874" y="303580"/>
                  </a:lnTo>
                  <a:lnTo>
                    <a:pt x="359244" y="232156"/>
                  </a:lnTo>
                  <a:lnTo>
                    <a:pt x="344462" y="73050"/>
                  </a:lnTo>
                  <a:lnTo>
                    <a:pt x="337680" y="0"/>
                  </a:lnTo>
                  <a:lnTo>
                    <a:pt x="261378" y="0"/>
                  </a:lnTo>
                  <a:lnTo>
                    <a:pt x="261378" y="232156"/>
                  </a:lnTo>
                  <a:lnTo>
                    <a:pt x="170459" y="232156"/>
                  </a:lnTo>
                  <a:lnTo>
                    <a:pt x="248386" y="73050"/>
                  </a:lnTo>
                  <a:lnTo>
                    <a:pt x="250012" y="73050"/>
                  </a:lnTo>
                  <a:lnTo>
                    <a:pt x="261378" y="232156"/>
                  </a:lnTo>
                  <a:lnTo>
                    <a:pt x="261378" y="0"/>
                  </a:lnTo>
                  <a:lnTo>
                    <a:pt x="188315" y="0"/>
                  </a:lnTo>
                  <a:lnTo>
                    <a:pt x="0" y="366903"/>
                  </a:lnTo>
                  <a:lnTo>
                    <a:pt x="102273" y="366903"/>
                  </a:lnTo>
                  <a:lnTo>
                    <a:pt x="134747" y="303580"/>
                  </a:lnTo>
                  <a:lnTo>
                    <a:pt x="266242" y="303580"/>
                  </a:lnTo>
                  <a:lnTo>
                    <a:pt x="271119" y="366903"/>
                  </a:lnTo>
                  <a:lnTo>
                    <a:pt x="371767" y="366903"/>
                  </a:lnTo>
                  <a:close/>
                </a:path>
                <a:path w="1889759" h="370204">
                  <a:moveTo>
                    <a:pt x="689965" y="110388"/>
                  </a:moveTo>
                  <a:lnTo>
                    <a:pt x="597433" y="110388"/>
                  </a:lnTo>
                  <a:lnTo>
                    <a:pt x="525995" y="206171"/>
                  </a:lnTo>
                  <a:lnTo>
                    <a:pt x="511390" y="206171"/>
                  </a:lnTo>
                  <a:lnTo>
                    <a:pt x="555218" y="0"/>
                  </a:lnTo>
                  <a:lnTo>
                    <a:pt x="470801" y="0"/>
                  </a:lnTo>
                  <a:lnTo>
                    <a:pt x="392874" y="366903"/>
                  </a:lnTo>
                  <a:lnTo>
                    <a:pt x="477291" y="366903"/>
                  </a:lnTo>
                  <a:lnTo>
                    <a:pt x="498398" y="262991"/>
                  </a:lnTo>
                  <a:lnTo>
                    <a:pt x="513016" y="262991"/>
                  </a:lnTo>
                  <a:lnTo>
                    <a:pt x="553593" y="366903"/>
                  </a:lnTo>
                  <a:lnTo>
                    <a:pt x="651002" y="366903"/>
                  </a:lnTo>
                  <a:lnTo>
                    <a:pt x="590931" y="233768"/>
                  </a:lnTo>
                  <a:lnTo>
                    <a:pt x="689965" y="110388"/>
                  </a:lnTo>
                  <a:close/>
                </a:path>
                <a:path w="1889759" h="370204">
                  <a:moveTo>
                    <a:pt x="965669" y="153035"/>
                  </a:moveTo>
                  <a:lnTo>
                    <a:pt x="950315" y="123190"/>
                  </a:lnTo>
                  <a:lnTo>
                    <a:pt x="915187" y="110070"/>
                  </a:lnTo>
                  <a:lnTo>
                    <a:pt x="860425" y="107149"/>
                  </a:lnTo>
                  <a:lnTo>
                    <a:pt x="815606" y="108394"/>
                  </a:lnTo>
                  <a:lnTo>
                    <a:pt x="775804" y="117094"/>
                  </a:lnTo>
                  <a:lnTo>
                    <a:pt x="744220" y="140716"/>
                  </a:lnTo>
                  <a:lnTo>
                    <a:pt x="724052" y="186690"/>
                  </a:lnTo>
                  <a:lnTo>
                    <a:pt x="808482" y="186690"/>
                  </a:lnTo>
                  <a:lnTo>
                    <a:pt x="813904" y="172796"/>
                  </a:lnTo>
                  <a:lnTo>
                    <a:pt x="822680" y="164376"/>
                  </a:lnTo>
                  <a:lnTo>
                    <a:pt x="834491" y="160210"/>
                  </a:lnTo>
                  <a:lnTo>
                    <a:pt x="849058" y="159092"/>
                  </a:lnTo>
                  <a:lnTo>
                    <a:pt x="869378" y="161759"/>
                  </a:lnTo>
                  <a:lnTo>
                    <a:pt x="878890" y="169456"/>
                  </a:lnTo>
                  <a:lnTo>
                    <a:pt x="880795" y="181698"/>
                  </a:lnTo>
                  <a:lnTo>
                    <a:pt x="878281" y="198056"/>
                  </a:lnTo>
                  <a:lnTo>
                    <a:pt x="870165" y="238645"/>
                  </a:lnTo>
                  <a:lnTo>
                    <a:pt x="865301" y="238645"/>
                  </a:lnTo>
                  <a:lnTo>
                    <a:pt x="860425" y="227152"/>
                  </a:lnTo>
                  <a:lnTo>
                    <a:pt x="860425" y="284099"/>
                  </a:lnTo>
                  <a:lnTo>
                    <a:pt x="854329" y="300570"/>
                  </a:lnTo>
                  <a:lnTo>
                    <a:pt x="844588" y="309880"/>
                  </a:lnTo>
                  <a:lnTo>
                    <a:pt x="829373" y="314020"/>
                  </a:lnTo>
                  <a:lnTo>
                    <a:pt x="806856" y="314947"/>
                  </a:lnTo>
                  <a:lnTo>
                    <a:pt x="796556" y="314528"/>
                  </a:lnTo>
                  <a:lnTo>
                    <a:pt x="785342" y="311505"/>
                  </a:lnTo>
                  <a:lnTo>
                    <a:pt x="777176" y="303314"/>
                  </a:lnTo>
                  <a:lnTo>
                    <a:pt x="776008" y="287350"/>
                  </a:lnTo>
                  <a:lnTo>
                    <a:pt x="781939" y="273710"/>
                  </a:lnTo>
                  <a:lnTo>
                    <a:pt x="791832" y="265836"/>
                  </a:lnTo>
                  <a:lnTo>
                    <a:pt x="804773" y="262229"/>
                  </a:lnTo>
                  <a:lnTo>
                    <a:pt x="819848" y="261366"/>
                  </a:lnTo>
                  <a:lnTo>
                    <a:pt x="837819" y="261950"/>
                  </a:lnTo>
                  <a:lnTo>
                    <a:pt x="851700" y="264820"/>
                  </a:lnTo>
                  <a:lnTo>
                    <a:pt x="859790" y="271653"/>
                  </a:lnTo>
                  <a:lnTo>
                    <a:pt x="860425" y="284099"/>
                  </a:lnTo>
                  <a:lnTo>
                    <a:pt x="860425" y="227152"/>
                  </a:lnTo>
                  <a:lnTo>
                    <a:pt x="858139" y="221754"/>
                  </a:lnTo>
                  <a:lnTo>
                    <a:pt x="842162" y="213080"/>
                  </a:lnTo>
                  <a:lnTo>
                    <a:pt x="821918" y="209880"/>
                  </a:lnTo>
                  <a:lnTo>
                    <a:pt x="801979" y="209423"/>
                  </a:lnTo>
                  <a:lnTo>
                    <a:pt x="761212" y="213436"/>
                  </a:lnTo>
                  <a:lnTo>
                    <a:pt x="729132" y="226885"/>
                  </a:lnTo>
                  <a:lnTo>
                    <a:pt x="705866" y="251891"/>
                  </a:lnTo>
                  <a:lnTo>
                    <a:pt x="691591" y="290601"/>
                  </a:lnTo>
                  <a:lnTo>
                    <a:pt x="689813" y="330428"/>
                  </a:lnTo>
                  <a:lnTo>
                    <a:pt x="702945" y="354723"/>
                  </a:lnTo>
                  <a:lnTo>
                    <a:pt x="729475" y="366852"/>
                  </a:lnTo>
                  <a:lnTo>
                    <a:pt x="767892" y="370141"/>
                  </a:lnTo>
                  <a:lnTo>
                    <a:pt x="791095" y="368579"/>
                  </a:lnTo>
                  <a:lnTo>
                    <a:pt x="814768" y="362432"/>
                  </a:lnTo>
                  <a:lnTo>
                    <a:pt x="835685" y="349605"/>
                  </a:lnTo>
                  <a:lnTo>
                    <a:pt x="850684" y="327939"/>
                  </a:lnTo>
                  <a:lnTo>
                    <a:pt x="853935" y="327939"/>
                  </a:lnTo>
                  <a:lnTo>
                    <a:pt x="842568" y="366903"/>
                  </a:lnTo>
                  <a:lnTo>
                    <a:pt x="926985" y="366903"/>
                  </a:lnTo>
                  <a:lnTo>
                    <a:pt x="935240" y="327939"/>
                  </a:lnTo>
                  <a:lnTo>
                    <a:pt x="937996" y="314947"/>
                  </a:lnTo>
                  <a:lnTo>
                    <a:pt x="949363" y="261366"/>
                  </a:lnTo>
                  <a:lnTo>
                    <a:pt x="954189" y="238645"/>
                  </a:lnTo>
                  <a:lnTo>
                    <a:pt x="961085" y="206171"/>
                  </a:lnTo>
                  <a:lnTo>
                    <a:pt x="965149" y="159092"/>
                  </a:lnTo>
                  <a:lnTo>
                    <a:pt x="965669" y="153035"/>
                  </a:lnTo>
                  <a:close/>
                </a:path>
                <a:path w="1889759" h="370204">
                  <a:moveTo>
                    <a:pt x="1420710" y="153035"/>
                  </a:moveTo>
                  <a:lnTo>
                    <a:pt x="1409153" y="126834"/>
                  </a:lnTo>
                  <a:lnTo>
                    <a:pt x="1384185" y="111899"/>
                  </a:lnTo>
                  <a:lnTo>
                    <a:pt x="1345844" y="107149"/>
                  </a:lnTo>
                  <a:lnTo>
                    <a:pt x="1321054" y="109766"/>
                  </a:lnTo>
                  <a:lnTo>
                    <a:pt x="1297330" y="118313"/>
                  </a:lnTo>
                  <a:lnTo>
                    <a:pt x="1277569" y="133858"/>
                  </a:lnTo>
                  <a:lnTo>
                    <a:pt x="1264666" y="157467"/>
                  </a:lnTo>
                  <a:lnTo>
                    <a:pt x="1259801" y="157467"/>
                  </a:lnTo>
                  <a:lnTo>
                    <a:pt x="1256474" y="131127"/>
                  </a:lnTo>
                  <a:lnTo>
                    <a:pt x="1241729" y="115874"/>
                  </a:lnTo>
                  <a:lnTo>
                    <a:pt x="1219390" y="108851"/>
                  </a:lnTo>
                  <a:lnTo>
                    <a:pt x="1193241" y="107149"/>
                  </a:lnTo>
                  <a:lnTo>
                    <a:pt x="1170990" y="108902"/>
                  </a:lnTo>
                  <a:lnTo>
                    <a:pt x="1149197" y="115062"/>
                  </a:lnTo>
                  <a:lnTo>
                    <a:pt x="1129538" y="127012"/>
                  </a:lnTo>
                  <a:lnTo>
                    <a:pt x="1113688" y="146100"/>
                  </a:lnTo>
                  <a:lnTo>
                    <a:pt x="1110437" y="146100"/>
                  </a:lnTo>
                  <a:lnTo>
                    <a:pt x="1118552" y="110388"/>
                  </a:lnTo>
                  <a:lnTo>
                    <a:pt x="1037386" y="110388"/>
                  </a:lnTo>
                  <a:lnTo>
                    <a:pt x="982192" y="366903"/>
                  </a:lnTo>
                  <a:lnTo>
                    <a:pt x="1066609" y="366903"/>
                  </a:lnTo>
                  <a:lnTo>
                    <a:pt x="1097457" y="220789"/>
                  </a:lnTo>
                  <a:lnTo>
                    <a:pt x="1103287" y="200177"/>
                  </a:lnTo>
                  <a:lnTo>
                    <a:pt x="1112469" y="184873"/>
                  </a:lnTo>
                  <a:lnTo>
                    <a:pt x="1127125" y="175361"/>
                  </a:lnTo>
                  <a:lnTo>
                    <a:pt x="1149400" y="172085"/>
                  </a:lnTo>
                  <a:lnTo>
                    <a:pt x="1165961" y="174980"/>
                  </a:lnTo>
                  <a:lnTo>
                    <a:pt x="1173543" y="183045"/>
                  </a:lnTo>
                  <a:lnTo>
                    <a:pt x="1174737" y="195376"/>
                  </a:lnTo>
                  <a:lnTo>
                    <a:pt x="1172133" y="211048"/>
                  </a:lnTo>
                  <a:lnTo>
                    <a:pt x="1139659" y="366903"/>
                  </a:lnTo>
                  <a:lnTo>
                    <a:pt x="1224076" y="366903"/>
                  </a:lnTo>
                  <a:lnTo>
                    <a:pt x="1254925" y="220789"/>
                  </a:lnTo>
                  <a:lnTo>
                    <a:pt x="1283004" y="175818"/>
                  </a:lnTo>
                  <a:lnTo>
                    <a:pt x="1303629" y="172085"/>
                  </a:lnTo>
                  <a:lnTo>
                    <a:pt x="1322501" y="175539"/>
                  </a:lnTo>
                  <a:lnTo>
                    <a:pt x="1330413" y="185077"/>
                  </a:lnTo>
                  <a:lnTo>
                    <a:pt x="1331023" y="199491"/>
                  </a:lnTo>
                  <a:lnTo>
                    <a:pt x="1327988" y="217538"/>
                  </a:lnTo>
                  <a:lnTo>
                    <a:pt x="1297139" y="366903"/>
                  </a:lnTo>
                  <a:lnTo>
                    <a:pt x="1381556" y="366903"/>
                  </a:lnTo>
                  <a:lnTo>
                    <a:pt x="1418894" y="191566"/>
                  </a:lnTo>
                  <a:lnTo>
                    <a:pt x="1420710" y="153035"/>
                  </a:lnTo>
                  <a:close/>
                </a:path>
                <a:path w="1889759" h="370204">
                  <a:moveTo>
                    <a:pt x="1718945" y="153035"/>
                  </a:moveTo>
                  <a:lnTo>
                    <a:pt x="1703603" y="123190"/>
                  </a:lnTo>
                  <a:lnTo>
                    <a:pt x="1668475" y="110070"/>
                  </a:lnTo>
                  <a:lnTo>
                    <a:pt x="1613712" y="107149"/>
                  </a:lnTo>
                  <a:lnTo>
                    <a:pt x="1568881" y="108394"/>
                  </a:lnTo>
                  <a:lnTo>
                    <a:pt x="1529080" y="117094"/>
                  </a:lnTo>
                  <a:lnTo>
                    <a:pt x="1497495" y="140716"/>
                  </a:lnTo>
                  <a:lnTo>
                    <a:pt x="1477340" y="186690"/>
                  </a:lnTo>
                  <a:lnTo>
                    <a:pt x="1561757" y="186690"/>
                  </a:lnTo>
                  <a:lnTo>
                    <a:pt x="1567180" y="172796"/>
                  </a:lnTo>
                  <a:lnTo>
                    <a:pt x="1575955" y="164376"/>
                  </a:lnTo>
                  <a:lnTo>
                    <a:pt x="1587779" y="160210"/>
                  </a:lnTo>
                  <a:lnTo>
                    <a:pt x="1602346" y="159092"/>
                  </a:lnTo>
                  <a:lnTo>
                    <a:pt x="1622653" y="161759"/>
                  </a:lnTo>
                  <a:lnTo>
                    <a:pt x="1632165" y="169456"/>
                  </a:lnTo>
                  <a:lnTo>
                    <a:pt x="1634070" y="181698"/>
                  </a:lnTo>
                  <a:lnTo>
                    <a:pt x="1631569" y="198056"/>
                  </a:lnTo>
                  <a:lnTo>
                    <a:pt x="1623453" y="238645"/>
                  </a:lnTo>
                  <a:lnTo>
                    <a:pt x="1618576" y="238645"/>
                  </a:lnTo>
                  <a:lnTo>
                    <a:pt x="1613712" y="227164"/>
                  </a:lnTo>
                  <a:lnTo>
                    <a:pt x="1613712" y="284099"/>
                  </a:lnTo>
                  <a:lnTo>
                    <a:pt x="1607616" y="300570"/>
                  </a:lnTo>
                  <a:lnTo>
                    <a:pt x="1597875" y="309880"/>
                  </a:lnTo>
                  <a:lnTo>
                    <a:pt x="1582648" y="314020"/>
                  </a:lnTo>
                  <a:lnTo>
                    <a:pt x="1560131" y="314947"/>
                  </a:lnTo>
                  <a:lnTo>
                    <a:pt x="1549831" y="314528"/>
                  </a:lnTo>
                  <a:lnTo>
                    <a:pt x="1538617" y="311505"/>
                  </a:lnTo>
                  <a:lnTo>
                    <a:pt x="1530451" y="303314"/>
                  </a:lnTo>
                  <a:lnTo>
                    <a:pt x="1529295" y="287350"/>
                  </a:lnTo>
                  <a:lnTo>
                    <a:pt x="1535226" y="273710"/>
                  </a:lnTo>
                  <a:lnTo>
                    <a:pt x="1545107" y="265836"/>
                  </a:lnTo>
                  <a:lnTo>
                    <a:pt x="1558048" y="262229"/>
                  </a:lnTo>
                  <a:lnTo>
                    <a:pt x="1573123" y="261366"/>
                  </a:lnTo>
                  <a:lnTo>
                    <a:pt x="1591094" y="261950"/>
                  </a:lnTo>
                  <a:lnTo>
                    <a:pt x="1604975" y="264820"/>
                  </a:lnTo>
                  <a:lnTo>
                    <a:pt x="1613065" y="271653"/>
                  </a:lnTo>
                  <a:lnTo>
                    <a:pt x="1613712" y="284099"/>
                  </a:lnTo>
                  <a:lnTo>
                    <a:pt x="1613712" y="227164"/>
                  </a:lnTo>
                  <a:lnTo>
                    <a:pt x="1611426" y="221754"/>
                  </a:lnTo>
                  <a:lnTo>
                    <a:pt x="1595437" y="213080"/>
                  </a:lnTo>
                  <a:lnTo>
                    <a:pt x="1575193" y="209880"/>
                  </a:lnTo>
                  <a:lnTo>
                    <a:pt x="1555267" y="209423"/>
                  </a:lnTo>
                  <a:lnTo>
                    <a:pt x="1514500" y="213436"/>
                  </a:lnTo>
                  <a:lnTo>
                    <a:pt x="1482407" y="226885"/>
                  </a:lnTo>
                  <a:lnTo>
                    <a:pt x="1459141" y="251891"/>
                  </a:lnTo>
                  <a:lnTo>
                    <a:pt x="1444866" y="290601"/>
                  </a:lnTo>
                  <a:lnTo>
                    <a:pt x="1443088" y="330428"/>
                  </a:lnTo>
                  <a:lnTo>
                    <a:pt x="1456232" y="354723"/>
                  </a:lnTo>
                  <a:lnTo>
                    <a:pt x="1482763" y="366852"/>
                  </a:lnTo>
                  <a:lnTo>
                    <a:pt x="1521167" y="370141"/>
                  </a:lnTo>
                  <a:lnTo>
                    <a:pt x="1544383" y="368579"/>
                  </a:lnTo>
                  <a:lnTo>
                    <a:pt x="1568056" y="362432"/>
                  </a:lnTo>
                  <a:lnTo>
                    <a:pt x="1588973" y="349605"/>
                  </a:lnTo>
                  <a:lnTo>
                    <a:pt x="1603971" y="327939"/>
                  </a:lnTo>
                  <a:lnTo>
                    <a:pt x="1607210" y="327939"/>
                  </a:lnTo>
                  <a:lnTo>
                    <a:pt x="1595856" y="366903"/>
                  </a:lnTo>
                  <a:lnTo>
                    <a:pt x="1680273" y="366903"/>
                  </a:lnTo>
                  <a:lnTo>
                    <a:pt x="1688528" y="327939"/>
                  </a:lnTo>
                  <a:lnTo>
                    <a:pt x="1691284" y="314947"/>
                  </a:lnTo>
                  <a:lnTo>
                    <a:pt x="1702650" y="261366"/>
                  </a:lnTo>
                  <a:lnTo>
                    <a:pt x="1707464" y="238645"/>
                  </a:lnTo>
                  <a:lnTo>
                    <a:pt x="1714360" y="206171"/>
                  </a:lnTo>
                  <a:lnTo>
                    <a:pt x="1718424" y="159092"/>
                  </a:lnTo>
                  <a:lnTo>
                    <a:pt x="1718945" y="153035"/>
                  </a:lnTo>
                  <a:close/>
                </a:path>
                <a:path w="1889759" h="370204">
                  <a:moveTo>
                    <a:pt x="1866976" y="110388"/>
                  </a:moveTo>
                  <a:lnTo>
                    <a:pt x="1782546" y="110388"/>
                  </a:lnTo>
                  <a:lnTo>
                    <a:pt x="1727352" y="366903"/>
                  </a:lnTo>
                  <a:lnTo>
                    <a:pt x="1811769" y="366903"/>
                  </a:lnTo>
                  <a:lnTo>
                    <a:pt x="1866976" y="110388"/>
                  </a:lnTo>
                  <a:close/>
                </a:path>
                <a:path w="1889759" h="370204">
                  <a:moveTo>
                    <a:pt x="1889696" y="0"/>
                  </a:moveTo>
                  <a:lnTo>
                    <a:pt x="1806905" y="0"/>
                  </a:lnTo>
                  <a:lnTo>
                    <a:pt x="1792287" y="64935"/>
                  </a:lnTo>
                  <a:lnTo>
                    <a:pt x="1876704" y="64935"/>
                  </a:lnTo>
                  <a:lnTo>
                    <a:pt x="1889696" y="0"/>
                  </a:lnTo>
                  <a:close/>
                </a:path>
              </a:pathLst>
            </a:custGeom>
            <a:solidFill>
              <a:srgbClr val="E9AB2A"/>
            </a:solidFill>
          </p:spPr>
          <p:txBody>
            <a:bodyPr wrap="square" lIns="0" tIns="0" rIns="0" bIns="0" rtlCol="0"/>
            <a:lstStyle/>
            <a:p>
              <a:endParaRPr sz="2109"/>
            </a:p>
          </p:txBody>
        </p:sp>
      </p:grpSp>
      <p:grpSp>
        <p:nvGrpSpPr>
          <p:cNvPr id="56" name="object 56"/>
          <p:cNvGrpSpPr/>
          <p:nvPr/>
        </p:nvGrpSpPr>
        <p:grpSpPr>
          <a:xfrm>
            <a:off x="7492008" y="3312915"/>
            <a:ext cx="1312664" cy="948779"/>
            <a:chOff x="10655300" y="4711700"/>
            <a:chExt cx="1866900" cy="1349375"/>
          </a:xfrm>
        </p:grpSpPr>
        <p:sp>
          <p:nvSpPr>
            <p:cNvPr id="57" name="object 57"/>
            <p:cNvSpPr/>
            <p:nvPr/>
          </p:nvSpPr>
          <p:spPr>
            <a:xfrm>
              <a:off x="10655300" y="4711700"/>
              <a:ext cx="1866900" cy="1349375"/>
            </a:xfrm>
            <a:custGeom>
              <a:avLst/>
              <a:gdLst/>
              <a:ahLst/>
              <a:cxnLst/>
              <a:rect l="l" t="t" r="r" b="b"/>
              <a:pathLst>
                <a:path w="1866900" h="1349375">
                  <a:moveTo>
                    <a:pt x="0" y="0"/>
                  </a:moveTo>
                  <a:lnTo>
                    <a:pt x="1866900" y="0"/>
                  </a:lnTo>
                  <a:lnTo>
                    <a:pt x="1866900" y="1348859"/>
                  </a:lnTo>
                  <a:lnTo>
                    <a:pt x="0" y="1348859"/>
                  </a:lnTo>
                  <a:lnTo>
                    <a:pt x="0" y="0"/>
                  </a:lnTo>
                  <a:close/>
                </a:path>
              </a:pathLst>
            </a:custGeom>
            <a:solidFill>
              <a:srgbClr val="FFFFFF"/>
            </a:solidFill>
          </p:spPr>
          <p:txBody>
            <a:bodyPr wrap="square" lIns="0" tIns="0" rIns="0" bIns="0" rtlCol="0"/>
            <a:lstStyle/>
            <a:p>
              <a:endParaRPr sz="2109"/>
            </a:p>
          </p:txBody>
        </p:sp>
        <p:sp>
          <p:nvSpPr>
            <p:cNvPr id="58" name="object 58"/>
            <p:cNvSpPr/>
            <p:nvPr/>
          </p:nvSpPr>
          <p:spPr>
            <a:xfrm>
              <a:off x="10874529" y="4953600"/>
              <a:ext cx="1353820" cy="679450"/>
            </a:xfrm>
            <a:custGeom>
              <a:avLst/>
              <a:gdLst/>
              <a:ahLst/>
              <a:cxnLst/>
              <a:rect l="l" t="t" r="r" b="b"/>
              <a:pathLst>
                <a:path w="1353820" h="679450">
                  <a:moveTo>
                    <a:pt x="1353800" y="0"/>
                  </a:moveTo>
                  <a:lnTo>
                    <a:pt x="0" y="39"/>
                  </a:lnTo>
                  <a:lnTo>
                    <a:pt x="0" y="677959"/>
                  </a:lnTo>
                  <a:lnTo>
                    <a:pt x="955666" y="677959"/>
                  </a:lnTo>
                  <a:lnTo>
                    <a:pt x="1034568" y="507441"/>
                  </a:lnTo>
                  <a:lnTo>
                    <a:pt x="1114734" y="679215"/>
                  </a:lnTo>
                  <a:lnTo>
                    <a:pt x="1353800" y="679215"/>
                  </a:lnTo>
                  <a:lnTo>
                    <a:pt x="1353800" y="0"/>
                  </a:lnTo>
                  <a:close/>
                </a:path>
              </a:pathLst>
            </a:custGeom>
            <a:solidFill>
              <a:srgbClr val="ED1C24"/>
            </a:solidFill>
          </p:spPr>
          <p:txBody>
            <a:bodyPr wrap="square" lIns="0" tIns="0" rIns="0" bIns="0" rtlCol="0"/>
            <a:lstStyle/>
            <a:p>
              <a:endParaRPr sz="2109"/>
            </a:p>
          </p:txBody>
        </p:sp>
        <p:pic>
          <p:nvPicPr>
            <p:cNvPr id="59" name="object 59"/>
            <p:cNvPicPr/>
            <p:nvPr/>
          </p:nvPicPr>
          <p:blipFill>
            <a:blip r:embed="rId16" cstate="print"/>
            <a:stretch>
              <a:fillRect/>
            </a:stretch>
          </p:blipFill>
          <p:spPr>
            <a:xfrm>
              <a:off x="10870713" y="5776948"/>
              <a:ext cx="86735" cy="154237"/>
            </a:xfrm>
            <a:prstGeom prst="rect">
              <a:avLst/>
            </a:prstGeom>
          </p:spPr>
        </p:pic>
        <p:pic>
          <p:nvPicPr>
            <p:cNvPr id="60" name="object 60"/>
            <p:cNvPicPr/>
            <p:nvPr/>
          </p:nvPicPr>
          <p:blipFill>
            <a:blip r:embed="rId17" cstate="print"/>
            <a:stretch>
              <a:fillRect/>
            </a:stretch>
          </p:blipFill>
          <p:spPr>
            <a:xfrm>
              <a:off x="11047392" y="5779516"/>
              <a:ext cx="83531" cy="149133"/>
            </a:xfrm>
            <a:prstGeom prst="rect">
              <a:avLst/>
            </a:prstGeom>
          </p:spPr>
        </p:pic>
        <p:pic>
          <p:nvPicPr>
            <p:cNvPr id="61" name="object 61"/>
            <p:cNvPicPr/>
            <p:nvPr/>
          </p:nvPicPr>
          <p:blipFill>
            <a:blip r:embed="rId18" cstate="print"/>
            <a:stretch>
              <a:fillRect/>
            </a:stretch>
          </p:blipFill>
          <p:spPr>
            <a:xfrm>
              <a:off x="11206565" y="5776948"/>
              <a:ext cx="112567" cy="154237"/>
            </a:xfrm>
            <a:prstGeom prst="rect">
              <a:avLst/>
            </a:prstGeom>
          </p:spPr>
        </p:pic>
        <p:pic>
          <p:nvPicPr>
            <p:cNvPr id="62" name="object 62"/>
            <p:cNvPicPr/>
            <p:nvPr/>
          </p:nvPicPr>
          <p:blipFill>
            <a:blip r:embed="rId19" cstate="print"/>
            <a:stretch>
              <a:fillRect/>
            </a:stretch>
          </p:blipFill>
          <p:spPr>
            <a:xfrm>
              <a:off x="11415508" y="5779516"/>
              <a:ext cx="115780" cy="151669"/>
            </a:xfrm>
            <a:prstGeom prst="rect">
              <a:avLst/>
            </a:prstGeom>
          </p:spPr>
        </p:pic>
        <p:pic>
          <p:nvPicPr>
            <p:cNvPr id="63" name="object 63"/>
            <p:cNvPicPr/>
            <p:nvPr/>
          </p:nvPicPr>
          <p:blipFill>
            <a:blip r:embed="rId20" cstate="print"/>
            <a:stretch>
              <a:fillRect/>
            </a:stretch>
          </p:blipFill>
          <p:spPr>
            <a:xfrm>
              <a:off x="11638775" y="5779516"/>
              <a:ext cx="106384" cy="149133"/>
            </a:xfrm>
            <a:prstGeom prst="rect">
              <a:avLst/>
            </a:prstGeom>
          </p:spPr>
        </p:pic>
        <p:sp>
          <p:nvSpPr>
            <p:cNvPr id="64" name="object 64"/>
            <p:cNvSpPr/>
            <p:nvPr/>
          </p:nvSpPr>
          <p:spPr>
            <a:xfrm>
              <a:off x="11841074" y="5779528"/>
              <a:ext cx="210820" cy="149225"/>
            </a:xfrm>
            <a:custGeom>
              <a:avLst/>
              <a:gdLst/>
              <a:ahLst/>
              <a:cxnLst/>
              <a:rect l="l" t="t" r="r" b="b"/>
              <a:pathLst>
                <a:path w="210820" h="149225">
                  <a:moveTo>
                    <a:pt x="21361" y="0"/>
                  </a:moveTo>
                  <a:lnTo>
                    <a:pt x="0" y="0"/>
                  </a:lnTo>
                  <a:lnTo>
                    <a:pt x="0" y="149123"/>
                  </a:lnTo>
                  <a:lnTo>
                    <a:pt x="21361" y="149123"/>
                  </a:lnTo>
                  <a:lnTo>
                    <a:pt x="21361" y="0"/>
                  </a:lnTo>
                  <a:close/>
                </a:path>
                <a:path w="210820" h="149225">
                  <a:moveTo>
                    <a:pt x="210248" y="241"/>
                  </a:moveTo>
                  <a:lnTo>
                    <a:pt x="96177" y="241"/>
                  </a:lnTo>
                  <a:lnTo>
                    <a:pt x="96177" y="19291"/>
                  </a:lnTo>
                  <a:lnTo>
                    <a:pt x="142519" y="19291"/>
                  </a:lnTo>
                  <a:lnTo>
                    <a:pt x="142519" y="148831"/>
                  </a:lnTo>
                  <a:lnTo>
                    <a:pt x="163868" y="148831"/>
                  </a:lnTo>
                  <a:lnTo>
                    <a:pt x="163868" y="19291"/>
                  </a:lnTo>
                  <a:lnTo>
                    <a:pt x="210248" y="19291"/>
                  </a:lnTo>
                  <a:lnTo>
                    <a:pt x="210248" y="241"/>
                  </a:lnTo>
                  <a:close/>
                </a:path>
              </a:pathLst>
            </a:custGeom>
            <a:solidFill>
              <a:srgbClr val="231F20"/>
            </a:solidFill>
          </p:spPr>
          <p:txBody>
            <a:bodyPr wrap="square" lIns="0" tIns="0" rIns="0" bIns="0" rtlCol="0"/>
            <a:lstStyle/>
            <a:p>
              <a:endParaRPr sz="2109"/>
            </a:p>
          </p:txBody>
        </p:sp>
        <p:pic>
          <p:nvPicPr>
            <p:cNvPr id="65" name="object 65"/>
            <p:cNvPicPr/>
            <p:nvPr/>
          </p:nvPicPr>
          <p:blipFill>
            <a:blip r:embed="rId21" cstate="print"/>
            <a:stretch>
              <a:fillRect/>
            </a:stretch>
          </p:blipFill>
          <p:spPr>
            <a:xfrm>
              <a:off x="12105199" y="5779516"/>
              <a:ext cx="137754" cy="149133"/>
            </a:xfrm>
            <a:prstGeom prst="rect">
              <a:avLst/>
            </a:prstGeom>
          </p:spPr>
        </p:pic>
        <p:sp>
          <p:nvSpPr>
            <p:cNvPr id="66" name="object 66"/>
            <p:cNvSpPr/>
            <p:nvPr/>
          </p:nvSpPr>
          <p:spPr>
            <a:xfrm>
              <a:off x="11040948" y="5076583"/>
              <a:ext cx="1066165" cy="393700"/>
            </a:xfrm>
            <a:custGeom>
              <a:avLst/>
              <a:gdLst/>
              <a:ahLst/>
              <a:cxnLst/>
              <a:rect l="l" t="t" r="r" b="b"/>
              <a:pathLst>
                <a:path w="1066165" h="393700">
                  <a:moveTo>
                    <a:pt x="298792" y="384314"/>
                  </a:moveTo>
                  <a:lnTo>
                    <a:pt x="207962" y="223786"/>
                  </a:lnTo>
                  <a:lnTo>
                    <a:pt x="241604" y="205333"/>
                  </a:lnTo>
                  <a:lnTo>
                    <a:pt x="265315" y="180238"/>
                  </a:lnTo>
                  <a:lnTo>
                    <a:pt x="279247" y="150622"/>
                  </a:lnTo>
                  <a:lnTo>
                    <a:pt x="283565" y="118592"/>
                  </a:lnTo>
                  <a:lnTo>
                    <a:pt x="273824" y="73342"/>
                  </a:lnTo>
                  <a:lnTo>
                    <a:pt x="247802" y="37998"/>
                  </a:lnTo>
                  <a:lnTo>
                    <a:pt x="208267" y="14998"/>
                  </a:lnTo>
                  <a:lnTo>
                    <a:pt x="157949" y="6794"/>
                  </a:lnTo>
                  <a:lnTo>
                    <a:pt x="0" y="6794"/>
                  </a:lnTo>
                  <a:lnTo>
                    <a:pt x="0" y="383857"/>
                  </a:lnTo>
                  <a:lnTo>
                    <a:pt x="57518" y="383857"/>
                  </a:lnTo>
                  <a:lnTo>
                    <a:pt x="57518" y="61849"/>
                  </a:lnTo>
                  <a:lnTo>
                    <a:pt x="154673" y="61849"/>
                  </a:lnTo>
                  <a:lnTo>
                    <a:pt x="178968" y="65125"/>
                  </a:lnTo>
                  <a:lnTo>
                    <a:pt x="200723" y="75399"/>
                  </a:lnTo>
                  <a:lnTo>
                    <a:pt x="216471" y="93268"/>
                  </a:lnTo>
                  <a:lnTo>
                    <a:pt x="222783" y="119392"/>
                  </a:lnTo>
                  <a:lnTo>
                    <a:pt x="218135" y="143852"/>
                  </a:lnTo>
                  <a:lnTo>
                    <a:pt x="204000" y="162572"/>
                  </a:lnTo>
                  <a:lnTo>
                    <a:pt x="181190" y="174866"/>
                  </a:lnTo>
                  <a:lnTo>
                    <a:pt x="149656" y="180124"/>
                  </a:lnTo>
                  <a:lnTo>
                    <a:pt x="114808" y="180428"/>
                  </a:lnTo>
                  <a:lnTo>
                    <a:pt x="230835" y="384467"/>
                  </a:lnTo>
                  <a:lnTo>
                    <a:pt x="298792" y="384314"/>
                  </a:lnTo>
                  <a:close/>
                </a:path>
                <a:path w="1066165" h="393700">
                  <a:moveTo>
                    <a:pt x="640765" y="278130"/>
                  </a:moveTo>
                  <a:lnTo>
                    <a:pt x="628827" y="229311"/>
                  </a:lnTo>
                  <a:lnTo>
                    <a:pt x="598093" y="196837"/>
                  </a:lnTo>
                  <a:lnTo>
                    <a:pt x="556247" y="175882"/>
                  </a:lnTo>
                  <a:lnTo>
                    <a:pt x="510946" y="161594"/>
                  </a:lnTo>
                  <a:lnTo>
                    <a:pt x="472338" y="149009"/>
                  </a:lnTo>
                  <a:lnTo>
                    <a:pt x="446290" y="135788"/>
                  </a:lnTo>
                  <a:lnTo>
                    <a:pt x="431571" y="120307"/>
                  </a:lnTo>
                  <a:lnTo>
                    <a:pt x="426935" y="100914"/>
                  </a:lnTo>
                  <a:lnTo>
                    <a:pt x="435686" y="74714"/>
                  </a:lnTo>
                  <a:lnTo>
                    <a:pt x="456387" y="60121"/>
                  </a:lnTo>
                  <a:lnTo>
                    <a:pt x="480720" y="53809"/>
                  </a:lnTo>
                  <a:lnTo>
                    <a:pt x="500367" y="52451"/>
                  </a:lnTo>
                  <a:lnTo>
                    <a:pt x="524383" y="54229"/>
                  </a:lnTo>
                  <a:lnTo>
                    <a:pt x="549249" y="59029"/>
                  </a:lnTo>
                  <a:lnTo>
                    <a:pt x="572693" y="66052"/>
                  </a:lnTo>
                  <a:lnTo>
                    <a:pt x="592480" y="74485"/>
                  </a:lnTo>
                  <a:lnTo>
                    <a:pt x="616762" y="26695"/>
                  </a:lnTo>
                  <a:lnTo>
                    <a:pt x="590854" y="15773"/>
                  </a:lnTo>
                  <a:lnTo>
                    <a:pt x="561035" y="7353"/>
                  </a:lnTo>
                  <a:lnTo>
                    <a:pt x="529564" y="1930"/>
                  </a:lnTo>
                  <a:lnTo>
                    <a:pt x="498754" y="0"/>
                  </a:lnTo>
                  <a:lnTo>
                    <a:pt x="441718" y="7035"/>
                  </a:lnTo>
                  <a:lnTo>
                    <a:pt x="398500" y="27432"/>
                  </a:lnTo>
                  <a:lnTo>
                    <a:pt x="371119" y="60147"/>
                  </a:lnTo>
                  <a:lnTo>
                    <a:pt x="361543" y="104152"/>
                  </a:lnTo>
                  <a:lnTo>
                    <a:pt x="374091" y="151130"/>
                  </a:lnTo>
                  <a:lnTo>
                    <a:pt x="406044" y="182486"/>
                  </a:lnTo>
                  <a:lnTo>
                    <a:pt x="448856" y="202831"/>
                  </a:lnTo>
                  <a:lnTo>
                    <a:pt x="493991" y="216750"/>
                  </a:lnTo>
                  <a:lnTo>
                    <a:pt x="532168" y="230085"/>
                  </a:lnTo>
                  <a:lnTo>
                    <a:pt x="557314" y="244944"/>
                  </a:lnTo>
                  <a:lnTo>
                    <a:pt x="571131" y="262077"/>
                  </a:lnTo>
                  <a:lnTo>
                    <a:pt x="575360" y="282206"/>
                  </a:lnTo>
                  <a:lnTo>
                    <a:pt x="567182" y="311518"/>
                  </a:lnTo>
                  <a:lnTo>
                    <a:pt x="546887" y="328561"/>
                  </a:lnTo>
                  <a:lnTo>
                    <a:pt x="520877" y="336486"/>
                  </a:lnTo>
                  <a:lnTo>
                    <a:pt x="495528" y="338442"/>
                  </a:lnTo>
                  <a:lnTo>
                    <a:pt x="465378" y="336283"/>
                  </a:lnTo>
                  <a:lnTo>
                    <a:pt x="437362" y="329984"/>
                  </a:lnTo>
                  <a:lnTo>
                    <a:pt x="410857" y="319760"/>
                  </a:lnTo>
                  <a:lnTo>
                    <a:pt x="385254" y="305854"/>
                  </a:lnTo>
                  <a:lnTo>
                    <a:pt x="356400" y="354761"/>
                  </a:lnTo>
                  <a:lnTo>
                    <a:pt x="388785" y="371881"/>
                  </a:lnTo>
                  <a:lnTo>
                    <a:pt x="422376" y="383908"/>
                  </a:lnTo>
                  <a:lnTo>
                    <a:pt x="457746" y="391007"/>
                  </a:lnTo>
                  <a:lnTo>
                    <a:pt x="495528" y="393331"/>
                  </a:lnTo>
                  <a:lnTo>
                    <a:pt x="544144" y="388061"/>
                  </a:lnTo>
                  <a:lnTo>
                    <a:pt x="584352" y="372935"/>
                  </a:lnTo>
                  <a:lnTo>
                    <a:pt x="614781" y="348919"/>
                  </a:lnTo>
                  <a:lnTo>
                    <a:pt x="634047" y="316992"/>
                  </a:lnTo>
                  <a:lnTo>
                    <a:pt x="640765" y="278130"/>
                  </a:lnTo>
                  <a:close/>
                </a:path>
                <a:path w="1066165" h="393700">
                  <a:moveTo>
                    <a:pt x="1065999" y="384314"/>
                  </a:moveTo>
                  <a:lnTo>
                    <a:pt x="901776" y="9410"/>
                  </a:lnTo>
                  <a:lnTo>
                    <a:pt x="835787" y="9385"/>
                  </a:lnTo>
                  <a:lnTo>
                    <a:pt x="675271" y="384467"/>
                  </a:lnTo>
                  <a:lnTo>
                    <a:pt x="745998" y="384467"/>
                  </a:lnTo>
                  <a:lnTo>
                    <a:pt x="868210" y="90335"/>
                  </a:lnTo>
                  <a:lnTo>
                    <a:pt x="995654" y="384467"/>
                  </a:lnTo>
                  <a:lnTo>
                    <a:pt x="1065999" y="384314"/>
                  </a:lnTo>
                  <a:close/>
                </a:path>
              </a:pathLst>
            </a:custGeom>
            <a:solidFill>
              <a:srgbClr val="FFFFFF"/>
            </a:solidFill>
          </p:spPr>
          <p:txBody>
            <a:bodyPr wrap="square" lIns="0" tIns="0" rIns="0" bIns="0" rtlCol="0"/>
            <a:lstStyle/>
            <a:p>
              <a:endParaRPr sz="2109"/>
            </a:p>
          </p:txBody>
        </p:sp>
        <p:sp>
          <p:nvSpPr>
            <p:cNvPr id="67" name="object 67"/>
            <p:cNvSpPr/>
            <p:nvPr/>
          </p:nvSpPr>
          <p:spPr>
            <a:xfrm>
              <a:off x="12265025" y="5713933"/>
              <a:ext cx="112395" cy="59690"/>
            </a:xfrm>
            <a:custGeom>
              <a:avLst/>
              <a:gdLst/>
              <a:ahLst/>
              <a:cxnLst/>
              <a:rect l="l" t="t" r="r" b="b"/>
              <a:pathLst>
                <a:path w="112395" h="59689">
                  <a:moveTo>
                    <a:pt x="48133" y="0"/>
                  </a:moveTo>
                  <a:lnTo>
                    <a:pt x="0" y="0"/>
                  </a:lnTo>
                  <a:lnTo>
                    <a:pt x="0" y="7099"/>
                  </a:lnTo>
                  <a:lnTo>
                    <a:pt x="20053" y="7099"/>
                  </a:lnTo>
                  <a:lnTo>
                    <a:pt x="20053" y="59270"/>
                  </a:lnTo>
                  <a:lnTo>
                    <a:pt x="28067" y="59270"/>
                  </a:lnTo>
                  <a:lnTo>
                    <a:pt x="28067" y="7099"/>
                  </a:lnTo>
                  <a:lnTo>
                    <a:pt x="48133" y="7099"/>
                  </a:lnTo>
                  <a:lnTo>
                    <a:pt x="48133" y="0"/>
                  </a:lnTo>
                  <a:close/>
                </a:path>
                <a:path w="112395" h="59689">
                  <a:moveTo>
                    <a:pt x="112115" y="0"/>
                  </a:moveTo>
                  <a:lnTo>
                    <a:pt x="100723" y="0"/>
                  </a:lnTo>
                  <a:lnTo>
                    <a:pt x="83883" y="50101"/>
                  </a:lnTo>
                  <a:lnTo>
                    <a:pt x="83705" y="50101"/>
                  </a:lnTo>
                  <a:lnTo>
                    <a:pt x="66789" y="0"/>
                  </a:lnTo>
                  <a:lnTo>
                    <a:pt x="55321" y="0"/>
                  </a:lnTo>
                  <a:lnTo>
                    <a:pt x="55321" y="59270"/>
                  </a:lnTo>
                  <a:lnTo>
                    <a:pt x="63080" y="59270"/>
                  </a:lnTo>
                  <a:lnTo>
                    <a:pt x="63080" y="24269"/>
                  </a:lnTo>
                  <a:lnTo>
                    <a:pt x="62915" y="15024"/>
                  </a:lnTo>
                  <a:lnTo>
                    <a:pt x="62915" y="9575"/>
                  </a:lnTo>
                  <a:lnTo>
                    <a:pt x="63080" y="9575"/>
                  </a:lnTo>
                  <a:lnTo>
                    <a:pt x="79756" y="59270"/>
                  </a:lnTo>
                  <a:lnTo>
                    <a:pt x="87680" y="59270"/>
                  </a:lnTo>
                  <a:lnTo>
                    <a:pt x="104368" y="9486"/>
                  </a:lnTo>
                  <a:lnTo>
                    <a:pt x="104521" y="9486"/>
                  </a:lnTo>
                  <a:lnTo>
                    <a:pt x="104521" y="15024"/>
                  </a:lnTo>
                  <a:lnTo>
                    <a:pt x="104368" y="22529"/>
                  </a:lnTo>
                  <a:lnTo>
                    <a:pt x="104368" y="59270"/>
                  </a:lnTo>
                  <a:lnTo>
                    <a:pt x="112115" y="59270"/>
                  </a:lnTo>
                  <a:lnTo>
                    <a:pt x="112115" y="0"/>
                  </a:lnTo>
                  <a:close/>
                </a:path>
              </a:pathLst>
            </a:custGeom>
            <a:solidFill>
              <a:srgbClr val="231F20"/>
            </a:solidFill>
          </p:spPr>
          <p:txBody>
            <a:bodyPr wrap="square" lIns="0" tIns="0" rIns="0" bIns="0" rtlCol="0"/>
            <a:lstStyle/>
            <a:p>
              <a:endParaRPr sz="2109"/>
            </a:p>
          </p:txBody>
        </p:sp>
      </p:grpSp>
      <p:pic>
        <p:nvPicPr>
          <p:cNvPr id="68" name="object 68"/>
          <p:cNvPicPr/>
          <p:nvPr/>
        </p:nvPicPr>
        <p:blipFill>
          <a:blip r:embed="rId22" cstate="print"/>
          <a:stretch>
            <a:fillRect/>
          </a:stretch>
        </p:blipFill>
        <p:spPr>
          <a:xfrm>
            <a:off x="6732984" y="5794669"/>
            <a:ext cx="2071688" cy="580429"/>
          </a:xfrm>
          <a:prstGeom prst="rect">
            <a:avLst/>
          </a:prstGeom>
        </p:spPr>
      </p:pic>
      <p:grpSp>
        <p:nvGrpSpPr>
          <p:cNvPr id="69" name="object 69"/>
          <p:cNvGrpSpPr/>
          <p:nvPr/>
        </p:nvGrpSpPr>
        <p:grpSpPr>
          <a:xfrm>
            <a:off x="4656134" y="1062633"/>
            <a:ext cx="1799779" cy="651867"/>
            <a:chOff x="6622057" y="1511300"/>
            <a:chExt cx="2559685" cy="927100"/>
          </a:xfrm>
        </p:grpSpPr>
        <p:sp>
          <p:nvSpPr>
            <p:cNvPr id="70" name="object 70"/>
            <p:cNvSpPr/>
            <p:nvPr/>
          </p:nvSpPr>
          <p:spPr>
            <a:xfrm>
              <a:off x="6622057" y="1511300"/>
              <a:ext cx="2559685" cy="927100"/>
            </a:xfrm>
            <a:custGeom>
              <a:avLst/>
              <a:gdLst/>
              <a:ahLst/>
              <a:cxnLst/>
              <a:rect l="l" t="t" r="r" b="b"/>
              <a:pathLst>
                <a:path w="2559684" h="927100">
                  <a:moveTo>
                    <a:pt x="0" y="927100"/>
                  </a:moveTo>
                  <a:lnTo>
                    <a:pt x="2559086" y="927100"/>
                  </a:lnTo>
                  <a:lnTo>
                    <a:pt x="2559086" y="0"/>
                  </a:lnTo>
                  <a:lnTo>
                    <a:pt x="0" y="0"/>
                  </a:lnTo>
                  <a:lnTo>
                    <a:pt x="0" y="927100"/>
                  </a:lnTo>
                  <a:close/>
                </a:path>
              </a:pathLst>
            </a:custGeom>
            <a:solidFill>
              <a:srgbClr val="00549E"/>
            </a:solidFill>
          </p:spPr>
          <p:txBody>
            <a:bodyPr wrap="square" lIns="0" tIns="0" rIns="0" bIns="0" rtlCol="0"/>
            <a:lstStyle/>
            <a:p>
              <a:endParaRPr sz="2109"/>
            </a:p>
          </p:txBody>
        </p:sp>
        <p:sp>
          <p:nvSpPr>
            <p:cNvPr id="71" name="object 71"/>
            <p:cNvSpPr/>
            <p:nvPr/>
          </p:nvSpPr>
          <p:spPr>
            <a:xfrm>
              <a:off x="6899021" y="1764067"/>
              <a:ext cx="2078989" cy="411480"/>
            </a:xfrm>
            <a:custGeom>
              <a:avLst/>
              <a:gdLst/>
              <a:ahLst/>
              <a:cxnLst/>
              <a:rect l="l" t="t" r="r" b="b"/>
              <a:pathLst>
                <a:path w="2078990" h="411480">
                  <a:moveTo>
                    <a:pt x="189839" y="133350"/>
                  </a:moveTo>
                  <a:lnTo>
                    <a:pt x="126225" y="133350"/>
                  </a:lnTo>
                  <a:lnTo>
                    <a:pt x="126326" y="98247"/>
                  </a:lnTo>
                  <a:lnTo>
                    <a:pt x="127012" y="86131"/>
                  </a:lnTo>
                  <a:lnTo>
                    <a:pt x="130479" y="77343"/>
                  </a:lnTo>
                  <a:lnTo>
                    <a:pt x="138874" y="71970"/>
                  </a:lnTo>
                  <a:lnTo>
                    <a:pt x="154330" y="70154"/>
                  </a:lnTo>
                  <a:lnTo>
                    <a:pt x="189420" y="70154"/>
                  </a:lnTo>
                  <a:lnTo>
                    <a:pt x="189420" y="0"/>
                  </a:lnTo>
                  <a:lnTo>
                    <a:pt x="133261" y="0"/>
                  </a:lnTo>
                  <a:lnTo>
                    <a:pt x="90551" y="6210"/>
                  </a:lnTo>
                  <a:lnTo>
                    <a:pt x="62357" y="24168"/>
                  </a:lnTo>
                  <a:lnTo>
                    <a:pt x="46812" y="52857"/>
                  </a:lnTo>
                  <a:lnTo>
                    <a:pt x="42049" y="91236"/>
                  </a:lnTo>
                  <a:lnTo>
                    <a:pt x="42049" y="133350"/>
                  </a:lnTo>
                  <a:lnTo>
                    <a:pt x="0" y="133350"/>
                  </a:lnTo>
                  <a:lnTo>
                    <a:pt x="0" y="203504"/>
                  </a:lnTo>
                  <a:lnTo>
                    <a:pt x="42049" y="203504"/>
                  </a:lnTo>
                  <a:lnTo>
                    <a:pt x="42049" y="407009"/>
                  </a:lnTo>
                  <a:lnTo>
                    <a:pt x="126225" y="407009"/>
                  </a:lnTo>
                  <a:lnTo>
                    <a:pt x="126225" y="203504"/>
                  </a:lnTo>
                  <a:lnTo>
                    <a:pt x="182384" y="203504"/>
                  </a:lnTo>
                  <a:lnTo>
                    <a:pt x="189839" y="133350"/>
                  </a:lnTo>
                  <a:close/>
                </a:path>
                <a:path w="2078990" h="411480">
                  <a:moveTo>
                    <a:pt x="413867" y="308749"/>
                  </a:moveTo>
                  <a:lnTo>
                    <a:pt x="413804" y="240474"/>
                  </a:lnTo>
                  <a:lnTo>
                    <a:pt x="409041" y="191643"/>
                  </a:lnTo>
                  <a:lnTo>
                    <a:pt x="355244" y="139319"/>
                  </a:lnTo>
                  <a:lnTo>
                    <a:pt x="296100" y="133350"/>
                  </a:lnTo>
                  <a:lnTo>
                    <a:pt x="217462" y="133350"/>
                  </a:lnTo>
                  <a:lnTo>
                    <a:pt x="210413" y="203504"/>
                  </a:lnTo>
                  <a:lnTo>
                    <a:pt x="282371" y="203504"/>
                  </a:lnTo>
                  <a:lnTo>
                    <a:pt x="308330" y="205257"/>
                  </a:lnTo>
                  <a:lnTo>
                    <a:pt x="322529" y="211264"/>
                  </a:lnTo>
                  <a:lnTo>
                    <a:pt x="328472" y="222631"/>
                  </a:lnTo>
                  <a:lnTo>
                    <a:pt x="329679" y="240474"/>
                  </a:lnTo>
                  <a:lnTo>
                    <a:pt x="329679" y="252577"/>
                  </a:lnTo>
                  <a:lnTo>
                    <a:pt x="329679" y="308749"/>
                  </a:lnTo>
                  <a:lnTo>
                    <a:pt x="329679" y="339458"/>
                  </a:lnTo>
                  <a:lnTo>
                    <a:pt x="320573" y="343662"/>
                  </a:lnTo>
                  <a:lnTo>
                    <a:pt x="311467" y="347306"/>
                  </a:lnTo>
                  <a:lnTo>
                    <a:pt x="301498" y="349859"/>
                  </a:lnTo>
                  <a:lnTo>
                    <a:pt x="289788" y="350824"/>
                  </a:lnTo>
                  <a:lnTo>
                    <a:pt x="279400" y="349338"/>
                  </a:lnTo>
                  <a:lnTo>
                    <a:pt x="272148" y="344919"/>
                  </a:lnTo>
                  <a:lnTo>
                    <a:pt x="267906" y="337629"/>
                  </a:lnTo>
                  <a:lnTo>
                    <a:pt x="266522" y="327507"/>
                  </a:lnTo>
                  <a:lnTo>
                    <a:pt x="268020" y="318046"/>
                  </a:lnTo>
                  <a:lnTo>
                    <a:pt x="272656" y="312331"/>
                  </a:lnTo>
                  <a:lnTo>
                    <a:pt x="280619" y="309511"/>
                  </a:lnTo>
                  <a:lnTo>
                    <a:pt x="292112" y="308749"/>
                  </a:lnTo>
                  <a:lnTo>
                    <a:pt x="329679" y="308749"/>
                  </a:lnTo>
                  <a:lnTo>
                    <a:pt x="329679" y="252577"/>
                  </a:lnTo>
                  <a:lnTo>
                    <a:pt x="271500" y="252577"/>
                  </a:lnTo>
                  <a:lnTo>
                    <a:pt x="233464" y="256578"/>
                  </a:lnTo>
                  <a:lnTo>
                    <a:pt x="205511" y="269582"/>
                  </a:lnTo>
                  <a:lnTo>
                    <a:pt x="188277" y="293090"/>
                  </a:lnTo>
                  <a:lnTo>
                    <a:pt x="182384" y="328599"/>
                  </a:lnTo>
                  <a:lnTo>
                    <a:pt x="187464" y="361416"/>
                  </a:lnTo>
                  <a:lnTo>
                    <a:pt x="202501" y="387311"/>
                  </a:lnTo>
                  <a:lnTo>
                    <a:pt x="227190" y="404304"/>
                  </a:lnTo>
                  <a:lnTo>
                    <a:pt x="261213" y="410413"/>
                  </a:lnTo>
                  <a:lnTo>
                    <a:pt x="277075" y="409689"/>
                  </a:lnTo>
                  <a:lnTo>
                    <a:pt x="295998" y="406755"/>
                  </a:lnTo>
                  <a:lnTo>
                    <a:pt x="317398" y="400507"/>
                  </a:lnTo>
                  <a:lnTo>
                    <a:pt x="340690" y="389813"/>
                  </a:lnTo>
                  <a:lnTo>
                    <a:pt x="343725" y="407543"/>
                  </a:lnTo>
                  <a:lnTo>
                    <a:pt x="413867" y="407543"/>
                  </a:lnTo>
                  <a:lnTo>
                    <a:pt x="413867" y="389813"/>
                  </a:lnTo>
                  <a:lnTo>
                    <a:pt x="413867" y="350824"/>
                  </a:lnTo>
                  <a:lnTo>
                    <a:pt x="413867" y="308749"/>
                  </a:lnTo>
                  <a:close/>
                </a:path>
                <a:path w="2078990" h="411480">
                  <a:moveTo>
                    <a:pt x="652386" y="140258"/>
                  </a:moveTo>
                  <a:lnTo>
                    <a:pt x="626059" y="134937"/>
                  </a:lnTo>
                  <a:lnTo>
                    <a:pt x="603834" y="131610"/>
                  </a:lnTo>
                  <a:lnTo>
                    <a:pt x="584835" y="129895"/>
                  </a:lnTo>
                  <a:lnTo>
                    <a:pt x="568172" y="129400"/>
                  </a:lnTo>
                  <a:lnTo>
                    <a:pt x="510336" y="137909"/>
                  </a:lnTo>
                  <a:lnTo>
                    <a:pt x="471170" y="161759"/>
                  </a:lnTo>
                  <a:lnTo>
                    <a:pt x="448945" y="198488"/>
                  </a:lnTo>
                  <a:lnTo>
                    <a:pt x="441921" y="245592"/>
                  </a:lnTo>
                  <a:lnTo>
                    <a:pt x="441921" y="294728"/>
                  </a:lnTo>
                  <a:lnTo>
                    <a:pt x="448945" y="341807"/>
                  </a:lnTo>
                  <a:lnTo>
                    <a:pt x="471170" y="378485"/>
                  </a:lnTo>
                  <a:lnTo>
                    <a:pt x="510336" y="402310"/>
                  </a:lnTo>
                  <a:lnTo>
                    <a:pt x="568172" y="410806"/>
                  </a:lnTo>
                  <a:lnTo>
                    <a:pt x="584835" y="410311"/>
                  </a:lnTo>
                  <a:lnTo>
                    <a:pt x="603834" y="408609"/>
                  </a:lnTo>
                  <a:lnTo>
                    <a:pt x="626059" y="405282"/>
                  </a:lnTo>
                  <a:lnTo>
                    <a:pt x="652386" y="399973"/>
                  </a:lnTo>
                  <a:lnTo>
                    <a:pt x="652386" y="340728"/>
                  </a:lnTo>
                  <a:lnTo>
                    <a:pt x="652386" y="331571"/>
                  </a:lnTo>
                  <a:lnTo>
                    <a:pt x="624852" y="336169"/>
                  </a:lnTo>
                  <a:lnTo>
                    <a:pt x="605294" y="338963"/>
                  </a:lnTo>
                  <a:lnTo>
                    <a:pt x="589978" y="340360"/>
                  </a:lnTo>
                  <a:lnTo>
                    <a:pt x="575195" y="340728"/>
                  </a:lnTo>
                  <a:lnTo>
                    <a:pt x="551599" y="338924"/>
                  </a:lnTo>
                  <a:lnTo>
                    <a:pt x="536486" y="332562"/>
                  </a:lnTo>
                  <a:lnTo>
                    <a:pt x="528447" y="320192"/>
                  </a:lnTo>
                  <a:lnTo>
                    <a:pt x="526072" y="300380"/>
                  </a:lnTo>
                  <a:lnTo>
                    <a:pt x="526072" y="239826"/>
                  </a:lnTo>
                  <a:lnTo>
                    <a:pt x="528447" y="220040"/>
                  </a:lnTo>
                  <a:lnTo>
                    <a:pt x="536486" y="207670"/>
                  </a:lnTo>
                  <a:lnTo>
                    <a:pt x="551599" y="201307"/>
                  </a:lnTo>
                  <a:lnTo>
                    <a:pt x="575195" y="199504"/>
                  </a:lnTo>
                  <a:lnTo>
                    <a:pt x="589978" y="199885"/>
                  </a:lnTo>
                  <a:lnTo>
                    <a:pt x="605294" y="201269"/>
                  </a:lnTo>
                  <a:lnTo>
                    <a:pt x="624852" y="204050"/>
                  </a:lnTo>
                  <a:lnTo>
                    <a:pt x="652386" y="208635"/>
                  </a:lnTo>
                  <a:lnTo>
                    <a:pt x="652386" y="199504"/>
                  </a:lnTo>
                  <a:lnTo>
                    <a:pt x="652386" y="140258"/>
                  </a:lnTo>
                  <a:close/>
                </a:path>
                <a:path w="2078990" h="411480">
                  <a:moveTo>
                    <a:pt x="915758" y="238556"/>
                  </a:moveTo>
                  <a:lnTo>
                    <a:pt x="910145" y="195948"/>
                  </a:lnTo>
                  <a:lnTo>
                    <a:pt x="890866" y="161264"/>
                  </a:lnTo>
                  <a:lnTo>
                    <a:pt x="854227" y="137934"/>
                  </a:lnTo>
                  <a:lnTo>
                    <a:pt x="831596" y="134594"/>
                  </a:lnTo>
                  <a:lnTo>
                    <a:pt x="831596" y="227660"/>
                  </a:lnTo>
                  <a:lnTo>
                    <a:pt x="831596" y="238556"/>
                  </a:lnTo>
                  <a:lnTo>
                    <a:pt x="761415" y="238556"/>
                  </a:lnTo>
                  <a:lnTo>
                    <a:pt x="761415" y="227660"/>
                  </a:lnTo>
                  <a:lnTo>
                    <a:pt x="762889" y="213982"/>
                  </a:lnTo>
                  <a:lnTo>
                    <a:pt x="768248" y="202831"/>
                  </a:lnTo>
                  <a:lnTo>
                    <a:pt x="778979" y="195326"/>
                  </a:lnTo>
                  <a:lnTo>
                    <a:pt x="796531" y="192570"/>
                  </a:lnTo>
                  <a:lnTo>
                    <a:pt x="814057" y="195326"/>
                  </a:lnTo>
                  <a:lnTo>
                    <a:pt x="824776" y="202831"/>
                  </a:lnTo>
                  <a:lnTo>
                    <a:pt x="830135" y="213982"/>
                  </a:lnTo>
                  <a:lnTo>
                    <a:pt x="831596" y="227660"/>
                  </a:lnTo>
                  <a:lnTo>
                    <a:pt x="831596" y="134594"/>
                  </a:lnTo>
                  <a:lnTo>
                    <a:pt x="738835" y="138023"/>
                  </a:lnTo>
                  <a:lnTo>
                    <a:pt x="702183" y="161480"/>
                  </a:lnTo>
                  <a:lnTo>
                    <a:pt x="682879" y="196189"/>
                  </a:lnTo>
                  <a:lnTo>
                    <a:pt x="677265" y="238556"/>
                  </a:lnTo>
                  <a:lnTo>
                    <a:pt x="677265" y="294728"/>
                  </a:lnTo>
                  <a:lnTo>
                    <a:pt x="684288" y="341807"/>
                  </a:lnTo>
                  <a:lnTo>
                    <a:pt x="706526" y="378485"/>
                  </a:lnTo>
                  <a:lnTo>
                    <a:pt x="745705" y="402310"/>
                  </a:lnTo>
                  <a:lnTo>
                    <a:pt x="803579" y="410806"/>
                  </a:lnTo>
                  <a:lnTo>
                    <a:pt x="831494" y="410311"/>
                  </a:lnTo>
                  <a:lnTo>
                    <a:pt x="855865" y="408609"/>
                  </a:lnTo>
                  <a:lnTo>
                    <a:pt x="880364" y="405282"/>
                  </a:lnTo>
                  <a:lnTo>
                    <a:pt x="908723" y="399973"/>
                  </a:lnTo>
                  <a:lnTo>
                    <a:pt x="908723" y="340728"/>
                  </a:lnTo>
                  <a:lnTo>
                    <a:pt x="908723" y="331571"/>
                  </a:lnTo>
                  <a:lnTo>
                    <a:pt x="879767" y="336169"/>
                  </a:lnTo>
                  <a:lnTo>
                    <a:pt x="856005" y="338963"/>
                  </a:lnTo>
                  <a:lnTo>
                    <a:pt x="834059" y="340360"/>
                  </a:lnTo>
                  <a:lnTo>
                    <a:pt x="810539" y="340728"/>
                  </a:lnTo>
                  <a:lnTo>
                    <a:pt x="786955" y="338924"/>
                  </a:lnTo>
                  <a:lnTo>
                    <a:pt x="771842" y="332562"/>
                  </a:lnTo>
                  <a:lnTo>
                    <a:pt x="763790" y="320192"/>
                  </a:lnTo>
                  <a:lnTo>
                    <a:pt x="761415" y="300380"/>
                  </a:lnTo>
                  <a:lnTo>
                    <a:pt x="761415" y="294728"/>
                  </a:lnTo>
                  <a:lnTo>
                    <a:pt x="915758" y="294728"/>
                  </a:lnTo>
                  <a:lnTo>
                    <a:pt x="915758" y="238556"/>
                  </a:lnTo>
                  <a:close/>
                </a:path>
                <a:path w="2078990" h="411480">
                  <a:moveTo>
                    <a:pt x="1189342" y="227660"/>
                  </a:moveTo>
                  <a:lnTo>
                    <a:pt x="1186942" y="199644"/>
                  </a:lnTo>
                  <a:lnTo>
                    <a:pt x="1185837" y="186753"/>
                  </a:lnTo>
                  <a:lnTo>
                    <a:pt x="1171829" y="155816"/>
                  </a:lnTo>
                  <a:lnTo>
                    <a:pt x="1147102" y="139573"/>
                  </a:lnTo>
                  <a:lnTo>
                    <a:pt x="1142022" y="136232"/>
                  </a:lnTo>
                  <a:lnTo>
                    <a:pt x="1105192" y="131292"/>
                  </a:lnTo>
                  <a:lnTo>
                    <a:pt x="1105192" y="234657"/>
                  </a:lnTo>
                  <a:lnTo>
                    <a:pt x="1105192" y="296583"/>
                  </a:lnTo>
                  <a:lnTo>
                    <a:pt x="1103668" y="314744"/>
                  </a:lnTo>
                  <a:lnTo>
                    <a:pt x="1097229" y="329057"/>
                  </a:lnTo>
                  <a:lnTo>
                    <a:pt x="1083056" y="338416"/>
                  </a:lnTo>
                  <a:lnTo>
                    <a:pt x="1058341" y="341782"/>
                  </a:lnTo>
                  <a:lnTo>
                    <a:pt x="1050480" y="341757"/>
                  </a:lnTo>
                  <a:lnTo>
                    <a:pt x="1043419" y="341630"/>
                  </a:lnTo>
                  <a:lnTo>
                    <a:pt x="1036243" y="341274"/>
                  </a:lnTo>
                  <a:lnTo>
                    <a:pt x="1028039" y="340588"/>
                  </a:lnTo>
                  <a:lnTo>
                    <a:pt x="1028039" y="210985"/>
                  </a:lnTo>
                  <a:lnTo>
                    <a:pt x="1037488" y="206806"/>
                  </a:lnTo>
                  <a:lnTo>
                    <a:pt x="1047343" y="203174"/>
                  </a:lnTo>
                  <a:lnTo>
                    <a:pt x="1058062" y="200609"/>
                  </a:lnTo>
                  <a:lnTo>
                    <a:pt x="1070114" y="199644"/>
                  </a:lnTo>
                  <a:lnTo>
                    <a:pt x="1087678" y="202387"/>
                  </a:lnTo>
                  <a:lnTo>
                    <a:pt x="1098384" y="209880"/>
                  </a:lnTo>
                  <a:lnTo>
                    <a:pt x="1103731" y="221005"/>
                  </a:lnTo>
                  <a:lnTo>
                    <a:pt x="1105192" y="234657"/>
                  </a:lnTo>
                  <a:lnTo>
                    <a:pt x="1105192" y="131292"/>
                  </a:lnTo>
                  <a:lnTo>
                    <a:pt x="1091158" y="129400"/>
                  </a:lnTo>
                  <a:lnTo>
                    <a:pt x="1074813" y="130035"/>
                  </a:lnTo>
                  <a:lnTo>
                    <a:pt x="1058379" y="131953"/>
                  </a:lnTo>
                  <a:lnTo>
                    <a:pt x="1042555" y="135128"/>
                  </a:lnTo>
                  <a:lnTo>
                    <a:pt x="1028039" y="139573"/>
                  </a:lnTo>
                  <a:lnTo>
                    <a:pt x="1028039" y="7048"/>
                  </a:lnTo>
                  <a:lnTo>
                    <a:pt x="943902" y="21043"/>
                  </a:lnTo>
                  <a:lnTo>
                    <a:pt x="943902" y="399973"/>
                  </a:lnTo>
                  <a:lnTo>
                    <a:pt x="974826" y="404609"/>
                  </a:lnTo>
                  <a:lnTo>
                    <a:pt x="1001318" y="407962"/>
                  </a:lnTo>
                  <a:lnTo>
                    <a:pt x="1027010" y="409981"/>
                  </a:lnTo>
                  <a:lnTo>
                    <a:pt x="1055509" y="410667"/>
                  </a:lnTo>
                  <a:lnTo>
                    <a:pt x="1113536" y="405104"/>
                  </a:lnTo>
                  <a:lnTo>
                    <a:pt x="1152245" y="389394"/>
                  </a:lnTo>
                  <a:lnTo>
                    <a:pt x="1175321" y="365010"/>
                  </a:lnTo>
                  <a:lnTo>
                    <a:pt x="1183500" y="341782"/>
                  </a:lnTo>
                  <a:lnTo>
                    <a:pt x="1186459" y="333387"/>
                  </a:lnTo>
                  <a:lnTo>
                    <a:pt x="1189304" y="296583"/>
                  </a:lnTo>
                  <a:lnTo>
                    <a:pt x="1189342" y="227660"/>
                  </a:lnTo>
                  <a:close/>
                </a:path>
                <a:path w="2078990" h="411480">
                  <a:moveTo>
                    <a:pt x="1459039" y="242239"/>
                  </a:moveTo>
                  <a:lnTo>
                    <a:pt x="1453807" y="200520"/>
                  </a:lnTo>
                  <a:lnTo>
                    <a:pt x="1434871" y="164477"/>
                  </a:lnTo>
                  <a:lnTo>
                    <a:pt x="1397393" y="139153"/>
                  </a:lnTo>
                  <a:lnTo>
                    <a:pt x="1374800" y="135610"/>
                  </a:lnTo>
                  <a:lnTo>
                    <a:pt x="1374800" y="234657"/>
                  </a:lnTo>
                  <a:lnTo>
                    <a:pt x="1374800" y="305612"/>
                  </a:lnTo>
                  <a:lnTo>
                    <a:pt x="1372793" y="319316"/>
                  </a:lnTo>
                  <a:lnTo>
                    <a:pt x="1366240" y="330479"/>
                  </a:lnTo>
                  <a:lnTo>
                    <a:pt x="1354328" y="337985"/>
                  </a:lnTo>
                  <a:lnTo>
                    <a:pt x="1336268" y="340728"/>
                  </a:lnTo>
                  <a:lnTo>
                    <a:pt x="1318158" y="337985"/>
                  </a:lnTo>
                  <a:lnTo>
                    <a:pt x="1306245" y="330479"/>
                  </a:lnTo>
                  <a:lnTo>
                    <a:pt x="1299705" y="319316"/>
                  </a:lnTo>
                  <a:lnTo>
                    <a:pt x="1297711" y="305612"/>
                  </a:lnTo>
                  <a:lnTo>
                    <a:pt x="1297711" y="234657"/>
                  </a:lnTo>
                  <a:lnTo>
                    <a:pt x="1299705" y="221005"/>
                  </a:lnTo>
                  <a:lnTo>
                    <a:pt x="1306245" y="209880"/>
                  </a:lnTo>
                  <a:lnTo>
                    <a:pt x="1318158" y="202387"/>
                  </a:lnTo>
                  <a:lnTo>
                    <a:pt x="1336268" y="199644"/>
                  </a:lnTo>
                  <a:lnTo>
                    <a:pt x="1354328" y="202387"/>
                  </a:lnTo>
                  <a:lnTo>
                    <a:pt x="1366240" y="209880"/>
                  </a:lnTo>
                  <a:lnTo>
                    <a:pt x="1372793" y="221005"/>
                  </a:lnTo>
                  <a:lnTo>
                    <a:pt x="1374800" y="234657"/>
                  </a:lnTo>
                  <a:lnTo>
                    <a:pt x="1374800" y="135610"/>
                  </a:lnTo>
                  <a:lnTo>
                    <a:pt x="1336548" y="129590"/>
                  </a:lnTo>
                  <a:lnTo>
                    <a:pt x="1275588" y="139153"/>
                  </a:lnTo>
                  <a:lnTo>
                    <a:pt x="1237957" y="164477"/>
                  </a:lnTo>
                  <a:lnTo>
                    <a:pt x="1218869" y="200520"/>
                  </a:lnTo>
                  <a:lnTo>
                    <a:pt x="1213561" y="242239"/>
                  </a:lnTo>
                  <a:lnTo>
                    <a:pt x="1213561" y="297472"/>
                  </a:lnTo>
                  <a:lnTo>
                    <a:pt x="1218869" y="339204"/>
                  </a:lnTo>
                  <a:lnTo>
                    <a:pt x="1237957" y="375246"/>
                  </a:lnTo>
                  <a:lnTo>
                    <a:pt x="1275588" y="400570"/>
                  </a:lnTo>
                  <a:lnTo>
                    <a:pt x="1336548" y="410133"/>
                  </a:lnTo>
                  <a:lnTo>
                    <a:pt x="1397393" y="400570"/>
                  </a:lnTo>
                  <a:lnTo>
                    <a:pt x="1434871" y="375246"/>
                  </a:lnTo>
                  <a:lnTo>
                    <a:pt x="1452994" y="340728"/>
                  </a:lnTo>
                  <a:lnTo>
                    <a:pt x="1453807" y="339204"/>
                  </a:lnTo>
                  <a:lnTo>
                    <a:pt x="1459039" y="297472"/>
                  </a:lnTo>
                  <a:lnTo>
                    <a:pt x="1459039" y="242239"/>
                  </a:lnTo>
                  <a:close/>
                </a:path>
                <a:path w="2078990" h="411480">
                  <a:moveTo>
                    <a:pt x="1728520" y="242239"/>
                  </a:moveTo>
                  <a:lnTo>
                    <a:pt x="1723288" y="200520"/>
                  </a:lnTo>
                  <a:lnTo>
                    <a:pt x="1722818" y="199644"/>
                  </a:lnTo>
                  <a:lnTo>
                    <a:pt x="1704352" y="164477"/>
                  </a:lnTo>
                  <a:lnTo>
                    <a:pt x="1666887" y="139153"/>
                  </a:lnTo>
                  <a:lnTo>
                    <a:pt x="1644396" y="135623"/>
                  </a:lnTo>
                  <a:lnTo>
                    <a:pt x="1644396" y="234657"/>
                  </a:lnTo>
                  <a:lnTo>
                    <a:pt x="1644396" y="305612"/>
                  </a:lnTo>
                  <a:lnTo>
                    <a:pt x="1642376" y="319316"/>
                  </a:lnTo>
                  <a:lnTo>
                    <a:pt x="1635785" y="330479"/>
                  </a:lnTo>
                  <a:lnTo>
                    <a:pt x="1623834" y="337985"/>
                  </a:lnTo>
                  <a:lnTo>
                    <a:pt x="1605749" y="340728"/>
                  </a:lnTo>
                  <a:lnTo>
                    <a:pt x="1587677" y="337985"/>
                  </a:lnTo>
                  <a:lnTo>
                    <a:pt x="1575790" y="330479"/>
                  </a:lnTo>
                  <a:lnTo>
                    <a:pt x="1569250" y="319316"/>
                  </a:lnTo>
                  <a:lnTo>
                    <a:pt x="1567256" y="305612"/>
                  </a:lnTo>
                  <a:lnTo>
                    <a:pt x="1567256" y="234657"/>
                  </a:lnTo>
                  <a:lnTo>
                    <a:pt x="1569250" y="221005"/>
                  </a:lnTo>
                  <a:lnTo>
                    <a:pt x="1575790" y="209880"/>
                  </a:lnTo>
                  <a:lnTo>
                    <a:pt x="1587677" y="202387"/>
                  </a:lnTo>
                  <a:lnTo>
                    <a:pt x="1605749" y="199644"/>
                  </a:lnTo>
                  <a:lnTo>
                    <a:pt x="1623834" y="202387"/>
                  </a:lnTo>
                  <a:lnTo>
                    <a:pt x="1635785" y="209880"/>
                  </a:lnTo>
                  <a:lnTo>
                    <a:pt x="1642376" y="221005"/>
                  </a:lnTo>
                  <a:lnTo>
                    <a:pt x="1644396" y="234657"/>
                  </a:lnTo>
                  <a:lnTo>
                    <a:pt x="1644396" y="135623"/>
                  </a:lnTo>
                  <a:lnTo>
                    <a:pt x="1606054" y="129590"/>
                  </a:lnTo>
                  <a:lnTo>
                    <a:pt x="1545094" y="139153"/>
                  </a:lnTo>
                  <a:lnTo>
                    <a:pt x="1507451" y="164477"/>
                  </a:lnTo>
                  <a:lnTo>
                    <a:pt x="1488351" y="200520"/>
                  </a:lnTo>
                  <a:lnTo>
                    <a:pt x="1483042" y="242239"/>
                  </a:lnTo>
                  <a:lnTo>
                    <a:pt x="1483042" y="297472"/>
                  </a:lnTo>
                  <a:lnTo>
                    <a:pt x="1488351" y="339204"/>
                  </a:lnTo>
                  <a:lnTo>
                    <a:pt x="1507451" y="375246"/>
                  </a:lnTo>
                  <a:lnTo>
                    <a:pt x="1545094" y="400570"/>
                  </a:lnTo>
                  <a:lnTo>
                    <a:pt x="1606054" y="410133"/>
                  </a:lnTo>
                  <a:lnTo>
                    <a:pt x="1666887" y="400570"/>
                  </a:lnTo>
                  <a:lnTo>
                    <a:pt x="1704352" y="375246"/>
                  </a:lnTo>
                  <a:lnTo>
                    <a:pt x="1722475" y="340728"/>
                  </a:lnTo>
                  <a:lnTo>
                    <a:pt x="1723288" y="339204"/>
                  </a:lnTo>
                  <a:lnTo>
                    <a:pt x="1728520" y="297472"/>
                  </a:lnTo>
                  <a:lnTo>
                    <a:pt x="1728520" y="242239"/>
                  </a:lnTo>
                  <a:close/>
                </a:path>
                <a:path w="2078990" h="411480">
                  <a:moveTo>
                    <a:pt x="2005152" y="133350"/>
                  </a:moveTo>
                  <a:lnTo>
                    <a:pt x="1913928" y="133350"/>
                  </a:lnTo>
                  <a:lnTo>
                    <a:pt x="1836801" y="255511"/>
                  </a:lnTo>
                  <a:lnTo>
                    <a:pt x="1836801" y="7048"/>
                  </a:lnTo>
                  <a:lnTo>
                    <a:pt x="1752650" y="21043"/>
                  </a:lnTo>
                  <a:lnTo>
                    <a:pt x="1752650" y="407009"/>
                  </a:lnTo>
                  <a:lnTo>
                    <a:pt x="1836801" y="407009"/>
                  </a:lnTo>
                  <a:lnTo>
                    <a:pt x="1836801" y="278396"/>
                  </a:lnTo>
                  <a:lnTo>
                    <a:pt x="1913928" y="407009"/>
                  </a:lnTo>
                  <a:lnTo>
                    <a:pt x="2005152" y="407009"/>
                  </a:lnTo>
                  <a:lnTo>
                    <a:pt x="1927974" y="278396"/>
                  </a:lnTo>
                  <a:lnTo>
                    <a:pt x="1920925" y="266649"/>
                  </a:lnTo>
                  <a:lnTo>
                    <a:pt x="1927961" y="255511"/>
                  </a:lnTo>
                  <a:lnTo>
                    <a:pt x="2005152" y="133350"/>
                  </a:lnTo>
                  <a:close/>
                </a:path>
                <a:path w="2078990" h="411480">
                  <a:moveTo>
                    <a:pt x="2064473" y="400100"/>
                  </a:moveTo>
                  <a:lnTo>
                    <a:pt x="2064004" y="399173"/>
                  </a:lnTo>
                  <a:lnTo>
                    <a:pt x="2063305" y="397433"/>
                  </a:lnTo>
                  <a:lnTo>
                    <a:pt x="2062594" y="392722"/>
                  </a:lnTo>
                  <a:lnTo>
                    <a:pt x="2062073" y="388658"/>
                  </a:lnTo>
                  <a:lnTo>
                    <a:pt x="2061273" y="387616"/>
                  </a:lnTo>
                  <a:lnTo>
                    <a:pt x="2060321" y="386372"/>
                  </a:lnTo>
                  <a:lnTo>
                    <a:pt x="2057793" y="385902"/>
                  </a:lnTo>
                  <a:lnTo>
                    <a:pt x="2057793" y="385686"/>
                  </a:lnTo>
                  <a:lnTo>
                    <a:pt x="2060879" y="384733"/>
                  </a:lnTo>
                  <a:lnTo>
                    <a:pt x="2061629" y="384048"/>
                  </a:lnTo>
                  <a:lnTo>
                    <a:pt x="2063407" y="382422"/>
                  </a:lnTo>
                  <a:lnTo>
                    <a:pt x="2063407" y="375869"/>
                  </a:lnTo>
                  <a:lnTo>
                    <a:pt x="2062568" y="374015"/>
                  </a:lnTo>
                  <a:lnTo>
                    <a:pt x="2059051" y="371360"/>
                  </a:lnTo>
                  <a:lnTo>
                    <a:pt x="2058581" y="371221"/>
                  </a:lnTo>
                  <a:lnTo>
                    <a:pt x="2058581" y="382663"/>
                  </a:lnTo>
                  <a:lnTo>
                    <a:pt x="2055342" y="384048"/>
                  </a:lnTo>
                  <a:lnTo>
                    <a:pt x="2048192" y="384048"/>
                  </a:lnTo>
                  <a:lnTo>
                    <a:pt x="2048192" y="374256"/>
                  </a:lnTo>
                  <a:lnTo>
                    <a:pt x="2049005" y="374142"/>
                  </a:lnTo>
                  <a:lnTo>
                    <a:pt x="2050046" y="374015"/>
                  </a:lnTo>
                  <a:lnTo>
                    <a:pt x="2056739" y="374015"/>
                  </a:lnTo>
                  <a:lnTo>
                    <a:pt x="2058504" y="376440"/>
                  </a:lnTo>
                  <a:lnTo>
                    <a:pt x="2058581" y="382663"/>
                  </a:lnTo>
                  <a:lnTo>
                    <a:pt x="2058581" y="371221"/>
                  </a:lnTo>
                  <a:lnTo>
                    <a:pt x="2056168" y="370446"/>
                  </a:lnTo>
                  <a:lnTo>
                    <a:pt x="2048319" y="370446"/>
                  </a:lnTo>
                  <a:lnTo>
                    <a:pt x="2046020" y="370789"/>
                  </a:lnTo>
                  <a:lnTo>
                    <a:pt x="2043595" y="371119"/>
                  </a:lnTo>
                  <a:lnTo>
                    <a:pt x="2043595" y="400100"/>
                  </a:lnTo>
                  <a:lnTo>
                    <a:pt x="2048192" y="400100"/>
                  </a:lnTo>
                  <a:lnTo>
                    <a:pt x="2048192" y="387616"/>
                  </a:lnTo>
                  <a:lnTo>
                    <a:pt x="2055126" y="387616"/>
                  </a:lnTo>
                  <a:lnTo>
                    <a:pt x="2056980" y="389013"/>
                  </a:lnTo>
                  <a:lnTo>
                    <a:pt x="2057692" y="392925"/>
                  </a:lnTo>
                  <a:lnTo>
                    <a:pt x="2058225" y="396506"/>
                  </a:lnTo>
                  <a:lnTo>
                    <a:pt x="2058936" y="399173"/>
                  </a:lnTo>
                  <a:lnTo>
                    <a:pt x="2059622" y="400100"/>
                  </a:lnTo>
                  <a:lnTo>
                    <a:pt x="2064473" y="400100"/>
                  </a:lnTo>
                  <a:close/>
                </a:path>
                <a:path w="2078990" h="411480">
                  <a:moveTo>
                    <a:pt x="2078596" y="385089"/>
                  </a:moveTo>
                  <a:lnTo>
                    <a:pt x="2078570" y="384733"/>
                  </a:lnTo>
                  <a:lnTo>
                    <a:pt x="2076627" y="374840"/>
                  </a:lnTo>
                  <a:lnTo>
                    <a:pt x="2073808" y="370560"/>
                  </a:lnTo>
                  <a:lnTo>
                    <a:pt x="2073808" y="385686"/>
                  </a:lnTo>
                  <a:lnTo>
                    <a:pt x="2072297" y="393687"/>
                  </a:lnTo>
                  <a:lnTo>
                    <a:pt x="2067864" y="400685"/>
                  </a:lnTo>
                  <a:lnTo>
                    <a:pt x="2061273" y="405358"/>
                  </a:lnTo>
                  <a:lnTo>
                    <a:pt x="2053183" y="407009"/>
                  </a:lnTo>
                  <a:lnTo>
                    <a:pt x="2045055" y="405307"/>
                  </a:lnTo>
                  <a:lnTo>
                    <a:pt x="2038413" y="400621"/>
                  </a:lnTo>
                  <a:lnTo>
                    <a:pt x="2033943" y="393623"/>
                  </a:lnTo>
                  <a:lnTo>
                    <a:pt x="2032317" y="385089"/>
                  </a:lnTo>
                  <a:lnTo>
                    <a:pt x="2032342" y="384733"/>
                  </a:lnTo>
                  <a:lnTo>
                    <a:pt x="2033943" y="376440"/>
                  </a:lnTo>
                  <a:lnTo>
                    <a:pt x="2038400" y="369468"/>
                  </a:lnTo>
                  <a:lnTo>
                    <a:pt x="2045004" y="364782"/>
                  </a:lnTo>
                  <a:lnTo>
                    <a:pt x="2053043" y="363054"/>
                  </a:lnTo>
                  <a:lnTo>
                    <a:pt x="2053183" y="363054"/>
                  </a:lnTo>
                  <a:lnTo>
                    <a:pt x="2073808" y="385686"/>
                  </a:lnTo>
                  <a:lnTo>
                    <a:pt x="2073808" y="370560"/>
                  </a:lnTo>
                  <a:lnTo>
                    <a:pt x="2071204" y="366598"/>
                  </a:lnTo>
                  <a:lnTo>
                    <a:pt x="2066048" y="363054"/>
                  </a:lnTo>
                  <a:lnTo>
                    <a:pt x="2063127" y="361048"/>
                  </a:lnTo>
                  <a:lnTo>
                    <a:pt x="2053183" y="359016"/>
                  </a:lnTo>
                  <a:lnTo>
                    <a:pt x="2053043" y="359016"/>
                  </a:lnTo>
                  <a:lnTo>
                    <a:pt x="2027364" y="385089"/>
                  </a:lnTo>
                  <a:lnTo>
                    <a:pt x="2029358" y="395224"/>
                  </a:lnTo>
                  <a:lnTo>
                    <a:pt x="2034882" y="403504"/>
                  </a:lnTo>
                  <a:lnTo>
                    <a:pt x="2043049" y="409028"/>
                  </a:lnTo>
                  <a:lnTo>
                    <a:pt x="2053043" y="411048"/>
                  </a:lnTo>
                  <a:lnTo>
                    <a:pt x="2063064" y="409028"/>
                  </a:lnTo>
                  <a:lnTo>
                    <a:pt x="2066036" y="407009"/>
                  </a:lnTo>
                  <a:lnTo>
                    <a:pt x="2071192" y="403504"/>
                  </a:lnTo>
                  <a:lnTo>
                    <a:pt x="2076627" y="395224"/>
                  </a:lnTo>
                  <a:lnTo>
                    <a:pt x="2078596" y="385089"/>
                  </a:lnTo>
                  <a:close/>
                </a:path>
              </a:pathLst>
            </a:custGeom>
            <a:solidFill>
              <a:srgbClr val="FFFFFF"/>
            </a:solidFill>
          </p:spPr>
          <p:txBody>
            <a:bodyPr wrap="square" lIns="0" tIns="0" rIns="0" bIns="0" rtlCol="0"/>
            <a:lstStyle/>
            <a:p>
              <a:endParaRPr sz="2109"/>
            </a:p>
          </p:txBody>
        </p:sp>
      </p:grpSp>
      <p:grpSp>
        <p:nvGrpSpPr>
          <p:cNvPr id="72" name="object 72"/>
          <p:cNvGrpSpPr/>
          <p:nvPr/>
        </p:nvGrpSpPr>
        <p:grpSpPr>
          <a:xfrm>
            <a:off x="3652242" y="3625453"/>
            <a:ext cx="1700213" cy="634008"/>
            <a:chOff x="5194300" y="5156200"/>
            <a:chExt cx="2418080" cy="901700"/>
          </a:xfrm>
        </p:grpSpPr>
        <p:sp>
          <p:nvSpPr>
            <p:cNvPr id="73" name="object 73"/>
            <p:cNvSpPr/>
            <p:nvPr/>
          </p:nvSpPr>
          <p:spPr>
            <a:xfrm>
              <a:off x="5194300" y="5156200"/>
              <a:ext cx="2418080" cy="901700"/>
            </a:xfrm>
            <a:custGeom>
              <a:avLst/>
              <a:gdLst/>
              <a:ahLst/>
              <a:cxnLst/>
              <a:rect l="l" t="t" r="r" b="b"/>
              <a:pathLst>
                <a:path w="2418079" h="901700">
                  <a:moveTo>
                    <a:pt x="0" y="0"/>
                  </a:moveTo>
                  <a:lnTo>
                    <a:pt x="0" y="901700"/>
                  </a:lnTo>
                  <a:lnTo>
                    <a:pt x="2418016" y="901700"/>
                  </a:lnTo>
                  <a:lnTo>
                    <a:pt x="2418016" y="0"/>
                  </a:lnTo>
                  <a:lnTo>
                    <a:pt x="0" y="0"/>
                  </a:lnTo>
                  <a:close/>
                </a:path>
              </a:pathLst>
            </a:custGeom>
            <a:solidFill>
              <a:srgbClr val="EF3825"/>
            </a:solidFill>
          </p:spPr>
          <p:txBody>
            <a:bodyPr wrap="square" lIns="0" tIns="0" rIns="0" bIns="0" rtlCol="0"/>
            <a:lstStyle/>
            <a:p>
              <a:endParaRPr sz="2109"/>
            </a:p>
          </p:txBody>
        </p:sp>
        <p:sp>
          <p:nvSpPr>
            <p:cNvPr id="74" name="object 74"/>
            <p:cNvSpPr/>
            <p:nvPr/>
          </p:nvSpPr>
          <p:spPr>
            <a:xfrm>
              <a:off x="5454612" y="5359412"/>
              <a:ext cx="1878330" cy="571500"/>
            </a:xfrm>
            <a:custGeom>
              <a:avLst/>
              <a:gdLst/>
              <a:ahLst/>
              <a:cxnLst/>
              <a:rect l="l" t="t" r="r" b="b"/>
              <a:pathLst>
                <a:path w="1878329" h="571500">
                  <a:moveTo>
                    <a:pt x="271589" y="52819"/>
                  </a:moveTo>
                  <a:lnTo>
                    <a:pt x="216496" y="215"/>
                  </a:lnTo>
                  <a:lnTo>
                    <a:pt x="140665" y="114"/>
                  </a:lnTo>
                  <a:lnTo>
                    <a:pt x="140601" y="41706"/>
                  </a:lnTo>
                  <a:lnTo>
                    <a:pt x="103162" y="114"/>
                  </a:lnTo>
                  <a:lnTo>
                    <a:pt x="0" y="114"/>
                  </a:lnTo>
                  <a:lnTo>
                    <a:pt x="0" y="512445"/>
                  </a:lnTo>
                  <a:lnTo>
                    <a:pt x="59436" y="559384"/>
                  </a:lnTo>
                  <a:lnTo>
                    <a:pt x="121450" y="551599"/>
                  </a:lnTo>
                  <a:lnTo>
                    <a:pt x="121881" y="506222"/>
                  </a:lnTo>
                  <a:lnTo>
                    <a:pt x="170053" y="545820"/>
                  </a:lnTo>
                  <a:lnTo>
                    <a:pt x="271589" y="535470"/>
                  </a:lnTo>
                  <a:lnTo>
                    <a:pt x="271589" y="52819"/>
                  </a:lnTo>
                  <a:close/>
                </a:path>
                <a:path w="1878329" h="571500">
                  <a:moveTo>
                    <a:pt x="541045" y="260248"/>
                  </a:moveTo>
                  <a:lnTo>
                    <a:pt x="482650" y="201790"/>
                  </a:lnTo>
                  <a:lnTo>
                    <a:pt x="482650" y="101981"/>
                  </a:lnTo>
                  <a:lnTo>
                    <a:pt x="540258" y="101981"/>
                  </a:lnTo>
                  <a:lnTo>
                    <a:pt x="540258" y="52705"/>
                  </a:lnTo>
                  <a:lnTo>
                    <a:pt x="485267" y="0"/>
                  </a:lnTo>
                  <a:lnTo>
                    <a:pt x="353047" y="114"/>
                  </a:lnTo>
                  <a:lnTo>
                    <a:pt x="353047" y="478015"/>
                  </a:lnTo>
                  <a:lnTo>
                    <a:pt x="411060" y="523684"/>
                  </a:lnTo>
                  <a:lnTo>
                    <a:pt x="540258" y="515620"/>
                  </a:lnTo>
                  <a:lnTo>
                    <a:pt x="540258" y="462749"/>
                  </a:lnTo>
                  <a:lnTo>
                    <a:pt x="482650" y="398957"/>
                  </a:lnTo>
                  <a:lnTo>
                    <a:pt x="482650" y="313524"/>
                  </a:lnTo>
                  <a:lnTo>
                    <a:pt x="541045" y="313524"/>
                  </a:lnTo>
                  <a:lnTo>
                    <a:pt x="541045" y="260248"/>
                  </a:lnTo>
                  <a:close/>
                </a:path>
                <a:path w="1878329" h="571500">
                  <a:moveTo>
                    <a:pt x="823353" y="59855"/>
                  </a:moveTo>
                  <a:lnTo>
                    <a:pt x="769899" y="63"/>
                  </a:lnTo>
                  <a:lnTo>
                    <a:pt x="765543" y="63"/>
                  </a:lnTo>
                  <a:lnTo>
                    <a:pt x="589216" y="63"/>
                  </a:lnTo>
                  <a:lnTo>
                    <a:pt x="589216" y="68287"/>
                  </a:lnTo>
                  <a:lnTo>
                    <a:pt x="642226" y="109994"/>
                  </a:lnTo>
                  <a:lnTo>
                    <a:pt x="642226" y="461721"/>
                  </a:lnTo>
                  <a:lnTo>
                    <a:pt x="700620" y="508571"/>
                  </a:lnTo>
                  <a:lnTo>
                    <a:pt x="771232" y="506755"/>
                  </a:lnTo>
                  <a:lnTo>
                    <a:pt x="771232" y="109931"/>
                  </a:lnTo>
                  <a:lnTo>
                    <a:pt x="823353" y="109550"/>
                  </a:lnTo>
                  <a:lnTo>
                    <a:pt x="823353" y="59855"/>
                  </a:lnTo>
                  <a:close/>
                </a:path>
                <a:path w="1878329" h="571500">
                  <a:moveTo>
                    <a:pt x="1079411" y="260248"/>
                  </a:moveTo>
                  <a:lnTo>
                    <a:pt x="1020978" y="201790"/>
                  </a:lnTo>
                  <a:lnTo>
                    <a:pt x="1020978" y="101955"/>
                  </a:lnTo>
                  <a:lnTo>
                    <a:pt x="1078636" y="101955"/>
                  </a:lnTo>
                  <a:lnTo>
                    <a:pt x="1078636" y="52679"/>
                  </a:lnTo>
                  <a:lnTo>
                    <a:pt x="1023645" y="0"/>
                  </a:lnTo>
                  <a:lnTo>
                    <a:pt x="891425" y="114"/>
                  </a:lnTo>
                  <a:lnTo>
                    <a:pt x="891425" y="456374"/>
                  </a:lnTo>
                  <a:lnTo>
                    <a:pt x="950264" y="505206"/>
                  </a:lnTo>
                  <a:lnTo>
                    <a:pt x="1020978" y="505701"/>
                  </a:lnTo>
                  <a:lnTo>
                    <a:pt x="1020978" y="313524"/>
                  </a:lnTo>
                  <a:lnTo>
                    <a:pt x="1079411" y="313524"/>
                  </a:lnTo>
                  <a:lnTo>
                    <a:pt x="1079411" y="260248"/>
                  </a:lnTo>
                  <a:close/>
                </a:path>
                <a:path w="1878329" h="571500">
                  <a:moveTo>
                    <a:pt x="1351749" y="517779"/>
                  </a:moveTo>
                  <a:lnTo>
                    <a:pt x="1348714" y="458254"/>
                  </a:lnTo>
                  <a:lnTo>
                    <a:pt x="1288008" y="389991"/>
                  </a:lnTo>
                  <a:lnTo>
                    <a:pt x="1288008" y="52451"/>
                  </a:lnTo>
                  <a:lnTo>
                    <a:pt x="1232763" y="114"/>
                  </a:lnTo>
                  <a:lnTo>
                    <a:pt x="1158557" y="114"/>
                  </a:lnTo>
                  <a:lnTo>
                    <a:pt x="1158557" y="459549"/>
                  </a:lnTo>
                  <a:lnTo>
                    <a:pt x="1217447" y="511124"/>
                  </a:lnTo>
                  <a:lnTo>
                    <a:pt x="1351749" y="517779"/>
                  </a:lnTo>
                  <a:close/>
                </a:path>
                <a:path w="1878329" h="571500">
                  <a:moveTo>
                    <a:pt x="1538363" y="54114"/>
                  </a:moveTo>
                  <a:lnTo>
                    <a:pt x="1482369" y="114"/>
                  </a:lnTo>
                  <a:lnTo>
                    <a:pt x="1478470" y="114"/>
                  </a:lnTo>
                  <a:lnTo>
                    <a:pt x="1408988" y="114"/>
                  </a:lnTo>
                  <a:lnTo>
                    <a:pt x="1408988" y="471055"/>
                  </a:lnTo>
                  <a:lnTo>
                    <a:pt x="1468234" y="525983"/>
                  </a:lnTo>
                  <a:lnTo>
                    <a:pt x="1538363" y="531787"/>
                  </a:lnTo>
                  <a:lnTo>
                    <a:pt x="1538363" y="54114"/>
                  </a:lnTo>
                  <a:close/>
                </a:path>
                <a:path w="1878329" h="571500">
                  <a:moveTo>
                    <a:pt x="1878215" y="571296"/>
                  </a:moveTo>
                  <a:lnTo>
                    <a:pt x="1823618" y="288010"/>
                  </a:lnTo>
                  <a:lnTo>
                    <a:pt x="1865655" y="57810"/>
                  </a:lnTo>
                  <a:lnTo>
                    <a:pt x="1809191" y="152"/>
                  </a:lnTo>
                  <a:lnTo>
                    <a:pt x="1735670" y="152"/>
                  </a:lnTo>
                  <a:lnTo>
                    <a:pt x="1729447" y="38773"/>
                  </a:lnTo>
                  <a:lnTo>
                    <a:pt x="1693875" y="152"/>
                  </a:lnTo>
                  <a:lnTo>
                    <a:pt x="1618094" y="152"/>
                  </a:lnTo>
                  <a:lnTo>
                    <a:pt x="1661960" y="229641"/>
                  </a:lnTo>
                  <a:lnTo>
                    <a:pt x="1620570" y="487197"/>
                  </a:lnTo>
                  <a:lnTo>
                    <a:pt x="1700847" y="548360"/>
                  </a:lnTo>
                  <a:lnTo>
                    <a:pt x="1748815" y="554024"/>
                  </a:lnTo>
                  <a:lnTo>
                    <a:pt x="1748815" y="511162"/>
                  </a:lnTo>
                  <a:lnTo>
                    <a:pt x="1814817" y="562584"/>
                  </a:lnTo>
                  <a:lnTo>
                    <a:pt x="1878215" y="571296"/>
                  </a:lnTo>
                  <a:close/>
                </a:path>
              </a:pathLst>
            </a:custGeom>
            <a:solidFill>
              <a:srgbClr val="221E1F"/>
            </a:solidFill>
          </p:spPr>
          <p:txBody>
            <a:bodyPr wrap="square" lIns="0" tIns="0" rIns="0" bIns="0" rtlCol="0"/>
            <a:lstStyle/>
            <a:p>
              <a:endParaRPr sz="2109"/>
            </a:p>
          </p:txBody>
        </p:sp>
        <p:sp>
          <p:nvSpPr>
            <p:cNvPr id="75" name="object 75"/>
            <p:cNvSpPr/>
            <p:nvPr/>
          </p:nvSpPr>
          <p:spPr>
            <a:xfrm>
              <a:off x="5470474" y="5373103"/>
              <a:ext cx="1787525" cy="488315"/>
            </a:xfrm>
            <a:custGeom>
              <a:avLst/>
              <a:gdLst/>
              <a:ahLst/>
              <a:cxnLst/>
              <a:rect l="l" t="t" r="r" b="b"/>
              <a:pathLst>
                <a:path w="1787525" h="488314">
                  <a:moveTo>
                    <a:pt x="190258" y="152"/>
                  </a:moveTo>
                  <a:lnTo>
                    <a:pt x="139915" y="152"/>
                  </a:lnTo>
                  <a:lnTo>
                    <a:pt x="141643" y="388289"/>
                  </a:lnTo>
                  <a:lnTo>
                    <a:pt x="138239" y="388708"/>
                  </a:lnTo>
                  <a:lnTo>
                    <a:pt x="78892" y="203"/>
                  </a:lnTo>
                  <a:lnTo>
                    <a:pt x="0" y="101"/>
                  </a:lnTo>
                  <a:lnTo>
                    <a:pt x="38" y="487756"/>
                  </a:lnTo>
                  <a:lnTo>
                    <a:pt x="27317" y="484276"/>
                  </a:lnTo>
                  <a:lnTo>
                    <a:pt x="49047" y="481723"/>
                  </a:lnTo>
                  <a:lnTo>
                    <a:pt x="45643" y="111048"/>
                  </a:lnTo>
                  <a:lnTo>
                    <a:pt x="49047" y="110718"/>
                  </a:lnTo>
                  <a:lnTo>
                    <a:pt x="105422" y="475932"/>
                  </a:lnTo>
                  <a:lnTo>
                    <a:pt x="190258" y="467144"/>
                  </a:lnTo>
                  <a:lnTo>
                    <a:pt x="190258" y="152"/>
                  </a:lnTo>
                  <a:close/>
                </a:path>
                <a:path w="1787525" h="488314">
                  <a:moveTo>
                    <a:pt x="465150" y="101"/>
                  </a:moveTo>
                  <a:lnTo>
                    <a:pt x="352602" y="152"/>
                  </a:lnTo>
                  <a:lnTo>
                    <a:pt x="352602" y="453936"/>
                  </a:lnTo>
                  <a:lnTo>
                    <a:pt x="464908" y="446608"/>
                  </a:lnTo>
                  <a:lnTo>
                    <a:pt x="464908" y="402005"/>
                  </a:lnTo>
                  <a:lnTo>
                    <a:pt x="401815" y="406349"/>
                  </a:lnTo>
                  <a:lnTo>
                    <a:pt x="401815" y="250126"/>
                  </a:lnTo>
                  <a:lnTo>
                    <a:pt x="464908" y="250063"/>
                  </a:lnTo>
                  <a:lnTo>
                    <a:pt x="464908" y="204635"/>
                  </a:lnTo>
                  <a:lnTo>
                    <a:pt x="401561" y="204698"/>
                  </a:lnTo>
                  <a:lnTo>
                    <a:pt x="401561" y="45212"/>
                  </a:lnTo>
                  <a:lnTo>
                    <a:pt x="465150" y="45212"/>
                  </a:lnTo>
                  <a:lnTo>
                    <a:pt x="465150" y="101"/>
                  </a:lnTo>
                  <a:close/>
                </a:path>
                <a:path w="1787525" h="488314">
                  <a:moveTo>
                    <a:pt x="744245" y="266"/>
                  </a:moveTo>
                  <a:lnTo>
                    <a:pt x="588721" y="266"/>
                  </a:lnTo>
                  <a:lnTo>
                    <a:pt x="588721" y="44716"/>
                  </a:lnTo>
                  <a:lnTo>
                    <a:pt x="641781" y="44716"/>
                  </a:lnTo>
                  <a:lnTo>
                    <a:pt x="641781" y="435876"/>
                  </a:lnTo>
                  <a:lnTo>
                    <a:pt x="641781" y="437146"/>
                  </a:lnTo>
                  <a:lnTo>
                    <a:pt x="641781" y="438416"/>
                  </a:lnTo>
                  <a:lnTo>
                    <a:pt x="647827" y="438416"/>
                  </a:lnTo>
                  <a:lnTo>
                    <a:pt x="647827" y="437146"/>
                  </a:lnTo>
                  <a:lnTo>
                    <a:pt x="682459" y="437146"/>
                  </a:lnTo>
                  <a:lnTo>
                    <a:pt x="682459" y="435876"/>
                  </a:lnTo>
                  <a:lnTo>
                    <a:pt x="690460" y="435876"/>
                  </a:lnTo>
                  <a:lnTo>
                    <a:pt x="690460" y="44716"/>
                  </a:lnTo>
                  <a:lnTo>
                    <a:pt x="744245" y="44716"/>
                  </a:lnTo>
                  <a:lnTo>
                    <a:pt x="744245" y="266"/>
                  </a:lnTo>
                  <a:close/>
                </a:path>
                <a:path w="1787525" h="488314">
                  <a:moveTo>
                    <a:pt x="1003541" y="266"/>
                  </a:moveTo>
                  <a:lnTo>
                    <a:pt x="890930" y="266"/>
                  </a:lnTo>
                  <a:lnTo>
                    <a:pt x="890930" y="44716"/>
                  </a:lnTo>
                  <a:lnTo>
                    <a:pt x="890930" y="204736"/>
                  </a:lnTo>
                  <a:lnTo>
                    <a:pt x="890930" y="250456"/>
                  </a:lnTo>
                  <a:lnTo>
                    <a:pt x="890930" y="433336"/>
                  </a:lnTo>
                  <a:lnTo>
                    <a:pt x="940181" y="433336"/>
                  </a:lnTo>
                  <a:lnTo>
                    <a:pt x="940181" y="250456"/>
                  </a:lnTo>
                  <a:lnTo>
                    <a:pt x="1003287" y="250456"/>
                  </a:lnTo>
                  <a:lnTo>
                    <a:pt x="1003287" y="204736"/>
                  </a:lnTo>
                  <a:lnTo>
                    <a:pt x="939939" y="204736"/>
                  </a:lnTo>
                  <a:lnTo>
                    <a:pt x="939939" y="44716"/>
                  </a:lnTo>
                  <a:lnTo>
                    <a:pt x="1003541" y="44716"/>
                  </a:lnTo>
                  <a:lnTo>
                    <a:pt x="1003541" y="266"/>
                  </a:lnTo>
                  <a:close/>
                </a:path>
                <a:path w="1787525" h="488314">
                  <a:moveTo>
                    <a:pt x="1271168" y="396671"/>
                  </a:moveTo>
                  <a:lnTo>
                    <a:pt x="1240320" y="395109"/>
                  </a:lnTo>
                  <a:lnTo>
                    <a:pt x="1206969" y="393877"/>
                  </a:lnTo>
                  <a:lnTo>
                    <a:pt x="1206969" y="0"/>
                  </a:lnTo>
                  <a:lnTo>
                    <a:pt x="1158138" y="101"/>
                  </a:lnTo>
                  <a:lnTo>
                    <a:pt x="1158138" y="436460"/>
                  </a:lnTo>
                  <a:lnTo>
                    <a:pt x="1219796" y="438772"/>
                  </a:lnTo>
                  <a:lnTo>
                    <a:pt x="1271168" y="440969"/>
                  </a:lnTo>
                  <a:lnTo>
                    <a:pt x="1271168" y="396671"/>
                  </a:lnTo>
                  <a:close/>
                </a:path>
                <a:path w="1787525" h="488314">
                  <a:moveTo>
                    <a:pt x="1457121" y="50"/>
                  </a:moveTo>
                  <a:lnTo>
                    <a:pt x="1408506" y="152"/>
                  </a:lnTo>
                  <a:lnTo>
                    <a:pt x="1408506" y="448564"/>
                  </a:lnTo>
                  <a:lnTo>
                    <a:pt x="1457121" y="451700"/>
                  </a:lnTo>
                  <a:lnTo>
                    <a:pt x="1457121" y="50"/>
                  </a:lnTo>
                  <a:close/>
                </a:path>
                <a:path w="1787525" h="488314">
                  <a:moveTo>
                    <a:pt x="1786915" y="50"/>
                  </a:moveTo>
                  <a:lnTo>
                    <a:pt x="1732064" y="50"/>
                  </a:lnTo>
                  <a:lnTo>
                    <a:pt x="1704492" y="174282"/>
                  </a:lnTo>
                  <a:lnTo>
                    <a:pt x="1701228" y="174282"/>
                  </a:lnTo>
                  <a:lnTo>
                    <a:pt x="1672590" y="50"/>
                  </a:lnTo>
                  <a:lnTo>
                    <a:pt x="1618729" y="50"/>
                  </a:lnTo>
                  <a:lnTo>
                    <a:pt x="1660829" y="215557"/>
                  </a:lnTo>
                  <a:lnTo>
                    <a:pt x="1620164" y="467512"/>
                  </a:lnTo>
                  <a:lnTo>
                    <a:pt x="1672526" y="472478"/>
                  </a:lnTo>
                  <a:lnTo>
                    <a:pt x="1699463" y="264769"/>
                  </a:lnTo>
                  <a:lnTo>
                    <a:pt x="1702701" y="264871"/>
                  </a:lnTo>
                  <a:lnTo>
                    <a:pt x="1728914" y="478294"/>
                  </a:lnTo>
                  <a:lnTo>
                    <a:pt x="1786318" y="484708"/>
                  </a:lnTo>
                  <a:lnTo>
                    <a:pt x="1745259" y="221742"/>
                  </a:lnTo>
                  <a:lnTo>
                    <a:pt x="1786915" y="50"/>
                  </a:lnTo>
                  <a:close/>
                </a:path>
              </a:pathLst>
            </a:custGeom>
            <a:solidFill>
              <a:srgbClr val="FFFFFF"/>
            </a:solidFill>
          </p:spPr>
          <p:txBody>
            <a:bodyPr wrap="square" lIns="0" tIns="0" rIns="0" bIns="0" rtlCol="0"/>
            <a:lstStyle/>
            <a:p>
              <a:endParaRPr sz="2109"/>
            </a:p>
          </p:txBody>
        </p:sp>
      </p:grpSp>
      <p:grpSp>
        <p:nvGrpSpPr>
          <p:cNvPr id="76" name="object 76"/>
          <p:cNvGrpSpPr/>
          <p:nvPr/>
        </p:nvGrpSpPr>
        <p:grpSpPr>
          <a:xfrm>
            <a:off x="6932326" y="803672"/>
            <a:ext cx="1863626" cy="1151930"/>
            <a:chOff x="9859308" y="1143000"/>
            <a:chExt cx="2650490" cy="1638300"/>
          </a:xfrm>
        </p:grpSpPr>
        <p:sp>
          <p:nvSpPr>
            <p:cNvPr id="77" name="object 77"/>
            <p:cNvSpPr/>
            <p:nvPr/>
          </p:nvSpPr>
          <p:spPr>
            <a:xfrm>
              <a:off x="9859308" y="1143000"/>
              <a:ext cx="2650490" cy="1638300"/>
            </a:xfrm>
            <a:custGeom>
              <a:avLst/>
              <a:gdLst/>
              <a:ahLst/>
              <a:cxnLst/>
              <a:rect l="l" t="t" r="r" b="b"/>
              <a:pathLst>
                <a:path w="2650490" h="1638300">
                  <a:moveTo>
                    <a:pt x="0" y="0"/>
                  </a:moveTo>
                  <a:lnTo>
                    <a:pt x="2650194" y="0"/>
                  </a:lnTo>
                  <a:lnTo>
                    <a:pt x="2650194" y="1638300"/>
                  </a:lnTo>
                  <a:lnTo>
                    <a:pt x="0" y="1638300"/>
                  </a:lnTo>
                  <a:lnTo>
                    <a:pt x="0" y="0"/>
                  </a:lnTo>
                  <a:close/>
                </a:path>
              </a:pathLst>
            </a:custGeom>
            <a:solidFill>
              <a:srgbClr val="FFFFFF"/>
            </a:solidFill>
          </p:spPr>
          <p:txBody>
            <a:bodyPr wrap="square" lIns="0" tIns="0" rIns="0" bIns="0" rtlCol="0"/>
            <a:lstStyle/>
            <a:p>
              <a:endParaRPr sz="2109"/>
            </a:p>
          </p:txBody>
        </p:sp>
        <p:pic>
          <p:nvPicPr>
            <p:cNvPr id="78" name="object 78"/>
            <p:cNvPicPr/>
            <p:nvPr/>
          </p:nvPicPr>
          <p:blipFill>
            <a:blip r:embed="rId23" cstate="print"/>
            <a:stretch>
              <a:fillRect/>
            </a:stretch>
          </p:blipFill>
          <p:spPr>
            <a:xfrm>
              <a:off x="12198782" y="2413810"/>
              <a:ext cx="155885" cy="154971"/>
            </a:xfrm>
            <a:prstGeom prst="rect">
              <a:avLst/>
            </a:prstGeom>
          </p:spPr>
        </p:pic>
        <p:sp>
          <p:nvSpPr>
            <p:cNvPr id="79" name="object 79"/>
            <p:cNvSpPr/>
            <p:nvPr/>
          </p:nvSpPr>
          <p:spPr>
            <a:xfrm>
              <a:off x="10292044" y="1493652"/>
              <a:ext cx="42545" cy="224154"/>
            </a:xfrm>
            <a:custGeom>
              <a:avLst/>
              <a:gdLst/>
              <a:ahLst/>
              <a:cxnLst/>
              <a:rect l="l" t="t" r="r" b="b"/>
              <a:pathLst>
                <a:path w="42545" h="224155">
                  <a:moveTo>
                    <a:pt x="42254" y="0"/>
                  </a:moveTo>
                  <a:lnTo>
                    <a:pt x="0" y="0"/>
                  </a:lnTo>
                  <a:lnTo>
                    <a:pt x="0" y="223705"/>
                  </a:lnTo>
                  <a:lnTo>
                    <a:pt x="42532" y="223705"/>
                  </a:lnTo>
                  <a:lnTo>
                    <a:pt x="42254" y="0"/>
                  </a:lnTo>
                  <a:close/>
                </a:path>
              </a:pathLst>
            </a:custGeom>
            <a:solidFill>
              <a:srgbClr val="BF2F38"/>
            </a:solidFill>
          </p:spPr>
          <p:txBody>
            <a:bodyPr wrap="square" lIns="0" tIns="0" rIns="0" bIns="0" rtlCol="0"/>
            <a:lstStyle/>
            <a:p>
              <a:endParaRPr sz="2109"/>
            </a:p>
          </p:txBody>
        </p:sp>
        <p:pic>
          <p:nvPicPr>
            <p:cNvPr id="80" name="object 80"/>
            <p:cNvPicPr/>
            <p:nvPr/>
          </p:nvPicPr>
          <p:blipFill>
            <a:blip r:embed="rId24" cstate="print"/>
            <a:stretch>
              <a:fillRect/>
            </a:stretch>
          </p:blipFill>
          <p:spPr>
            <a:xfrm>
              <a:off x="10570942" y="1490555"/>
              <a:ext cx="96639" cy="228211"/>
            </a:xfrm>
            <a:prstGeom prst="rect">
              <a:avLst/>
            </a:prstGeom>
          </p:spPr>
        </p:pic>
        <p:pic>
          <p:nvPicPr>
            <p:cNvPr id="81" name="object 81"/>
            <p:cNvPicPr/>
            <p:nvPr/>
          </p:nvPicPr>
          <p:blipFill>
            <a:blip r:embed="rId25" cstate="print"/>
            <a:stretch>
              <a:fillRect/>
            </a:stretch>
          </p:blipFill>
          <p:spPr>
            <a:xfrm>
              <a:off x="10732115" y="1492242"/>
              <a:ext cx="101365" cy="226235"/>
            </a:xfrm>
            <a:prstGeom prst="rect">
              <a:avLst/>
            </a:prstGeom>
          </p:spPr>
        </p:pic>
        <p:pic>
          <p:nvPicPr>
            <p:cNvPr id="82" name="object 82"/>
            <p:cNvPicPr/>
            <p:nvPr/>
          </p:nvPicPr>
          <p:blipFill>
            <a:blip r:embed="rId26" cstate="print"/>
            <a:stretch>
              <a:fillRect/>
            </a:stretch>
          </p:blipFill>
          <p:spPr>
            <a:xfrm>
              <a:off x="11200890" y="1494217"/>
              <a:ext cx="114659" cy="221176"/>
            </a:xfrm>
            <a:prstGeom prst="rect">
              <a:avLst/>
            </a:prstGeom>
          </p:spPr>
        </p:pic>
        <p:pic>
          <p:nvPicPr>
            <p:cNvPr id="83" name="object 83"/>
            <p:cNvPicPr/>
            <p:nvPr/>
          </p:nvPicPr>
          <p:blipFill>
            <a:blip r:embed="rId27" cstate="print"/>
            <a:stretch>
              <a:fillRect/>
            </a:stretch>
          </p:blipFill>
          <p:spPr>
            <a:xfrm>
              <a:off x="11367947" y="1491964"/>
              <a:ext cx="95507" cy="226802"/>
            </a:xfrm>
            <a:prstGeom prst="rect">
              <a:avLst/>
            </a:prstGeom>
          </p:spPr>
        </p:pic>
        <p:sp>
          <p:nvSpPr>
            <p:cNvPr id="84" name="object 84"/>
            <p:cNvSpPr/>
            <p:nvPr/>
          </p:nvSpPr>
          <p:spPr>
            <a:xfrm>
              <a:off x="11523739" y="1494789"/>
              <a:ext cx="101600" cy="219710"/>
            </a:xfrm>
            <a:custGeom>
              <a:avLst/>
              <a:gdLst/>
              <a:ahLst/>
              <a:cxnLst/>
              <a:rect l="l" t="t" r="r" b="b"/>
              <a:pathLst>
                <a:path w="101600" h="219710">
                  <a:moveTo>
                    <a:pt x="100990" y="0"/>
                  </a:moveTo>
                  <a:lnTo>
                    <a:pt x="0" y="0"/>
                  </a:lnTo>
                  <a:lnTo>
                    <a:pt x="0" y="45720"/>
                  </a:lnTo>
                  <a:lnTo>
                    <a:pt x="31267" y="45720"/>
                  </a:lnTo>
                  <a:lnTo>
                    <a:pt x="31267" y="219710"/>
                  </a:lnTo>
                  <a:lnTo>
                    <a:pt x="69875" y="219710"/>
                  </a:lnTo>
                  <a:lnTo>
                    <a:pt x="69875" y="45720"/>
                  </a:lnTo>
                  <a:lnTo>
                    <a:pt x="100990" y="45720"/>
                  </a:lnTo>
                  <a:lnTo>
                    <a:pt x="100990" y="0"/>
                  </a:lnTo>
                  <a:close/>
                </a:path>
              </a:pathLst>
            </a:custGeom>
            <a:solidFill>
              <a:srgbClr val="BF2F38"/>
            </a:solidFill>
          </p:spPr>
          <p:txBody>
            <a:bodyPr wrap="square" lIns="0" tIns="0" rIns="0" bIns="0" rtlCol="0"/>
            <a:lstStyle/>
            <a:p>
              <a:endParaRPr sz="2109"/>
            </a:p>
          </p:txBody>
        </p:sp>
        <p:pic>
          <p:nvPicPr>
            <p:cNvPr id="85" name="object 85"/>
            <p:cNvPicPr/>
            <p:nvPr/>
          </p:nvPicPr>
          <p:blipFill>
            <a:blip r:embed="rId28" cstate="print"/>
            <a:stretch>
              <a:fillRect/>
            </a:stretch>
          </p:blipFill>
          <p:spPr>
            <a:xfrm>
              <a:off x="11691932" y="1495626"/>
              <a:ext cx="84245" cy="218635"/>
            </a:xfrm>
            <a:prstGeom prst="rect">
              <a:avLst/>
            </a:prstGeom>
          </p:spPr>
        </p:pic>
        <p:pic>
          <p:nvPicPr>
            <p:cNvPr id="86" name="object 86"/>
            <p:cNvPicPr/>
            <p:nvPr/>
          </p:nvPicPr>
          <p:blipFill>
            <a:blip r:embed="rId29" cstate="print"/>
            <a:stretch>
              <a:fillRect/>
            </a:stretch>
          </p:blipFill>
          <p:spPr>
            <a:xfrm>
              <a:off x="11856182" y="1494770"/>
              <a:ext cx="138328" cy="220623"/>
            </a:xfrm>
            <a:prstGeom prst="rect">
              <a:avLst/>
            </a:prstGeom>
          </p:spPr>
        </p:pic>
        <p:pic>
          <p:nvPicPr>
            <p:cNvPr id="87" name="object 87"/>
            <p:cNvPicPr/>
            <p:nvPr/>
          </p:nvPicPr>
          <p:blipFill>
            <a:blip r:embed="rId30" cstate="print"/>
            <a:stretch>
              <a:fillRect/>
            </a:stretch>
          </p:blipFill>
          <p:spPr>
            <a:xfrm>
              <a:off x="12069167" y="1491964"/>
              <a:ext cx="95784" cy="226802"/>
            </a:xfrm>
            <a:prstGeom prst="rect">
              <a:avLst/>
            </a:prstGeom>
          </p:spPr>
        </p:pic>
        <p:pic>
          <p:nvPicPr>
            <p:cNvPr id="88" name="object 88"/>
            <p:cNvPicPr/>
            <p:nvPr/>
          </p:nvPicPr>
          <p:blipFill>
            <a:blip r:embed="rId31" cstate="print"/>
            <a:stretch>
              <a:fillRect/>
            </a:stretch>
          </p:blipFill>
          <p:spPr>
            <a:xfrm>
              <a:off x="10405570" y="1492531"/>
              <a:ext cx="95784" cy="226512"/>
            </a:xfrm>
            <a:prstGeom prst="rect">
              <a:avLst/>
            </a:prstGeom>
          </p:spPr>
        </p:pic>
        <p:sp>
          <p:nvSpPr>
            <p:cNvPr id="89" name="object 89"/>
            <p:cNvSpPr/>
            <p:nvPr/>
          </p:nvSpPr>
          <p:spPr>
            <a:xfrm>
              <a:off x="10097363" y="1407375"/>
              <a:ext cx="1055370" cy="312420"/>
            </a:xfrm>
            <a:custGeom>
              <a:avLst/>
              <a:gdLst/>
              <a:ahLst/>
              <a:cxnLst/>
              <a:rect l="l" t="t" r="r" b="b"/>
              <a:pathLst>
                <a:path w="1055370" h="312419">
                  <a:moveTo>
                    <a:pt x="123113" y="206286"/>
                  </a:moveTo>
                  <a:lnTo>
                    <a:pt x="83959" y="206286"/>
                  </a:lnTo>
                  <a:lnTo>
                    <a:pt x="83464" y="225780"/>
                  </a:lnTo>
                  <a:lnTo>
                    <a:pt x="81559" y="245630"/>
                  </a:lnTo>
                  <a:lnTo>
                    <a:pt x="76263" y="261061"/>
                  </a:lnTo>
                  <a:lnTo>
                    <a:pt x="65633" y="267258"/>
                  </a:lnTo>
                  <a:lnTo>
                    <a:pt x="52158" y="260883"/>
                  </a:lnTo>
                  <a:lnTo>
                    <a:pt x="44500" y="241096"/>
                  </a:lnTo>
                  <a:lnTo>
                    <a:pt x="41071" y="206921"/>
                  </a:lnTo>
                  <a:lnTo>
                    <a:pt x="40271" y="157378"/>
                  </a:lnTo>
                  <a:lnTo>
                    <a:pt x="41071" y="108013"/>
                  </a:lnTo>
                  <a:lnTo>
                    <a:pt x="44500" y="73914"/>
                  </a:lnTo>
                  <a:lnTo>
                    <a:pt x="52158" y="54165"/>
                  </a:lnTo>
                  <a:lnTo>
                    <a:pt x="65633" y="47790"/>
                  </a:lnTo>
                  <a:lnTo>
                    <a:pt x="73177" y="50736"/>
                  </a:lnTo>
                  <a:lnTo>
                    <a:pt x="78244" y="60185"/>
                  </a:lnTo>
                  <a:lnTo>
                    <a:pt x="81089" y="77063"/>
                  </a:lnTo>
                  <a:lnTo>
                    <a:pt x="81978" y="102298"/>
                  </a:lnTo>
                  <a:lnTo>
                    <a:pt x="121132" y="102298"/>
                  </a:lnTo>
                  <a:lnTo>
                    <a:pt x="118884" y="59728"/>
                  </a:lnTo>
                  <a:lnTo>
                    <a:pt x="109232" y="28536"/>
                  </a:lnTo>
                  <a:lnTo>
                    <a:pt x="91655" y="9359"/>
                  </a:lnTo>
                  <a:lnTo>
                    <a:pt x="65633" y="2819"/>
                  </a:lnTo>
                  <a:lnTo>
                    <a:pt x="27686" y="15862"/>
                  </a:lnTo>
                  <a:lnTo>
                    <a:pt x="8204" y="50482"/>
                  </a:lnTo>
                  <a:lnTo>
                    <a:pt x="1016" y="99923"/>
                  </a:lnTo>
                  <a:lnTo>
                    <a:pt x="0" y="157378"/>
                  </a:lnTo>
                  <a:lnTo>
                    <a:pt x="1016" y="214617"/>
                  </a:lnTo>
                  <a:lnTo>
                    <a:pt x="8204" y="264071"/>
                  </a:lnTo>
                  <a:lnTo>
                    <a:pt x="27686" y="298831"/>
                  </a:lnTo>
                  <a:lnTo>
                    <a:pt x="65633" y="311950"/>
                  </a:lnTo>
                  <a:lnTo>
                    <a:pt x="90309" y="306666"/>
                  </a:lnTo>
                  <a:lnTo>
                    <a:pt x="108318" y="289052"/>
                  </a:lnTo>
                  <a:lnTo>
                    <a:pt x="119367" y="256463"/>
                  </a:lnTo>
                  <a:lnTo>
                    <a:pt x="123113" y="206286"/>
                  </a:lnTo>
                  <a:close/>
                </a:path>
                <a:path w="1055370" h="312419">
                  <a:moveTo>
                    <a:pt x="1054773" y="222580"/>
                  </a:moveTo>
                  <a:lnTo>
                    <a:pt x="1046429" y="176720"/>
                  </a:lnTo>
                  <a:lnTo>
                    <a:pt x="1026515" y="146926"/>
                  </a:lnTo>
                  <a:lnTo>
                    <a:pt x="1002753" y="125476"/>
                  </a:lnTo>
                  <a:lnTo>
                    <a:pt x="982840" y="104660"/>
                  </a:lnTo>
                  <a:lnTo>
                    <a:pt x="974496" y="76733"/>
                  </a:lnTo>
                  <a:lnTo>
                    <a:pt x="975931" y="62953"/>
                  </a:lnTo>
                  <a:lnTo>
                    <a:pt x="980059" y="52908"/>
                  </a:lnTo>
                  <a:lnTo>
                    <a:pt x="986612" y="46774"/>
                  </a:lnTo>
                  <a:lnTo>
                    <a:pt x="995324" y="44691"/>
                  </a:lnTo>
                  <a:lnTo>
                    <a:pt x="1004963" y="48602"/>
                  </a:lnTo>
                  <a:lnTo>
                    <a:pt x="1010513" y="58877"/>
                  </a:lnTo>
                  <a:lnTo>
                    <a:pt x="1013040" y="73380"/>
                  </a:lnTo>
                  <a:lnTo>
                    <a:pt x="1013650" y="89928"/>
                  </a:lnTo>
                  <a:lnTo>
                    <a:pt x="1052525" y="89928"/>
                  </a:lnTo>
                  <a:lnTo>
                    <a:pt x="1050391" y="49568"/>
                  </a:lnTo>
                  <a:lnTo>
                    <a:pt x="1040307" y="21577"/>
                  </a:lnTo>
                  <a:lnTo>
                    <a:pt x="1022451" y="5283"/>
                  </a:lnTo>
                  <a:lnTo>
                    <a:pt x="997026" y="0"/>
                  </a:lnTo>
                  <a:lnTo>
                    <a:pt x="966762" y="6565"/>
                  </a:lnTo>
                  <a:lnTo>
                    <a:pt x="947445" y="24523"/>
                  </a:lnTo>
                  <a:lnTo>
                    <a:pt x="937196" y="51231"/>
                  </a:lnTo>
                  <a:lnTo>
                    <a:pt x="934199" y="84035"/>
                  </a:lnTo>
                  <a:lnTo>
                    <a:pt x="946746" y="136918"/>
                  </a:lnTo>
                  <a:lnTo>
                    <a:pt x="974344" y="170421"/>
                  </a:lnTo>
                  <a:lnTo>
                    <a:pt x="1001953" y="197332"/>
                  </a:lnTo>
                  <a:lnTo>
                    <a:pt x="1014488" y="230454"/>
                  </a:lnTo>
                  <a:lnTo>
                    <a:pt x="1013269" y="244259"/>
                  </a:lnTo>
                  <a:lnTo>
                    <a:pt x="1009561" y="254901"/>
                  </a:lnTo>
                  <a:lnTo>
                    <a:pt x="1003312" y="261759"/>
                  </a:lnTo>
                  <a:lnTo>
                    <a:pt x="994486" y="264172"/>
                  </a:lnTo>
                  <a:lnTo>
                    <a:pt x="981646" y="259994"/>
                  </a:lnTo>
                  <a:lnTo>
                    <a:pt x="974839" y="248653"/>
                  </a:lnTo>
                  <a:lnTo>
                    <a:pt x="972146" y="231927"/>
                  </a:lnTo>
                  <a:lnTo>
                    <a:pt x="971677" y="211620"/>
                  </a:lnTo>
                  <a:lnTo>
                    <a:pt x="931659" y="211620"/>
                  </a:lnTo>
                  <a:lnTo>
                    <a:pt x="932751" y="248793"/>
                  </a:lnTo>
                  <a:lnTo>
                    <a:pt x="940752" y="279882"/>
                  </a:lnTo>
                  <a:lnTo>
                    <a:pt x="958367" y="301218"/>
                  </a:lnTo>
                  <a:lnTo>
                    <a:pt x="988301" y="309143"/>
                  </a:lnTo>
                  <a:lnTo>
                    <a:pt x="1011516" y="306489"/>
                  </a:lnTo>
                  <a:lnTo>
                    <a:pt x="1032941" y="294843"/>
                  </a:lnTo>
                  <a:lnTo>
                    <a:pt x="1048664" y="268719"/>
                  </a:lnTo>
                  <a:lnTo>
                    <a:pt x="1054773" y="222580"/>
                  </a:lnTo>
                  <a:close/>
                </a:path>
              </a:pathLst>
            </a:custGeom>
            <a:solidFill>
              <a:srgbClr val="BF2F38"/>
            </a:solidFill>
          </p:spPr>
          <p:txBody>
            <a:bodyPr wrap="square" lIns="0" tIns="0" rIns="0" bIns="0" rtlCol="0"/>
            <a:lstStyle/>
            <a:p>
              <a:endParaRPr sz="2109"/>
            </a:p>
          </p:txBody>
        </p:sp>
        <p:sp>
          <p:nvSpPr>
            <p:cNvPr id="90" name="object 90"/>
            <p:cNvSpPr/>
            <p:nvPr/>
          </p:nvSpPr>
          <p:spPr>
            <a:xfrm>
              <a:off x="10102148" y="1780029"/>
              <a:ext cx="2058670" cy="782955"/>
            </a:xfrm>
            <a:custGeom>
              <a:avLst/>
              <a:gdLst/>
              <a:ahLst/>
              <a:cxnLst/>
              <a:rect l="l" t="t" r="r" b="b"/>
              <a:pathLst>
                <a:path w="2058670" h="782955">
                  <a:moveTo>
                    <a:pt x="2058576" y="0"/>
                  </a:moveTo>
                  <a:lnTo>
                    <a:pt x="0" y="0"/>
                  </a:lnTo>
                  <a:lnTo>
                    <a:pt x="0" y="782960"/>
                  </a:lnTo>
                  <a:lnTo>
                    <a:pt x="2058576" y="782960"/>
                  </a:lnTo>
                  <a:lnTo>
                    <a:pt x="2058576" y="0"/>
                  </a:lnTo>
                  <a:close/>
                </a:path>
              </a:pathLst>
            </a:custGeom>
            <a:solidFill>
              <a:srgbClr val="00546D"/>
            </a:solidFill>
          </p:spPr>
          <p:txBody>
            <a:bodyPr wrap="square" lIns="0" tIns="0" rIns="0" bIns="0" rtlCol="0"/>
            <a:lstStyle/>
            <a:p>
              <a:endParaRPr sz="2109"/>
            </a:p>
          </p:txBody>
        </p:sp>
        <p:sp>
          <p:nvSpPr>
            <p:cNvPr id="91" name="object 91"/>
            <p:cNvSpPr/>
            <p:nvPr/>
          </p:nvSpPr>
          <p:spPr>
            <a:xfrm>
              <a:off x="10153142" y="2043836"/>
              <a:ext cx="1958975" cy="520065"/>
            </a:xfrm>
            <a:custGeom>
              <a:avLst/>
              <a:gdLst/>
              <a:ahLst/>
              <a:cxnLst/>
              <a:rect l="l" t="t" r="r" b="b"/>
              <a:pathLst>
                <a:path w="1958975" h="520064">
                  <a:moveTo>
                    <a:pt x="38887" y="470877"/>
                  </a:moveTo>
                  <a:lnTo>
                    <a:pt x="0" y="470877"/>
                  </a:lnTo>
                  <a:lnTo>
                    <a:pt x="0" y="519772"/>
                  </a:lnTo>
                  <a:lnTo>
                    <a:pt x="38887" y="519772"/>
                  </a:lnTo>
                  <a:lnTo>
                    <a:pt x="38887" y="470877"/>
                  </a:lnTo>
                  <a:close/>
                </a:path>
                <a:path w="1958975" h="520064">
                  <a:moveTo>
                    <a:pt x="116065" y="458165"/>
                  </a:moveTo>
                  <a:lnTo>
                    <a:pt x="77190" y="458165"/>
                  </a:lnTo>
                  <a:lnTo>
                    <a:pt x="77190" y="519772"/>
                  </a:lnTo>
                  <a:lnTo>
                    <a:pt x="116065" y="519772"/>
                  </a:lnTo>
                  <a:lnTo>
                    <a:pt x="116065" y="458165"/>
                  </a:lnTo>
                  <a:close/>
                </a:path>
                <a:path w="1958975" h="520064">
                  <a:moveTo>
                    <a:pt x="192138" y="432155"/>
                  </a:moveTo>
                  <a:lnTo>
                    <a:pt x="153250" y="432155"/>
                  </a:lnTo>
                  <a:lnTo>
                    <a:pt x="153250" y="519772"/>
                  </a:lnTo>
                  <a:lnTo>
                    <a:pt x="192138" y="519772"/>
                  </a:lnTo>
                  <a:lnTo>
                    <a:pt x="192138" y="432155"/>
                  </a:lnTo>
                  <a:close/>
                </a:path>
                <a:path w="1958975" h="520064">
                  <a:moveTo>
                    <a:pt x="269049" y="376478"/>
                  </a:moveTo>
                  <a:lnTo>
                    <a:pt x="230162" y="376478"/>
                  </a:lnTo>
                  <a:lnTo>
                    <a:pt x="230162" y="519785"/>
                  </a:lnTo>
                  <a:lnTo>
                    <a:pt x="269049" y="519785"/>
                  </a:lnTo>
                  <a:lnTo>
                    <a:pt x="269049" y="376478"/>
                  </a:lnTo>
                  <a:close/>
                </a:path>
                <a:path w="1958975" h="520064">
                  <a:moveTo>
                    <a:pt x="346240" y="294513"/>
                  </a:moveTo>
                  <a:lnTo>
                    <a:pt x="307365" y="294513"/>
                  </a:lnTo>
                  <a:lnTo>
                    <a:pt x="307365" y="519785"/>
                  </a:lnTo>
                  <a:lnTo>
                    <a:pt x="346240" y="519785"/>
                  </a:lnTo>
                  <a:lnTo>
                    <a:pt x="346240" y="294513"/>
                  </a:lnTo>
                  <a:close/>
                </a:path>
                <a:path w="1958975" h="520064">
                  <a:moveTo>
                    <a:pt x="422313" y="165912"/>
                  </a:moveTo>
                  <a:lnTo>
                    <a:pt x="383425" y="165912"/>
                  </a:lnTo>
                  <a:lnTo>
                    <a:pt x="383425" y="519785"/>
                  </a:lnTo>
                  <a:lnTo>
                    <a:pt x="422313" y="519785"/>
                  </a:lnTo>
                  <a:lnTo>
                    <a:pt x="422313" y="165912"/>
                  </a:lnTo>
                  <a:close/>
                </a:path>
                <a:path w="1958975" h="520064">
                  <a:moveTo>
                    <a:pt x="500062" y="0"/>
                  </a:moveTo>
                  <a:lnTo>
                    <a:pt x="461187" y="0"/>
                  </a:lnTo>
                  <a:lnTo>
                    <a:pt x="461187" y="519785"/>
                  </a:lnTo>
                  <a:lnTo>
                    <a:pt x="500062" y="519785"/>
                  </a:lnTo>
                  <a:lnTo>
                    <a:pt x="500062" y="0"/>
                  </a:lnTo>
                  <a:close/>
                </a:path>
                <a:path w="1958975" h="520064">
                  <a:moveTo>
                    <a:pt x="577265" y="166192"/>
                  </a:moveTo>
                  <a:lnTo>
                    <a:pt x="538378" y="166192"/>
                  </a:lnTo>
                  <a:lnTo>
                    <a:pt x="538378" y="519772"/>
                  </a:lnTo>
                  <a:lnTo>
                    <a:pt x="577265" y="519772"/>
                  </a:lnTo>
                  <a:lnTo>
                    <a:pt x="577265" y="166192"/>
                  </a:lnTo>
                  <a:close/>
                </a:path>
                <a:path w="1958975" h="520064">
                  <a:moveTo>
                    <a:pt x="653326" y="294792"/>
                  </a:moveTo>
                  <a:lnTo>
                    <a:pt x="614451" y="294792"/>
                  </a:lnTo>
                  <a:lnTo>
                    <a:pt x="614451" y="519772"/>
                  </a:lnTo>
                  <a:lnTo>
                    <a:pt x="653326" y="519772"/>
                  </a:lnTo>
                  <a:lnTo>
                    <a:pt x="653326" y="294792"/>
                  </a:lnTo>
                  <a:close/>
                </a:path>
                <a:path w="1958975" h="520064">
                  <a:moveTo>
                    <a:pt x="730237" y="377050"/>
                  </a:moveTo>
                  <a:lnTo>
                    <a:pt x="691362" y="377050"/>
                  </a:lnTo>
                  <a:lnTo>
                    <a:pt x="691362" y="519785"/>
                  </a:lnTo>
                  <a:lnTo>
                    <a:pt x="730237" y="519785"/>
                  </a:lnTo>
                  <a:lnTo>
                    <a:pt x="730237" y="377050"/>
                  </a:lnTo>
                  <a:close/>
                </a:path>
                <a:path w="1958975" h="520064">
                  <a:moveTo>
                    <a:pt x="807135" y="432447"/>
                  </a:moveTo>
                  <a:lnTo>
                    <a:pt x="768261" y="432447"/>
                  </a:lnTo>
                  <a:lnTo>
                    <a:pt x="768261" y="519785"/>
                  </a:lnTo>
                  <a:lnTo>
                    <a:pt x="807135" y="519785"/>
                  </a:lnTo>
                  <a:lnTo>
                    <a:pt x="807135" y="432447"/>
                  </a:lnTo>
                  <a:close/>
                </a:path>
                <a:path w="1958975" h="520064">
                  <a:moveTo>
                    <a:pt x="883500" y="458444"/>
                  </a:moveTo>
                  <a:lnTo>
                    <a:pt x="844626" y="458444"/>
                  </a:lnTo>
                  <a:lnTo>
                    <a:pt x="844626" y="519785"/>
                  </a:lnTo>
                  <a:lnTo>
                    <a:pt x="883500" y="519785"/>
                  </a:lnTo>
                  <a:lnTo>
                    <a:pt x="883500" y="458444"/>
                  </a:lnTo>
                  <a:close/>
                </a:path>
                <a:path w="1958975" h="520064">
                  <a:moveTo>
                    <a:pt x="960691" y="471170"/>
                  </a:moveTo>
                  <a:lnTo>
                    <a:pt x="921804" y="471170"/>
                  </a:lnTo>
                  <a:lnTo>
                    <a:pt x="921804" y="519785"/>
                  </a:lnTo>
                  <a:lnTo>
                    <a:pt x="960691" y="519785"/>
                  </a:lnTo>
                  <a:lnTo>
                    <a:pt x="960691" y="471170"/>
                  </a:lnTo>
                  <a:close/>
                </a:path>
                <a:path w="1958975" h="520064">
                  <a:moveTo>
                    <a:pt x="1036751" y="470877"/>
                  </a:moveTo>
                  <a:lnTo>
                    <a:pt x="997877" y="470877"/>
                  </a:lnTo>
                  <a:lnTo>
                    <a:pt x="997877" y="519772"/>
                  </a:lnTo>
                  <a:lnTo>
                    <a:pt x="1036751" y="519772"/>
                  </a:lnTo>
                  <a:lnTo>
                    <a:pt x="1036751" y="470877"/>
                  </a:lnTo>
                  <a:close/>
                </a:path>
                <a:path w="1958975" h="520064">
                  <a:moveTo>
                    <a:pt x="1113942" y="459016"/>
                  </a:moveTo>
                  <a:lnTo>
                    <a:pt x="1075067" y="459016"/>
                  </a:lnTo>
                  <a:lnTo>
                    <a:pt x="1075067" y="519785"/>
                  </a:lnTo>
                  <a:lnTo>
                    <a:pt x="1113942" y="519785"/>
                  </a:lnTo>
                  <a:lnTo>
                    <a:pt x="1113942" y="459016"/>
                  </a:lnTo>
                  <a:close/>
                </a:path>
                <a:path w="1958975" h="520064">
                  <a:moveTo>
                    <a:pt x="1190015" y="433006"/>
                  </a:moveTo>
                  <a:lnTo>
                    <a:pt x="1151128" y="433006"/>
                  </a:lnTo>
                  <a:lnTo>
                    <a:pt x="1151128" y="519785"/>
                  </a:lnTo>
                  <a:lnTo>
                    <a:pt x="1190015" y="519785"/>
                  </a:lnTo>
                  <a:lnTo>
                    <a:pt x="1190015" y="433006"/>
                  </a:lnTo>
                  <a:close/>
                </a:path>
                <a:path w="1958975" h="520064">
                  <a:moveTo>
                    <a:pt x="1266926" y="377329"/>
                  </a:moveTo>
                  <a:lnTo>
                    <a:pt x="1228039" y="377329"/>
                  </a:lnTo>
                  <a:lnTo>
                    <a:pt x="1228039" y="519772"/>
                  </a:lnTo>
                  <a:lnTo>
                    <a:pt x="1266926" y="519772"/>
                  </a:lnTo>
                  <a:lnTo>
                    <a:pt x="1266926" y="377329"/>
                  </a:lnTo>
                  <a:close/>
                </a:path>
                <a:path w="1958975" h="520064">
                  <a:moveTo>
                    <a:pt x="1343837" y="295363"/>
                  </a:moveTo>
                  <a:lnTo>
                    <a:pt x="1304963" y="295363"/>
                  </a:lnTo>
                  <a:lnTo>
                    <a:pt x="1304963" y="519785"/>
                  </a:lnTo>
                  <a:lnTo>
                    <a:pt x="1343837" y="519785"/>
                  </a:lnTo>
                  <a:lnTo>
                    <a:pt x="1343837" y="295363"/>
                  </a:lnTo>
                  <a:close/>
                </a:path>
                <a:path w="1958975" h="520064">
                  <a:moveTo>
                    <a:pt x="1419898" y="166763"/>
                  </a:moveTo>
                  <a:lnTo>
                    <a:pt x="1381010" y="166763"/>
                  </a:lnTo>
                  <a:lnTo>
                    <a:pt x="1381010" y="519785"/>
                  </a:lnTo>
                  <a:lnTo>
                    <a:pt x="1419898" y="519785"/>
                  </a:lnTo>
                  <a:lnTo>
                    <a:pt x="1419898" y="166763"/>
                  </a:lnTo>
                  <a:close/>
                </a:path>
                <a:path w="1958975" h="520064">
                  <a:moveTo>
                    <a:pt x="1497939" y="0"/>
                  </a:moveTo>
                  <a:lnTo>
                    <a:pt x="1459052" y="0"/>
                  </a:lnTo>
                  <a:lnTo>
                    <a:pt x="1459052" y="519785"/>
                  </a:lnTo>
                  <a:lnTo>
                    <a:pt x="1497939" y="519785"/>
                  </a:lnTo>
                  <a:lnTo>
                    <a:pt x="1497939" y="0"/>
                  </a:lnTo>
                  <a:close/>
                </a:path>
                <a:path w="1958975" h="520064">
                  <a:moveTo>
                    <a:pt x="1575142" y="166192"/>
                  </a:moveTo>
                  <a:lnTo>
                    <a:pt x="1536255" y="166192"/>
                  </a:lnTo>
                  <a:lnTo>
                    <a:pt x="1536255" y="519772"/>
                  </a:lnTo>
                  <a:lnTo>
                    <a:pt x="1575142" y="519772"/>
                  </a:lnTo>
                  <a:lnTo>
                    <a:pt x="1575142" y="166192"/>
                  </a:lnTo>
                  <a:close/>
                </a:path>
                <a:path w="1958975" h="520064">
                  <a:moveTo>
                    <a:pt x="1651190" y="294792"/>
                  </a:moveTo>
                  <a:lnTo>
                    <a:pt x="1612303" y="294792"/>
                  </a:lnTo>
                  <a:lnTo>
                    <a:pt x="1612303" y="519772"/>
                  </a:lnTo>
                  <a:lnTo>
                    <a:pt x="1651190" y="519772"/>
                  </a:lnTo>
                  <a:lnTo>
                    <a:pt x="1651190" y="294792"/>
                  </a:lnTo>
                  <a:close/>
                </a:path>
                <a:path w="1958975" h="520064">
                  <a:moveTo>
                    <a:pt x="1728114" y="376758"/>
                  </a:moveTo>
                  <a:lnTo>
                    <a:pt x="1689227" y="376758"/>
                  </a:lnTo>
                  <a:lnTo>
                    <a:pt x="1689227" y="519772"/>
                  </a:lnTo>
                  <a:lnTo>
                    <a:pt x="1728114" y="519772"/>
                  </a:lnTo>
                  <a:lnTo>
                    <a:pt x="1728114" y="376758"/>
                  </a:lnTo>
                  <a:close/>
                </a:path>
                <a:path w="1958975" h="520064">
                  <a:moveTo>
                    <a:pt x="1805025" y="432447"/>
                  </a:moveTo>
                  <a:lnTo>
                    <a:pt x="1766138" y="432447"/>
                  </a:lnTo>
                  <a:lnTo>
                    <a:pt x="1766138" y="519785"/>
                  </a:lnTo>
                  <a:lnTo>
                    <a:pt x="1805025" y="519785"/>
                  </a:lnTo>
                  <a:lnTo>
                    <a:pt x="1805025" y="432447"/>
                  </a:lnTo>
                  <a:close/>
                </a:path>
                <a:path w="1958975" h="520064">
                  <a:moveTo>
                    <a:pt x="1881085" y="458444"/>
                  </a:moveTo>
                  <a:lnTo>
                    <a:pt x="1842211" y="458444"/>
                  </a:lnTo>
                  <a:lnTo>
                    <a:pt x="1842211" y="519785"/>
                  </a:lnTo>
                  <a:lnTo>
                    <a:pt x="1881085" y="519785"/>
                  </a:lnTo>
                  <a:lnTo>
                    <a:pt x="1881085" y="458444"/>
                  </a:lnTo>
                  <a:close/>
                </a:path>
                <a:path w="1958975" h="520064">
                  <a:moveTo>
                    <a:pt x="1958568" y="471170"/>
                  </a:moveTo>
                  <a:lnTo>
                    <a:pt x="1919681" y="471170"/>
                  </a:lnTo>
                  <a:lnTo>
                    <a:pt x="1919681" y="519785"/>
                  </a:lnTo>
                  <a:lnTo>
                    <a:pt x="1958568" y="519785"/>
                  </a:lnTo>
                  <a:lnTo>
                    <a:pt x="1958568" y="471170"/>
                  </a:lnTo>
                  <a:close/>
                </a:path>
              </a:pathLst>
            </a:custGeom>
            <a:solidFill>
              <a:srgbClr val="FFFFFF"/>
            </a:solidFill>
          </p:spPr>
          <p:txBody>
            <a:bodyPr wrap="square" lIns="0" tIns="0" rIns="0" bIns="0" rtlCol="0"/>
            <a:lstStyle/>
            <a:p>
              <a:endParaRPr sz="2109"/>
            </a:p>
          </p:txBody>
        </p:sp>
      </p:grpSp>
      <p:pic>
        <p:nvPicPr>
          <p:cNvPr id="92" name="object 92"/>
          <p:cNvPicPr/>
          <p:nvPr/>
        </p:nvPicPr>
        <p:blipFill>
          <a:blip r:embed="rId32" cstate="print"/>
          <a:stretch>
            <a:fillRect/>
          </a:stretch>
        </p:blipFill>
        <p:spPr>
          <a:xfrm>
            <a:off x="446485" y="4505670"/>
            <a:ext cx="2187773" cy="825353"/>
          </a:xfrm>
          <a:prstGeom prst="rect">
            <a:avLst/>
          </a:prstGeom>
        </p:spPr>
      </p:pic>
      <p:pic>
        <p:nvPicPr>
          <p:cNvPr id="93" name="object 93"/>
          <p:cNvPicPr/>
          <p:nvPr/>
        </p:nvPicPr>
        <p:blipFill>
          <a:blip r:embed="rId33" cstate="print"/>
          <a:stretch>
            <a:fillRect/>
          </a:stretch>
        </p:blipFill>
        <p:spPr>
          <a:xfrm>
            <a:off x="5500687" y="4491633"/>
            <a:ext cx="839391" cy="839391"/>
          </a:xfrm>
          <a:prstGeom prst="rect">
            <a:avLst/>
          </a:prstGeom>
        </p:spPr>
      </p:pic>
      <p:grpSp>
        <p:nvGrpSpPr>
          <p:cNvPr id="94" name="object 94"/>
          <p:cNvGrpSpPr/>
          <p:nvPr/>
        </p:nvGrpSpPr>
        <p:grpSpPr>
          <a:xfrm>
            <a:off x="3029486" y="4589859"/>
            <a:ext cx="1720751" cy="696516"/>
            <a:chOff x="4308602" y="6527800"/>
            <a:chExt cx="2447290" cy="990600"/>
          </a:xfrm>
        </p:grpSpPr>
        <p:sp>
          <p:nvSpPr>
            <p:cNvPr id="95" name="object 95"/>
            <p:cNvSpPr/>
            <p:nvPr/>
          </p:nvSpPr>
          <p:spPr>
            <a:xfrm>
              <a:off x="4308602" y="6527800"/>
              <a:ext cx="2447290" cy="990600"/>
            </a:xfrm>
            <a:custGeom>
              <a:avLst/>
              <a:gdLst/>
              <a:ahLst/>
              <a:cxnLst/>
              <a:rect l="l" t="t" r="r" b="b"/>
              <a:pathLst>
                <a:path w="2447290" h="990600">
                  <a:moveTo>
                    <a:pt x="0" y="990600"/>
                  </a:moveTo>
                  <a:lnTo>
                    <a:pt x="2447290" y="990600"/>
                  </a:lnTo>
                  <a:lnTo>
                    <a:pt x="2447290" y="0"/>
                  </a:lnTo>
                  <a:lnTo>
                    <a:pt x="0" y="0"/>
                  </a:lnTo>
                  <a:lnTo>
                    <a:pt x="0" y="990600"/>
                  </a:lnTo>
                  <a:close/>
                </a:path>
              </a:pathLst>
            </a:custGeom>
            <a:solidFill>
              <a:srgbClr val="FFFFFF"/>
            </a:solidFill>
          </p:spPr>
          <p:txBody>
            <a:bodyPr wrap="square" lIns="0" tIns="0" rIns="0" bIns="0" rtlCol="0"/>
            <a:lstStyle/>
            <a:p>
              <a:endParaRPr sz="2109"/>
            </a:p>
          </p:txBody>
        </p:sp>
        <p:sp>
          <p:nvSpPr>
            <p:cNvPr id="96" name="object 96"/>
            <p:cNvSpPr/>
            <p:nvPr/>
          </p:nvSpPr>
          <p:spPr>
            <a:xfrm>
              <a:off x="4344594" y="6936587"/>
              <a:ext cx="2376170" cy="301625"/>
            </a:xfrm>
            <a:custGeom>
              <a:avLst/>
              <a:gdLst/>
              <a:ahLst/>
              <a:cxnLst/>
              <a:rect l="l" t="t" r="r" b="b"/>
              <a:pathLst>
                <a:path w="2376170" h="301625">
                  <a:moveTo>
                    <a:pt x="483400" y="152514"/>
                  </a:moveTo>
                  <a:lnTo>
                    <a:pt x="477113" y="105486"/>
                  </a:lnTo>
                  <a:lnTo>
                    <a:pt x="459092" y="64643"/>
                  </a:lnTo>
                  <a:lnTo>
                    <a:pt x="448068" y="52184"/>
                  </a:lnTo>
                  <a:lnTo>
                    <a:pt x="434924" y="37338"/>
                  </a:lnTo>
                  <a:lnTo>
                    <a:pt x="434924" y="152514"/>
                  </a:lnTo>
                  <a:lnTo>
                    <a:pt x="428993" y="191579"/>
                  </a:lnTo>
                  <a:lnTo>
                    <a:pt x="411797" y="223469"/>
                  </a:lnTo>
                  <a:lnTo>
                    <a:pt x="384200" y="244983"/>
                  </a:lnTo>
                  <a:lnTo>
                    <a:pt x="347116" y="252857"/>
                  </a:lnTo>
                  <a:lnTo>
                    <a:pt x="136283" y="252857"/>
                  </a:lnTo>
                  <a:lnTo>
                    <a:pt x="99187" y="244983"/>
                  </a:lnTo>
                  <a:lnTo>
                    <a:pt x="71589" y="223469"/>
                  </a:lnTo>
                  <a:lnTo>
                    <a:pt x="54394" y="191579"/>
                  </a:lnTo>
                  <a:lnTo>
                    <a:pt x="48475" y="152514"/>
                  </a:lnTo>
                  <a:lnTo>
                    <a:pt x="54394" y="113461"/>
                  </a:lnTo>
                  <a:lnTo>
                    <a:pt x="71589" y="81572"/>
                  </a:lnTo>
                  <a:lnTo>
                    <a:pt x="99187" y="60071"/>
                  </a:lnTo>
                  <a:lnTo>
                    <a:pt x="136283" y="52184"/>
                  </a:lnTo>
                  <a:lnTo>
                    <a:pt x="347116" y="52184"/>
                  </a:lnTo>
                  <a:lnTo>
                    <a:pt x="384200" y="60071"/>
                  </a:lnTo>
                  <a:lnTo>
                    <a:pt x="411797" y="81572"/>
                  </a:lnTo>
                  <a:lnTo>
                    <a:pt x="428993" y="113461"/>
                  </a:lnTo>
                  <a:lnTo>
                    <a:pt x="434924" y="152514"/>
                  </a:lnTo>
                  <a:lnTo>
                    <a:pt x="434924" y="37338"/>
                  </a:lnTo>
                  <a:lnTo>
                    <a:pt x="430580" y="32423"/>
                  </a:lnTo>
                  <a:lnTo>
                    <a:pt x="392836" y="11303"/>
                  </a:lnTo>
                  <a:lnTo>
                    <a:pt x="347116" y="3708"/>
                  </a:lnTo>
                  <a:lnTo>
                    <a:pt x="136283" y="3708"/>
                  </a:lnTo>
                  <a:lnTo>
                    <a:pt x="90551" y="11303"/>
                  </a:lnTo>
                  <a:lnTo>
                    <a:pt x="52806" y="32423"/>
                  </a:lnTo>
                  <a:lnTo>
                    <a:pt x="24295" y="64643"/>
                  </a:lnTo>
                  <a:lnTo>
                    <a:pt x="6273" y="105486"/>
                  </a:lnTo>
                  <a:lnTo>
                    <a:pt x="0" y="152514"/>
                  </a:lnTo>
                  <a:lnTo>
                    <a:pt x="6273" y="199555"/>
                  </a:lnTo>
                  <a:lnTo>
                    <a:pt x="24295" y="240411"/>
                  </a:lnTo>
                  <a:lnTo>
                    <a:pt x="52806" y="272630"/>
                  </a:lnTo>
                  <a:lnTo>
                    <a:pt x="90551" y="293751"/>
                  </a:lnTo>
                  <a:lnTo>
                    <a:pt x="136283" y="301332"/>
                  </a:lnTo>
                  <a:lnTo>
                    <a:pt x="347116" y="301332"/>
                  </a:lnTo>
                  <a:lnTo>
                    <a:pt x="392836" y="293751"/>
                  </a:lnTo>
                  <a:lnTo>
                    <a:pt x="430580" y="272630"/>
                  </a:lnTo>
                  <a:lnTo>
                    <a:pt x="448068" y="252857"/>
                  </a:lnTo>
                  <a:lnTo>
                    <a:pt x="459092" y="240411"/>
                  </a:lnTo>
                  <a:lnTo>
                    <a:pt x="477113" y="199555"/>
                  </a:lnTo>
                  <a:lnTo>
                    <a:pt x="483400" y="152514"/>
                  </a:lnTo>
                  <a:close/>
                </a:path>
                <a:path w="2376170" h="301625">
                  <a:moveTo>
                    <a:pt x="850950" y="301091"/>
                  </a:moveTo>
                  <a:lnTo>
                    <a:pt x="725627" y="180530"/>
                  </a:lnTo>
                  <a:lnTo>
                    <a:pt x="760653" y="180428"/>
                  </a:lnTo>
                  <a:lnTo>
                    <a:pt x="795032" y="173494"/>
                  </a:lnTo>
                  <a:lnTo>
                    <a:pt x="823112" y="154559"/>
                  </a:lnTo>
                  <a:lnTo>
                    <a:pt x="842048" y="126466"/>
                  </a:lnTo>
                  <a:lnTo>
                    <a:pt x="848995" y="92075"/>
                  </a:lnTo>
                  <a:lnTo>
                    <a:pt x="842048" y="57696"/>
                  </a:lnTo>
                  <a:lnTo>
                    <a:pt x="823112" y="29603"/>
                  </a:lnTo>
                  <a:lnTo>
                    <a:pt x="795032" y="10668"/>
                  </a:lnTo>
                  <a:lnTo>
                    <a:pt x="760653" y="3721"/>
                  </a:lnTo>
                  <a:lnTo>
                    <a:pt x="512597" y="3619"/>
                  </a:lnTo>
                  <a:lnTo>
                    <a:pt x="512597" y="301421"/>
                  </a:lnTo>
                  <a:lnTo>
                    <a:pt x="567143" y="301421"/>
                  </a:lnTo>
                  <a:lnTo>
                    <a:pt x="567143" y="52197"/>
                  </a:lnTo>
                  <a:lnTo>
                    <a:pt x="760653" y="52197"/>
                  </a:lnTo>
                  <a:lnTo>
                    <a:pt x="776173" y="55333"/>
                  </a:lnTo>
                  <a:lnTo>
                    <a:pt x="788835" y="63881"/>
                  </a:lnTo>
                  <a:lnTo>
                    <a:pt x="797382" y="76555"/>
                  </a:lnTo>
                  <a:lnTo>
                    <a:pt x="800519" y="92075"/>
                  </a:lnTo>
                  <a:lnTo>
                    <a:pt x="797382" y="107594"/>
                  </a:lnTo>
                  <a:lnTo>
                    <a:pt x="788835" y="120269"/>
                  </a:lnTo>
                  <a:lnTo>
                    <a:pt x="776173" y="128816"/>
                  </a:lnTo>
                  <a:lnTo>
                    <a:pt x="760653" y="131940"/>
                  </a:lnTo>
                  <a:lnTo>
                    <a:pt x="605485" y="131940"/>
                  </a:lnTo>
                  <a:lnTo>
                    <a:pt x="780516" y="301091"/>
                  </a:lnTo>
                  <a:lnTo>
                    <a:pt x="850950" y="301091"/>
                  </a:lnTo>
                  <a:close/>
                </a:path>
                <a:path w="2376170" h="301625">
                  <a:moveTo>
                    <a:pt x="1278242" y="301421"/>
                  </a:moveTo>
                  <a:lnTo>
                    <a:pt x="1098372" y="17614"/>
                  </a:lnTo>
                  <a:lnTo>
                    <a:pt x="1087170" y="7264"/>
                  </a:lnTo>
                  <a:lnTo>
                    <a:pt x="1072388" y="3898"/>
                  </a:lnTo>
                  <a:lnTo>
                    <a:pt x="1057325" y="7569"/>
                  </a:lnTo>
                  <a:lnTo>
                    <a:pt x="1045298" y="18364"/>
                  </a:lnTo>
                  <a:lnTo>
                    <a:pt x="866914" y="301421"/>
                  </a:lnTo>
                  <a:lnTo>
                    <a:pt x="925880" y="301421"/>
                  </a:lnTo>
                  <a:lnTo>
                    <a:pt x="979690" y="215912"/>
                  </a:lnTo>
                  <a:lnTo>
                    <a:pt x="1094689" y="215912"/>
                  </a:lnTo>
                  <a:lnTo>
                    <a:pt x="1124915" y="167259"/>
                  </a:lnTo>
                  <a:lnTo>
                    <a:pt x="1009916" y="167259"/>
                  </a:lnTo>
                  <a:lnTo>
                    <a:pt x="1072578" y="69215"/>
                  </a:lnTo>
                  <a:lnTo>
                    <a:pt x="1219263" y="301421"/>
                  </a:lnTo>
                  <a:lnTo>
                    <a:pt x="1278242" y="301421"/>
                  </a:lnTo>
                  <a:close/>
                </a:path>
                <a:path w="2376170" h="301625">
                  <a:moveTo>
                    <a:pt x="1625765" y="3568"/>
                  </a:moveTo>
                  <a:lnTo>
                    <a:pt x="1389545" y="3708"/>
                  </a:lnTo>
                  <a:lnTo>
                    <a:pt x="1343812" y="11303"/>
                  </a:lnTo>
                  <a:lnTo>
                    <a:pt x="1306068" y="32423"/>
                  </a:lnTo>
                  <a:lnTo>
                    <a:pt x="1277556" y="64643"/>
                  </a:lnTo>
                  <a:lnTo>
                    <a:pt x="1259535" y="105486"/>
                  </a:lnTo>
                  <a:lnTo>
                    <a:pt x="1253261" y="152514"/>
                  </a:lnTo>
                  <a:lnTo>
                    <a:pt x="1259535" y="199555"/>
                  </a:lnTo>
                  <a:lnTo>
                    <a:pt x="1277556" y="240411"/>
                  </a:lnTo>
                  <a:lnTo>
                    <a:pt x="1306068" y="272630"/>
                  </a:lnTo>
                  <a:lnTo>
                    <a:pt x="1343812" y="293751"/>
                  </a:lnTo>
                  <a:lnTo>
                    <a:pt x="1389545" y="301332"/>
                  </a:lnTo>
                  <a:lnTo>
                    <a:pt x="1589354" y="301104"/>
                  </a:lnTo>
                  <a:lnTo>
                    <a:pt x="1620647" y="252857"/>
                  </a:lnTo>
                  <a:lnTo>
                    <a:pt x="1391018" y="252857"/>
                  </a:lnTo>
                  <a:lnTo>
                    <a:pt x="1353921" y="244983"/>
                  </a:lnTo>
                  <a:lnTo>
                    <a:pt x="1326324" y="223469"/>
                  </a:lnTo>
                  <a:lnTo>
                    <a:pt x="1309128" y="191579"/>
                  </a:lnTo>
                  <a:lnTo>
                    <a:pt x="1303210" y="152514"/>
                  </a:lnTo>
                  <a:lnTo>
                    <a:pt x="1309128" y="113461"/>
                  </a:lnTo>
                  <a:lnTo>
                    <a:pt x="1326324" y="81572"/>
                  </a:lnTo>
                  <a:lnTo>
                    <a:pt x="1353921" y="60071"/>
                  </a:lnTo>
                  <a:lnTo>
                    <a:pt x="1391018" y="52184"/>
                  </a:lnTo>
                  <a:lnTo>
                    <a:pt x="1595577" y="52184"/>
                  </a:lnTo>
                  <a:lnTo>
                    <a:pt x="1625765" y="3568"/>
                  </a:lnTo>
                  <a:close/>
                </a:path>
                <a:path w="2376170" h="301625">
                  <a:moveTo>
                    <a:pt x="1923173" y="252768"/>
                  </a:moveTo>
                  <a:lnTo>
                    <a:pt x="1712341" y="252768"/>
                  </a:lnTo>
                  <a:lnTo>
                    <a:pt x="1712341" y="3619"/>
                  </a:lnTo>
                  <a:lnTo>
                    <a:pt x="1663700" y="3619"/>
                  </a:lnTo>
                  <a:lnTo>
                    <a:pt x="1663700" y="301421"/>
                  </a:lnTo>
                  <a:lnTo>
                    <a:pt x="1892211" y="301421"/>
                  </a:lnTo>
                  <a:lnTo>
                    <a:pt x="1923173" y="252768"/>
                  </a:lnTo>
                  <a:close/>
                </a:path>
                <a:path w="2376170" h="301625">
                  <a:moveTo>
                    <a:pt x="2296960" y="3568"/>
                  </a:moveTo>
                  <a:lnTo>
                    <a:pt x="2060765" y="3708"/>
                  </a:lnTo>
                  <a:lnTo>
                    <a:pt x="2015020" y="11303"/>
                  </a:lnTo>
                  <a:lnTo>
                    <a:pt x="1977275" y="32423"/>
                  </a:lnTo>
                  <a:lnTo>
                    <a:pt x="1948776" y="64643"/>
                  </a:lnTo>
                  <a:lnTo>
                    <a:pt x="1930755" y="105486"/>
                  </a:lnTo>
                  <a:lnTo>
                    <a:pt x="1924481" y="152514"/>
                  </a:lnTo>
                  <a:lnTo>
                    <a:pt x="1930755" y="199555"/>
                  </a:lnTo>
                  <a:lnTo>
                    <a:pt x="1948776" y="240411"/>
                  </a:lnTo>
                  <a:lnTo>
                    <a:pt x="1977275" y="272630"/>
                  </a:lnTo>
                  <a:lnTo>
                    <a:pt x="2015020" y="293751"/>
                  </a:lnTo>
                  <a:lnTo>
                    <a:pt x="2060765" y="301332"/>
                  </a:lnTo>
                  <a:lnTo>
                    <a:pt x="2260574" y="301104"/>
                  </a:lnTo>
                  <a:lnTo>
                    <a:pt x="2291867" y="252857"/>
                  </a:lnTo>
                  <a:lnTo>
                    <a:pt x="2062238" y="252857"/>
                  </a:lnTo>
                  <a:lnTo>
                    <a:pt x="2030031" y="247065"/>
                  </a:lnTo>
                  <a:lnTo>
                    <a:pt x="2004707" y="231000"/>
                  </a:lnTo>
                  <a:lnTo>
                    <a:pt x="1986775" y="206692"/>
                  </a:lnTo>
                  <a:lnTo>
                    <a:pt x="1976729" y="176110"/>
                  </a:lnTo>
                  <a:lnTo>
                    <a:pt x="2234361" y="176110"/>
                  </a:lnTo>
                  <a:lnTo>
                    <a:pt x="2265324" y="127457"/>
                  </a:lnTo>
                  <a:lnTo>
                    <a:pt x="1976729" y="127457"/>
                  </a:lnTo>
                  <a:lnTo>
                    <a:pt x="1987080" y="97510"/>
                  </a:lnTo>
                  <a:lnTo>
                    <a:pt x="2005152" y="73660"/>
                  </a:lnTo>
                  <a:lnTo>
                    <a:pt x="2030387" y="57886"/>
                  </a:lnTo>
                  <a:lnTo>
                    <a:pt x="2062238" y="52184"/>
                  </a:lnTo>
                  <a:lnTo>
                    <a:pt x="2266797" y="52184"/>
                  </a:lnTo>
                  <a:lnTo>
                    <a:pt x="2296960" y="3568"/>
                  </a:lnTo>
                  <a:close/>
                </a:path>
                <a:path w="2376170" h="301625">
                  <a:moveTo>
                    <a:pt x="2362162" y="41897"/>
                  </a:moveTo>
                  <a:lnTo>
                    <a:pt x="2353576" y="28613"/>
                  </a:lnTo>
                  <a:lnTo>
                    <a:pt x="2353449" y="28397"/>
                  </a:lnTo>
                  <a:lnTo>
                    <a:pt x="2357945" y="27838"/>
                  </a:lnTo>
                  <a:lnTo>
                    <a:pt x="2361387" y="25450"/>
                  </a:lnTo>
                  <a:lnTo>
                    <a:pt x="2361387" y="24676"/>
                  </a:lnTo>
                  <a:lnTo>
                    <a:pt x="2361387" y="15189"/>
                  </a:lnTo>
                  <a:lnTo>
                    <a:pt x="2361387" y="13919"/>
                  </a:lnTo>
                  <a:lnTo>
                    <a:pt x="2357805" y="11239"/>
                  </a:lnTo>
                  <a:lnTo>
                    <a:pt x="2356535" y="11239"/>
                  </a:lnTo>
                  <a:lnTo>
                    <a:pt x="2356535" y="15887"/>
                  </a:lnTo>
                  <a:lnTo>
                    <a:pt x="2356535" y="24396"/>
                  </a:lnTo>
                  <a:lnTo>
                    <a:pt x="2353018" y="24676"/>
                  </a:lnTo>
                  <a:lnTo>
                    <a:pt x="2343531" y="24676"/>
                  </a:lnTo>
                  <a:lnTo>
                    <a:pt x="2343531" y="15189"/>
                  </a:lnTo>
                  <a:lnTo>
                    <a:pt x="2353094" y="15189"/>
                  </a:lnTo>
                  <a:lnTo>
                    <a:pt x="2356535" y="15887"/>
                  </a:lnTo>
                  <a:lnTo>
                    <a:pt x="2356535" y="11239"/>
                  </a:lnTo>
                  <a:lnTo>
                    <a:pt x="2338895" y="11239"/>
                  </a:lnTo>
                  <a:lnTo>
                    <a:pt x="2338895" y="41897"/>
                  </a:lnTo>
                  <a:lnTo>
                    <a:pt x="2343531" y="41897"/>
                  </a:lnTo>
                  <a:lnTo>
                    <a:pt x="2343531" y="28613"/>
                  </a:lnTo>
                  <a:lnTo>
                    <a:pt x="2348877" y="28613"/>
                  </a:lnTo>
                  <a:lnTo>
                    <a:pt x="2356955" y="41897"/>
                  </a:lnTo>
                  <a:lnTo>
                    <a:pt x="2362162" y="41897"/>
                  </a:lnTo>
                  <a:close/>
                </a:path>
                <a:path w="2376170" h="301625">
                  <a:moveTo>
                    <a:pt x="2376005" y="26504"/>
                  </a:moveTo>
                  <a:lnTo>
                    <a:pt x="2373833" y="15925"/>
                  </a:lnTo>
                  <a:lnTo>
                    <a:pt x="2370658" y="11353"/>
                  </a:lnTo>
                  <a:lnTo>
                    <a:pt x="2370658" y="26504"/>
                  </a:lnTo>
                  <a:lnTo>
                    <a:pt x="2368981" y="35382"/>
                  </a:lnTo>
                  <a:lnTo>
                    <a:pt x="2364409" y="42418"/>
                  </a:lnTo>
                  <a:lnTo>
                    <a:pt x="2357577" y="47053"/>
                  </a:lnTo>
                  <a:lnTo>
                    <a:pt x="2349144" y="48717"/>
                  </a:lnTo>
                  <a:lnTo>
                    <a:pt x="2340622" y="47053"/>
                  </a:lnTo>
                  <a:lnTo>
                    <a:pt x="2333752" y="42418"/>
                  </a:lnTo>
                  <a:lnTo>
                    <a:pt x="2329154" y="35382"/>
                  </a:lnTo>
                  <a:lnTo>
                    <a:pt x="2327491" y="26504"/>
                  </a:lnTo>
                  <a:lnTo>
                    <a:pt x="2329154" y="17754"/>
                  </a:lnTo>
                  <a:lnTo>
                    <a:pt x="2333752" y="10756"/>
                  </a:lnTo>
                  <a:lnTo>
                    <a:pt x="2340622" y="6121"/>
                  </a:lnTo>
                  <a:lnTo>
                    <a:pt x="2349144" y="4432"/>
                  </a:lnTo>
                  <a:lnTo>
                    <a:pt x="2357577" y="6121"/>
                  </a:lnTo>
                  <a:lnTo>
                    <a:pt x="2364409" y="10756"/>
                  </a:lnTo>
                  <a:lnTo>
                    <a:pt x="2368981" y="17754"/>
                  </a:lnTo>
                  <a:lnTo>
                    <a:pt x="2370658" y="26504"/>
                  </a:lnTo>
                  <a:lnTo>
                    <a:pt x="2370658" y="11353"/>
                  </a:lnTo>
                  <a:lnTo>
                    <a:pt x="2368004" y="7531"/>
                  </a:lnTo>
                  <a:lnTo>
                    <a:pt x="2363216" y="4432"/>
                  </a:lnTo>
                  <a:lnTo>
                    <a:pt x="2359444" y="2006"/>
                  </a:lnTo>
                  <a:lnTo>
                    <a:pt x="2349144" y="0"/>
                  </a:lnTo>
                  <a:lnTo>
                    <a:pt x="2338755" y="2006"/>
                  </a:lnTo>
                  <a:lnTo>
                    <a:pt x="2330158" y="7531"/>
                  </a:lnTo>
                  <a:lnTo>
                    <a:pt x="2324316" y="15925"/>
                  </a:lnTo>
                  <a:lnTo>
                    <a:pt x="2322157" y="26504"/>
                  </a:lnTo>
                  <a:lnTo>
                    <a:pt x="2324316" y="37172"/>
                  </a:lnTo>
                  <a:lnTo>
                    <a:pt x="2330158" y="45605"/>
                  </a:lnTo>
                  <a:lnTo>
                    <a:pt x="2338755" y="51155"/>
                  </a:lnTo>
                  <a:lnTo>
                    <a:pt x="2349144" y="53149"/>
                  </a:lnTo>
                  <a:lnTo>
                    <a:pt x="2359444" y="51155"/>
                  </a:lnTo>
                  <a:lnTo>
                    <a:pt x="2363203" y="48717"/>
                  </a:lnTo>
                  <a:lnTo>
                    <a:pt x="2368004" y="45605"/>
                  </a:lnTo>
                  <a:lnTo>
                    <a:pt x="2373833" y="37172"/>
                  </a:lnTo>
                  <a:lnTo>
                    <a:pt x="2376005" y="26504"/>
                  </a:lnTo>
                  <a:close/>
                </a:path>
              </a:pathLst>
            </a:custGeom>
            <a:solidFill>
              <a:srgbClr val="EF3E27"/>
            </a:solidFill>
          </p:spPr>
          <p:txBody>
            <a:bodyPr wrap="square" lIns="0" tIns="0" rIns="0" bIns="0" rtlCol="0"/>
            <a:lstStyle/>
            <a:p>
              <a:endParaRPr sz="2109"/>
            </a:p>
          </p:txBody>
        </p:sp>
      </p:grpSp>
      <p:sp>
        <p:nvSpPr>
          <p:cNvPr id="97" name="object 97"/>
          <p:cNvSpPr/>
          <p:nvPr/>
        </p:nvSpPr>
        <p:spPr>
          <a:xfrm>
            <a:off x="2839641" y="2652118"/>
            <a:ext cx="1428750" cy="553641"/>
          </a:xfrm>
          <a:custGeom>
            <a:avLst/>
            <a:gdLst/>
            <a:ahLst/>
            <a:cxnLst/>
            <a:rect l="l" t="t" r="r" b="b"/>
            <a:pathLst>
              <a:path w="2032000" h="787400">
                <a:moveTo>
                  <a:pt x="410433" y="719494"/>
                </a:moveTo>
                <a:lnTo>
                  <a:pt x="0" y="719494"/>
                </a:lnTo>
                <a:lnTo>
                  <a:pt x="0" y="780616"/>
                </a:lnTo>
                <a:lnTo>
                  <a:pt x="410433" y="780616"/>
                </a:lnTo>
                <a:lnTo>
                  <a:pt x="410433" y="719494"/>
                </a:lnTo>
                <a:close/>
              </a:path>
              <a:path w="2032000" h="787400">
                <a:moveTo>
                  <a:pt x="410433" y="617710"/>
                </a:moveTo>
                <a:lnTo>
                  <a:pt x="0" y="617710"/>
                </a:lnTo>
                <a:lnTo>
                  <a:pt x="0" y="685556"/>
                </a:lnTo>
                <a:lnTo>
                  <a:pt x="410433" y="685556"/>
                </a:lnTo>
                <a:lnTo>
                  <a:pt x="410433" y="617710"/>
                </a:lnTo>
                <a:close/>
              </a:path>
              <a:path w="2032000" h="787400">
                <a:moveTo>
                  <a:pt x="296053" y="515894"/>
                </a:moveTo>
                <a:lnTo>
                  <a:pt x="114359" y="515894"/>
                </a:lnTo>
                <a:lnTo>
                  <a:pt x="114359" y="583772"/>
                </a:lnTo>
                <a:lnTo>
                  <a:pt x="296053" y="583772"/>
                </a:lnTo>
                <a:lnTo>
                  <a:pt x="296053" y="515894"/>
                </a:lnTo>
                <a:close/>
              </a:path>
              <a:path w="2032000" h="787400">
                <a:moveTo>
                  <a:pt x="296053" y="414047"/>
                </a:moveTo>
                <a:lnTo>
                  <a:pt x="114359" y="414047"/>
                </a:lnTo>
                <a:lnTo>
                  <a:pt x="114359" y="481956"/>
                </a:lnTo>
                <a:lnTo>
                  <a:pt x="296053" y="481956"/>
                </a:lnTo>
                <a:lnTo>
                  <a:pt x="296053" y="414047"/>
                </a:lnTo>
                <a:close/>
              </a:path>
              <a:path w="2032000" h="787400">
                <a:moveTo>
                  <a:pt x="296053" y="305478"/>
                </a:moveTo>
                <a:lnTo>
                  <a:pt x="114359" y="305478"/>
                </a:lnTo>
                <a:lnTo>
                  <a:pt x="114359" y="373354"/>
                </a:lnTo>
                <a:lnTo>
                  <a:pt x="296053" y="373354"/>
                </a:lnTo>
                <a:lnTo>
                  <a:pt x="296053" y="305478"/>
                </a:lnTo>
                <a:close/>
              </a:path>
              <a:path w="2032000" h="787400">
                <a:moveTo>
                  <a:pt x="296053" y="210436"/>
                </a:moveTo>
                <a:lnTo>
                  <a:pt x="114359" y="210436"/>
                </a:lnTo>
                <a:lnTo>
                  <a:pt x="114359" y="271508"/>
                </a:lnTo>
                <a:lnTo>
                  <a:pt x="296053" y="271508"/>
                </a:lnTo>
                <a:lnTo>
                  <a:pt x="296053" y="210436"/>
                </a:lnTo>
                <a:close/>
              </a:path>
              <a:path w="2032000" h="787400">
                <a:moveTo>
                  <a:pt x="410433" y="101846"/>
                </a:moveTo>
                <a:lnTo>
                  <a:pt x="0" y="101846"/>
                </a:lnTo>
                <a:lnTo>
                  <a:pt x="0" y="169712"/>
                </a:lnTo>
                <a:lnTo>
                  <a:pt x="410433" y="169712"/>
                </a:lnTo>
                <a:lnTo>
                  <a:pt x="410433" y="101846"/>
                </a:lnTo>
                <a:close/>
              </a:path>
              <a:path w="2032000" h="787400">
                <a:moveTo>
                  <a:pt x="1042921" y="719505"/>
                </a:moveTo>
                <a:lnTo>
                  <a:pt x="457508" y="719505"/>
                </a:lnTo>
                <a:lnTo>
                  <a:pt x="457508" y="780616"/>
                </a:lnTo>
                <a:lnTo>
                  <a:pt x="888131" y="780616"/>
                </a:lnTo>
                <a:lnTo>
                  <a:pt x="932187" y="776797"/>
                </a:lnTo>
                <a:lnTo>
                  <a:pt x="973093" y="765340"/>
                </a:lnTo>
                <a:lnTo>
                  <a:pt x="1010216" y="746243"/>
                </a:lnTo>
                <a:lnTo>
                  <a:pt x="1042921" y="719505"/>
                </a:lnTo>
                <a:close/>
              </a:path>
              <a:path w="2032000" h="787400">
                <a:moveTo>
                  <a:pt x="1096712" y="617710"/>
                </a:moveTo>
                <a:lnTo>
                  <a:pt x="457508" y="617710"/>
                </a:lnTo>
                <a:lnTo>
                  <a:pt x="457508" y="685556"/>
                </a:lnTo>
                <a:lnTo>
                  <a:pt x="1069826" y="685556"/>
                </a:lnTo>
                <a:lnTo>
                  <a:pt x="1078761" y="669239"/>
                </a:lnTo>
                <a:lnTo>
                  <a:pt x="1085795" y="651644"/>
                </a:lnTo>
                <a:lnTo>
                  <a:pt x="1091566" y="634043"/>
                </a:lnTo>
                <a:lnTo>
                  <a:pt x="1096712" y="617710"/>
                </a:lnTo>
                <a:close/>
              </a:path>
              <a:path w="2032000" h="787400">
                <a:moveTo>
                  <a:pt x="746836" y="515894"/>
                </a:moveTo>
                <a:lnTo>
                  <a:pt x="571919" y="515894"/>
                </a:lnTo>
                <a:lnTo>
                  <a:pt x="571919" y="583772"/>
                </a:lnTo>
                <a:lnTo>
                  <a:pt x="746836" y="583772"/>
                </a:lnTo>
                <a:lnTo>
                  <a:pt x="746836" y="515894"/>
                </a:lnTo>
                <a:close/>
              </a:path>
              <a:path w="2032000" h="787400">
                <a:moveTo>
                  <a:pt x="1083289" y="515894"/>
                </a:moveTo>
                <a:lnTo>
                  <a:pt x="908352" y="515894"/>
                </a:lnTo>
                <a:lnTo>
                  <a:pt x="908352" y="583772"/>
                </a:lnTo>
                <a:lnTo>
                  <a:pt x="1096712" y="583772"/>
                </a:lnTo>
                <a:lnTo>
                  <a:pt x="1095556" y="564561"/>
                </a:lnTo>
                <a:lnTo>
                  <a:pt x="1092511" y="547269"/>
                </a:lnTo>
                <a:lnTo>
                  <a:pt x="1088211" y="531258"/>
                </a:lnTo>
                <a:lnTo>
                  <a:pt x="1083289" y="515894"/>
                </a:lnTo>
                <a:close/>
              </a:path>
              <a:path w="2032000" h="787400">
                <a:moveTo>
                  <a:pt x="1015994" y="414047"/>
                </a:moveTo>
                <a:lnTo>
                  <a:pt x="571919" y="414047"/>
                </a:lnTo>
                <a:lnTo>
                  <a:pt x="571919" y="481956"/>
                </a:lnTo>
                <a:lnTo>
                  <a:pt x="1069826" y="481956"/>
                </a:lnTo>
                <a:lnTo>
                  <a:pt x="1058575" y="462752"/>
                </a:lnTo>
                <a:lnTo>
                  <a:pt x="1045429" y="445453"/>
                </a:lnTo>
                <a:lnTo>
                  <a:pt x="1031022" y="429428"/>
                </a:lnTo>
                <a:lnTo>
                  <a:pt x="1015994" y="414047"/>
                </a:lnTo>
                <a:close/>
              </a:path>
              <a:path w="2032000" h="787400">
                <a:moveTo>
                  <a:pt x="1063100" y="305478"/>
                </a:moveTo>
                <a:lnTo>
                  <a:pt x="571919" y="305478"/>
                </a:lnTo>
                <a:lnTo>
                  <a:pt x="571919" y="373354"/>
                </a:lnTo>
                <a:lnTo>
                  <a:pt x="1009267" y="373354"/>
                </a:lnTo>
                <a:lnTo>
                  <a:pt x="1024290" y="357974"/>
                </a:lnTo>
                <a:lnTo>
                  <a:pt x="1038695" y="341960"/>
                </a:lnTo>
                <a:lnTo>
                  <a:pt x="1051844" y="324674"/>
                </a:lnTo>
                <a:lnTo>
                  <a:pt x="1063100" y="305478"/>
                </a:lnTo>
                <a:close/>
              </a:path>
              <a:path w="2032000" h="787400">
                <a:moveTo>
                  <a:pt x="746836" y="210436"/>
                </a:moveTo>
                <a:lnTo>
                  <a:pt x="571919" y="210436"/>
                </a:lnTo>
                <a:lnTo>
                  <a:pt x="571919" y="271508"/>
                </a:lnTo>
                <a:lnTo>
                  <a:pt x="746836" y="271508"/>
                </a:lnTo>
                <a:lnTo>
                  <a:pt x="746836" y="210436"/>
                </a:lnTo>
                <a:close/>
              </a:path>
              <a:path w="2032000" h="787400">
                <a:moveTo>
                  <a:pt x="1089985" y="210437"/>
                </a:moveTo>
                <a:lnTo>
                  <a:pt x="908352" y="210437"/>
                </a:lnTo>
                <a:lnTo>
                  <a:pt x="908352" y="271508"/>
                </a:lnTo>
                <a:lnTo>
                  <a:pt x="1083289" y="271508"/>
                </a:lnTo>
                <a:lnTo>
                  <a:pt x="1084335" y="256242"/>
                </a:lnTo>
                <a:lnTo>
                  <a:pt x="1088938" y="225709"/>
                </a:lnTo>
                <a:lnTo>
                  <a:pt x="1089985" y="210437"/>
                </a:lnTo>
                <a:close/>
              </a:path>
              <a:path w="2032000" h="787400">
                <a:moveTo>
                  <a:pt x="1063100" y="101846"/>
                </a:moveTo>
                <a:lnTo>
                  <a:pt x="457508" y="101846"/>
                </a:lnTo>
                <a:lnTo>
                  <a:pt x="457508" y="169712"/>
                </a:lnTo>
                <a:lnTo>
                  <a:pt x="1083289" y="169712"/>
                </a:lnTo>
                <a:lnTo>
                  <a:pt x="1082028" y="150503"/>
                </a:lnTo>
                <a:lnTo>
                  <a:pt x="1078243" y="133212"/>
                </a:lnTo>
                <a:lnTo>
                  <a:pt x="1071934" y="117204"/>
                </a:lnTo>
                <a:lnTo>
                  <a:pt x="1063100" y="101846"/>
                </a:lnTo>
                <a:close/>
              </a:path>
              <a:path w="2032000" h="787400">
                <a:moveTo>
                  <a:pt x="861246" y="0"/>
                </a:moveTo>
                <a:lnTo>
                  <a:pt x="457508" y="0"/>
                </a:lnTo>
                <a:lnTo>
                  <a:pt x="457508" y="61111"/>
                </a:lnTo>
                <a:lnTo>
                  <a:pt x="1029427" y="61111"/>
                </a:lnTo>
                <a:lnTo>
                  <a:pt x="999377" y="37249"/>
                </a:lnTo>
                <a:lnTo>
                  <a:pt x="960486" y="17832"/>
                </a:lnTo>
                <a:lnTo>
                  <a:pt x="914021" y="4777"/>
                </a:lnTo>
                <a:lnTo>
                  <a:pt x="861246" y="0"/>
                </a:lnTo>
                <a:close/>
              </a:path>
              <a:path w="2032000" h="787400">
                <a:moveTo>
                  <a:pt x="1426438" y="719494"/>
                </a:moveTo>
                <a:lnTo>
                  <a:pt x="1143836" y="719494"/>
                </a:lnTo>
                <a:lnTo>
                  <a:pt x="1143836" y="780616"/>
                </a:lnTo>
                <a:lnTo>
                  <a:pt x="1426438" y="780616"/>
                </a:lnTo>
                <a:lnTo>
                  <a:pt x="1426438" y="719494"/>
                </a:lnTo>
                <a:close/>
              </a:path>
              <a:path w="2032000" h="787400">
                <a:moveTo>
                  <a:pt x="1426438" y="617710"/>
                </a:moveTo>
                <a:lnTo>
                  <a:pt x="1143836" y="617710"/>
                </a:lnTo>
                <a:lnTo>
                  <a:pt x="1143836" y="685556"/>
                </a:lnTo>
                <a:lnTo>
                  <a:pt x="1426438" y="685556"/>
                </a:lnTo>
                <a:lnTo>
                  <a:pt x="1426438" y="617710"/>
                </a:lnTo>
                <a:close/>
              </a:path>
              <a:path w="2032000" h="787400">
                <a:moveTo>
                  <a:pt x="1426438" y="515894"/>
                </a:moveTo>
                <a:lnTo>
                  <a:pt x="1258227" y="515894"/>
                </a:lnTo>
                <a:lnTo>
                  <a:pt x="1258227" y="583772"/>
                </a:lnTo>
                <a:lnTo>
                  <a:pt x="1426438" y="583772"/>
                </a:lnTo>
                <a:lnTo>
                  <a:pt x="1426438" y="515894"/>
                </a:lnTo>
                <a:close/>
              </a:path>
              <a:path w="2032000" h="787400">
                <a:moveTo>
                  <a:pt x="1426438" y="414047"/>
                </a:moveTo>
                <a:lnTo>
                  <a:pt x="1258227" y="414047"/>
                </a:lnTo>
                <a:lnTo>
                  <a:pt x="1258227" y="481956"/>
                </a:lnTo>
                <a:lnTo>
                  <a:pt x="1426438" y="481956"/>
                </a:lnTo>
                <a:lnTo>
                  <a:pt x="1426438" y="414047"/>
                </a:lnTo>
                <a:close/>
              </a:path>
              <a:path w="2032000" h="787400">
                <a:moveTo>
                  <a:pt x="1621566" y="719505"/>
                </a:moveTo>
                <a:lnTo>
                  <a:pt x="1567745" y="719505"/>
                </a:lnTo>
                <a:lnTo>
                  <a:pt x="1594650" y="787402"/>
                </a:lnTo>
                <a:lnTo>
                  <a:pt x="1621566" y="719505"/>
                </a:lnTo>
                <a:close/>
              </a:path>
              <a:path w="2032000" h="787400">
                <a:moveTo>
                  <a:pt x="1655177" y="617710"/>
                </a:moveTo>
                <a:lnTo>
                  <a:pt x="1527365" y="617710"/>
                </a:lnTo>
                <a:lnTo>
                  <a:pt x="1554281" y="685556"/>
                </a:lnTo>
                <a:lnTo>
                  <a:pt x="1635029" y="685556"/>
                </a:lnTo>
                <a:lnTo>
                  <a:pt x="1655177" y="617710"/>
                </a:lnTo>
                <a:close/>
              </a:path>
              <a:path w="2032000" h="787400">
                <a:moveTo>
                  <a:pt x="1688849" y="515894"/>
                </a:moveTo>
                <a:lnTo>
                  <a:pt x="1493723" y="515894"/>
                </a:lnTo>
                <a:lnTo>
                  <a:pt x="1513881" y="583772"/>
                </a:lnTo>
                <a:lnTo>
                  <a:pt x="1668661" y="583772"/>
                </a:lnTo>
                <a:lnTo>
                  <a:pt x="1688849" y="515894"/>
                </a:lnTo>
                <a:close/>
              </a:path>
              <a:path w="2032000" h="787400">
                <a:moveTo>
                  <a:pt x="1729188" y="414047"/>
                </a:moveTo>
                <a:lnTo>
                  <a:pt x="1453324" y="414047"/>
                </a:lnTo>
                <a:lnTo>
                  <a:pt x="1480259" y="481956"/>
                </a:lnTo>
                <a:lnTo>
                  <a:pt x="1702302" y="481956"/>
                </a:lnTo>
                <a:lnTo>
                  <a:pt x="1729188" y="414047"/>
                </a:lnTo>
                <a:close/>
              </a:path>
              <a:path w="2032000" h="787400">
                <a:moveTo>
                  <a:pt x="2032000" y="719494"/>
                </a:moveTo>
                <a:lnTo>
                  <a:pt x="1756135" y="719494"/>
                </a:lnTo>
                <a:lnTo>
                  <a:pt x="1756135" y="780616"/>
                </a:lnTo>
                <a:lnTo>
                  <a:pt x="2032000" y="780616"/>
                </a:lnTo>
                <a:lnTo>
                  <a:pt x="2032000" y="719494"/>
                </a:lnTo>
                <a:close/>
              </a:path>
              <a:path w="2032000" h="787400">
                <a:moveTo>
                  <a:pt x="2032000" y="617710"/>
                </a:moveTo>
                <a:lnTo>
                  <a:pt x="1756135" y="617710"/>
                </a:lnTo>
                <a:lnTo>
                  <a:pt x="1756135" y="685556"/>
                </a:lnTo>
                <a:lnTo>
                  <a:pt x="2032000" y="685556"/>
                </a:lnTo>
                <a:lnTo>
                  <a:pt x="2032000" y="617710"/>
                </a:lnTo>
                <a:close/>
              </a:path>
              <a:path w="2032000" h="787400">
                <a:moveTo>
                  <a:pt x="1924347" y="515894"/>
                </a:moveTo>
                <a:lnTo>
                  <a:pt x="1756135" y="515894"/>
                </a:lnTo>
                <a:lnTo>
                  <a:pt x="1756135" y="583772"/>
                </a:lnTo>
                <a:lnTo>
                  <a:pt x="1924347" y="583772"/>
                </a:lnTo>
                <a:lnTo>
                  <a:pt x="1924347" y="515894"/>
                </a:lnTo>
                <a:close/>
              </a:path>
              <a:path w="2032000" h="787400">
                <a:moveTo>
                  <a:pt x="1924347" y="414047"/>
                </a:moveTo>
                <a:lnTo>
                  <a:pt x="1756135" y="414047"/>
                </a:lnTo>
                <a:lnTo>
                  <a:pt x="1756135" y="481956"/>
                </a:lnTo>
                <a:lnTo>
                  <a:pt x="1924347" y="481956"/>
                </a:lnTo>
                <a:lnTo>
                  <a:pt x="1924347" y="414047"/>
                </a:lnTo>
                <a:close/>
              </a:path>
              <a:path w="2032000" h="787400">
                <a:moveTo>
                  <a:pt x="2032000" y="0"/>
                </a:moveTo>
                <a:lnTo>
                  <a:pt x="1715766" y="0"/>
                </a:lnTo>
                <a:lnTo>
                  <a:pt x="1695577" y="61111"/>
                </a:lnTo>
                <a:lnTo>
                  <a:pt x="2032000" y="61111"/>
                </a:lnTo>
                <a:lnTo>
                  <a:pt x="2032000" y="0"/>
                </a:lnTo>
                <a:close/>
              </a:path>
              <a:path w="2032000" h="787400">
                <a:moveTo>
                  <a:pt x="2032000" y="101846"/>
                </a:moveTo>
                <a:lnTo>
                  <a:pt x="1675397" y="101846"/>
                </a:lnTo>
                <a:lnTo>
                  <a:pt x="1655177" y="169712"/>
                </a:lnTo>
                <a:lnTo>
                  <a:pt x="2032000" y="169712"/>
                </a:lnTo>
                <a:lnTo>
                  <a:pt x="2032000" y="101846"/>
                </a:lnTo>
                <a:close/>
              </a:path>
              <a:path w="2032000" h="787400">
                <a:moveTo>
                  <a:pt x="1924347" y="210437"/>
                </a:moveTo>
                <a:lnTo>
                  <a:pt x="1641755" y="210437"/>
                </a:lnTo>
                <a:lnTo>
                  <a:pt x="1614839" y="271508"/>
                </a:lnTo>
                <a:lnTo>
                  <a:pt x="1924347" y="271508"/>
                </a:lnTo>
                <a:lnTo>
                  <a:pt x="1924347" y="210437"/>
                </a:lnTo>
                <a:close/>
              </a:path>
              <a:path w="2032000" h="787400">
                <a:moveTo>
                  <a:pt x="1574460" y="305478"/>
                </a:moveTo>
                <a:lnTo>
                  <a:pt x="1258227" y="305478"/>
                </a:lnTo>
                <a:lnTo>
                  <a:pt x="1258227" y="373354"/>
                </a:lnTo>
                <a:lnTo>
                  <a:pt x="1426438" y="373354"/>
                </a:lnTo>
                <a:lnTo>
                  <a:pt x="1426438" y="332630"/>
                </a:lnTo>
                <a:lnTo>
                  <a:pt x="1582137" y="332630"/>
                </a:lnTo>
                <a:lnTo>
                  <a:pt x="1574460" y="305478"/>
                </a:lnTo>
                <a:close/>
              </a:path>
              <a:path w="2032000" h="787400">
                <a:moveTo>
                  <a:pt x="1582137" y="332630"/>
                </a:moveTo>
                <a:lnTo>
                  <a:pt x="1426438" y="332630"/>
                </a:lnTo>
                <a:lnTo>
                  <a:pt x="1439861" y="373354"/>
                </a:lnTo>
                <a:lnTo>
                  <a:pt x="1742672" y="373354"/>
                </a:lnTo>
                <a:lnTo>
                  <a:pt x="1749405" y="352987"/>
                </a:lnTo>
                <a:lnTo>
                  <a:pt x="1587892" y="352987"/>
                </a:lnTo>
                <a:lnTo>
                  <a:pt x="1582137" y="332630"/>
                </a:lnTo>
                <a:close/>
              </a:path>
              <a:path w="2032000" h="787400">
                <a:moveTo>
                  <a:pt x="1924347" y="332630"/>
                </a:moveTo>
                <a:lnTo>
                  <a:pt x="1756135" y="332630"/>
                </a:lnTo>
                <a:lnTo>
                  <a:pt x="1756135" y="373354"/>
                </a:lnTo>
                <a:lnTo>
                  <a:pt x="1924347" y="373354"/>
                </a:lnTo>
                <a:lnTo>
                  <a:pt x="1924347" y="332630"/>
                </a:lnTo>
                <a:close/>
              </a:path>
              <a:path w="2032000" h="787400">
                <a:moveTo>
                  <a:pt x="1924347" y="305478"/>
                </a:moveTo>
                <a:lnTo>
                  <a:pt x="1608113" y="305478"/>
                </a:lnTo>
                <a:lnTo>
                  <a:pt x="1587892" y="352987"/>
                </a:lnTo>
                <a:lnTo>
                  <a:pt x="1749405" y="352987"/>
                </a:lnTo>
                <a:lnTo>
                  <a:pt x="1756135" y="332630"/>
                </a:lnTo>
                <a:lnTo>
                  <a:pt x="1924347" y="332630"/>
                </a:lnTo>
                <a:lnTo>
                  <a:pt x="1924347" y="305478"/>
                </a:lnTo>
                <a:close/>
              </a:path>
              <a:path w="2032000" h="787400">
                <a:moveTo>
                  <a:pt x="1534102" y="210437"/>
                </a:moveTo>
                <a:lnTo>
                  <a:pt x="1258227" y="210437"/>
                </a:lnTo>
                <a:lnTo>
                  <a:pt x="1258227" y="271508"/>
                </a:lnTo>
                <a:lnTo>
                  <a:pt x="1561007" y="271508"/>
                </a:lnTo>
                <a:lnTo>
                  <a:pt x="1534102" y="210437"/>
                </a:lnTo>
                <a:close/>
              </a:path>
              <a:path w="2032000" h="787400">
                <a:moveTo>
                  <a:pt x="1500450" y="101846"/>
                </a:moveTo>
                <a:lnTo>
                  <a:pt x="1143836" y="101846"/>
                </a:lnTo>
                <a:lnTo>
                  <a:pt x="1143836" y="169712"/>
                </a:lnTo>
                <a:lnTo>
                  <a:pt x="1520619" y="169712"/>
                </a:lnTo>
                <a:lnTo>
                  <a:pt x="1500450" y="101846"/>
                </a:lnTo>
                <a:close/>
              </a:path>
              <a:path w="2032000" h="787400">
                <a:moveTo>
                  <a:pt x="1460050" y="0"/>
                </a:moveTo>
                <a:lnTo>
                  <a:pt x="1143836" y="0"/>
                </a:lnTo>
                <a:lnTo>
                  <a:pt x="1143836" y="61111"/>
                </a:lnTo>
                <a:lnTo>
                  <a:pt x="1480259" y="61111"/>
                </a:lnTo>
                <a:lnTo>
                  <a:pt x="1460050" y="0"/>
                </a:lnTo>
                <a:close/>
              </a:path>
              <a:path w="2032000" h="787400">
                <a:moveTo>
                  <a:pt x="410433" y="0"/>
                </a:moveTo>
                <a:lnTo>
                  <a:pt x="0" y="0"/>
                </a:lnTo>
                <a:lnTo>
                  <a:pt x="0" y="61122"/>
                </a:lnTo>
                <a:lnTo>
                  <a:pt x="410433" y="61122"/>
                </a:lnTo>
                <a:lnTo>
                  <a:pt x="410433" y="0"/>
                </a:lnTo>
                <a:close/>
              </a:path>
            </a:pathLst>
          </a:custGeom>
          <a:solidFill>
            <a:srgbClr val="0F82B5"/>
          </a:solidFill>
        </p:spPr>
        <p:txBody>
          <a:bodyPr wrap="square" lIns="0" tIns="0" rIns="0" bIns="0" rtlCol="0"/>
          <a:lstStyle/>
          <a:p>
            <a:endParaRPr sz="2109"/>
          </a:p>
        </p:txBody>
      </p:sp>
      <p:pic>
        <p:nvPicPr>
          <p:cNvPr id="98" name="object 98"/>
          <p:cNvPicPr/>
          <p:nvPr/>
        </p:nvPicPr>
        <p:blipFill>
          <a:blip r:embed="rId34" cstate="print"/>
          <a:stretch>
            <a:fillRect/>
          </a:stretch>
        </p:blipFill>
        <p:spPr>
          <a:xfrm>
            <a:off x="7286021" y="2276746"/>
            <a:ext cx="1518047" cy="741488"/>
          </a:xfrm>
          <a:prstGeom prst="rect">
            <a:avLst/>
          </a:prstGeom>
        </p:spPr>
      </p:pic>
      <p:sp>
        <p:nvSpPr>
          <p:cNvPr id="99" name="矩形 98"/>
          <p:cNvSpPr/>
          <p:nvPr/>
        </p:nvSpPr>
        <p:spPr>
          <a:xfrm>
            <a:off x="4969202" y="6463889"/>
            <a:ext cx="3995286" cy="400110"/>
          </a:xfrm>
          <a:prstGeom prst="rect">
            <a:avLst/>
          </a:prstGeom>
        </p:spPr>
        <p:txBody>
          <a:bodyPr wrap="square">
            <a:spAutoFit/>
          </a:bodyPr>
          <a:lstStyle/>
          <a:p>
            <a:r>
              <a:rPr lang="zh-CN" altLang="en-US" sz="2000" dirty="0"/>
              <a:t>https://leetcode.cn/problemset/all/</a:t>
            </a:r>
          </a:p>
        </p:txBody>
      </p:sp>
    </p:spTree>
    <p:extLst>
      <p:ext uri="{BB962C8B-B14F-4D97-AF65-F5344CB8AC3E}">
        <p14:creationId xmlns:p14="http://schemas.microsoft.com/office/powerpoint/2010/main" val="3461514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471" y="100853"/>
            <a:ext cx="8875059"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F5F5F5"/>
          </a:solidFill>
        </p:spPr>
        <p:txBody>
          <a:bodyPr wrap="square" lIns="0" tIns="0" rIns="0" bIns="0" rtlCol="0"/>
          <a:lstStyle/>
          <a:p>
            <a:endParaRPr sz="2647"/>
          </a:p>
        </p:txBody>
      </p:sp>
      <p:sp>
        <p:nvSpPr>
          <p:cNvPr id="3" name="object 3"/>
          <p:cNvSpPr/>
          <p:nvPr/>
        </p:nvSpPr>
        <p:spPr>
          <a:xfrm>
            <a:off x="2652554" y="100853"/>
            <a:ext cx="54909" cy="153521"/>
          </a:xfrm>
          <a:custGeom>
            <a:avLst/>
            <a:gdLst/>
            <a:ahLst/>
            <a:cxnLst/>
            <a:rect l="l" t="t" r="r" b="b"/>
            <a:pathLst>
              <a:path w="62230" h="173990">
                <a:moveTo>
                  <a:pt x="61977" y="0"/>
                </a:moveTo>
                <a:lnTo>
                  <a:pt x="0" y="86044"/>
                </a:lnTo>
                <a:lnTo>
                  <a:pt x="56886" y="173499"/>
                </a:lnTo>
              </a:path>
            </a:pathLst>
          </a:custGeom>
          <a:ln w="12150">
            <a:solidFill>
              <a:srgbClr val="6D6E71"/>
            </a:solidFill>
          </a:ln>
        </p:spPr>
        <p:txBody>
          <a:bodyPr wrap="square" lIns="0" tIns="0" rIns="0" bIns="0" rtlCol="0"/>
          <a:lstStyle/>
          <a:p>
            <a:endParaRPr sz="2647"/>
          </a:p>
        </p:txBody>
      </p:sp>
      <p:sp>
        <p:nvSpPr>
          <p:cNvPr id="4" name="object 4"/>
          <p:cNvSpPr/>
          <p:nvPr/>
        </p:nvSpPr>
        <p:spPr>
          <a:xfrm>
            <a:off x="5196939" y="100853"/>
            <a:ext cx="142315" cy="164726"/>
          </a:xfrm>
          <a:custGeom>
            <a:avLst/>
            <a:gdLst/>
            <a:ahLst/>
            <a:cxnLst/>
            <a:rect l="l" t="t" r="r" b="b"/>
            <a:pathLst>
              <a:path w="161289" h="186690">
                <a:moveTo>
                  <a:pt x="0" y="160402"/>
                </a:moveTo>
                <a:lnTo>
                  <a:pt x="65637" y="186621"/>
                </a:lnTo>
                <a:lnTo>
                  <a:pt x="87540" y="182271"/>
                </a:lnTo>
                <a:lnTo>
                  <a:pt x="109394" y="64150"/>
                </a:lnTo>
                <a:lnTo>
                  <a:pt x="157552" y="68573"/>
                </a:lnTo>
                <a:lnTo>
                  <a:pt x="161269" y="0"/>
                </a:lnTo>
              </a:path>
            </a:pathLst>
          </a:custGeom>
          <a:ln w="12152">
            <a:solidFill>
              <a:srgbClr val="6D6E71"/>
            </a:solidFill>
          </a:ln>
        </p:spPr>
        <p:txBody>
          <a:bodyPr wrap="square" lIns="0" tIns="0" rIns="0" bIns="0" rtlCol="0"/>
          <a:lstStyle/>
          <a:p>
            <a:endParaRPr sz="2647"/>
          </a:p>
        </p:txBody>
      </p:sp>
      <p:sp>
        <p:nvSpPr>
          <p:cNvPr id="5" name="object 5"/>
          <p:cNvSpPr/>
          <p:nvPr/>
        </p:nvSpPr>
        <p:spPr>
          <a:xfrm>
            <a:off x="6370707" y="100853"/>
            <a:ext cx="77321" cy="192180"/>
          </a:xfrm>
          <a:custGeom>
            <a:avLst/>
            <a:gdLst/>
            <a:ahLst/>
            <a:cxnLst/>
            <a:rect l="l" t="t" r="r" b="b"/>
            <a:pathLst>
              <a:path w="87629" h="217804">
                <a:moveTo>
                  <a:pt x="0" y="217263"/>
                </a:moveTo>
                <a:lnTo>
                  <a:pt x="13127" y="177922"/>
                </a:lnTo>
                <a:lnTo>
                  <a:pt x="8751" y="151654"/>
                </a:lnTo>
                <a:lnTo>
                  <a:pt x="87515" y="116662"/>
                </a:lnTo>
                <a:lnTo>
                  <a:pt x="87514" y="2915"/>
                </a:lnTo>
                <a:lnTo>
                  <a:pt x="81673" y="0"/>
                </a:lnTo>
              </a:path>
            </a:pathLst>
          </a:custGeom>
          <a:ln w="12150">
            <a:solidFill>
              <a:srgbClr val="6D6E71"/>
            </a:solidFill>
          </a:ln>
        </p:spPr>
        <p:txBody>
          <a:bodyPr wrap="square" lIns="0" tIns="0" rIns="0" bIns="0" rtlCol="0"/>
          <a:lstStyle/>
          <a:p>
            <a:endParaRPr sz="2647"/>
          </a:p>
        </p:txBody>
      </p:sp>
      <p:sp>
        <p:nvSpPr>
          <p:cNvPr id="6" name="object 6"/>
          <p:cNvSpPr/>
          <p:nvPr/>
        </p:nvSpPr>
        <p:spPr>
          <a:xfrm>
            <a:off x="6019331" y="100853"/>
            <a:ext cx="77321" cy="25773"/>
          </a:xfrm>
          <a:custGeom>
            <a:avLst/>
            <a:gdLst/>
            <a:ahLst/>
            <a:cxnLst/>
            <a:rect l="l" t="t" r="r" b="b"/>
            <a:pathLst>
              <a:path w="87629" h="29210">
                <a:moveTo>
                  <a:pt x="0" y="29183"/>
                </a:moveTo>
                <a:lnTo>
                  <a:pt x="78740" y="29183"/>
                </a:lnTo>
                <a:lnTo>
                  <a:pt x="87572" y="0"/>
                </a:lnTo>
              </a:path>
            </a:pathLst>
          </a:custGeom>
          <a:ln w="12154">
            <a:solidFill>
              <a:srgbClr val="6D6E71"/>
            </a:solidFill>
          </a:ln>
        </p:spPr>
        <p:txBody>
          <a:bodyPr wrap="square" lIns="0" tIns="0" rIns="0" bIns="0" rtlCol="0"/>
          <a:lstStyle/>
          <a:p>
            <a:endParaRPr sz="2647"/>
          </a:p>
        </p:txBody>
      </p:sp>
      <p:sp>
        <p:nvSpPr>
          <p:cNvPr id="7" name="object 7"/>
          <p:cNvSpPr/>
          <p:nvPr/>
        </p:nvSpPr>
        <p:spPr>
          <a:xfrm>
            <a:off x="2831621" y="100853"/>
            <a:ext cx="25773" cy="22412"/>
          </a:xfrm>
          <a:custGeom>
            <a:avLst/>
            <a:gdLst/>
            <a:ahLst/>
            <a:cxnLst/>
            <a:rect l="l" t="t" r="r" b="b"/>
            <a:pathLst>
              <a:path w="29210" h="25400">
                <a:moveTo>
                  <a:pt x="28974" y="24833"/>
                </a:moveTo>
                <a:lnTo>
                  <a:pt x="0" y="0"/>
                </a:lnTo>
              </a:path>
            </a:pathLst>
          </a:custGeom>
          <a:ln w="12152">
            <a:solidFill>
              <a:srgbClr val="6D6E71"/>
            </a:solidFill>
          </a:ln>
        </p:spPr>
        <p:txBody>
          <a:bodyPr wrap="square" lIns="0" tIns="0" rIns="0" bIns="0" rtlCol="0"/>
          <a:lstStyle/>
          <a:p>
            <a:endParaRPr sz="2647"/>
          </a:p>
        </p:txBody>
      </p:sp>
      <p:sp>
        <p:nvSpPr>
          <p:cNvPr id="8" name="object 8"/>
          <p:cNvSpPr/>
          <p:nvPr/>
        </p:nvSpPr>
        <p:spPr>
          <a:xfrm>
            <a:off x="4494234" y="100853"/>
            <a:ext cx="11206" cy="25773"/>
          </a:xfrm>
          <a:custGeom>
            <a:avLst/>
            <a:gdLst/>
            <a:ahLst/>
            <a:cxnLst/>
            <a:rect l="l" t="t" r="r" b="b"/>
            <a:pathLst>
              <a:path w="12700" h="29210">
                <a:moveTo>
                  <a:pt x="0" y="29183"/>
                </a:moveTo>
                <a:lnTo>
                  <a:pt x="12164" y="0"/>
                </a:lnTo>
              </a:path>
            </a:pathLst>
          </a:custGeom>
          <a:ln w="12150">
            <a:solidFill>
              <a:srgbClr val="6D6E71"/>
            </a:solidFill>
          </a:ln>
        </p:spPr>
        <p:txBody>
          <a:bodyPr wrap="square" lIns="0" tIns="0" rIns="0" bIns="0" rtlCol="0"/>
          <a:lstStyle/>
          <a:p>
            <a:endParaRPr sz="2647"/>
          </a:p>
        </p:txBody>
      </p:sp>
      <p:sp>
        <p:nvSpPr>
          <p:cNvPr id="9" name="object 9"/>
          <p:cNvSpPr/>
          <p:nvPr/>
        </p:nvSpPr>
        <p:spPr>
          <a:xfrm>
            <a:off x="7679567" y="100853"/>
            <a:ext cx="62193" cy="41462"/>
          </a:xfrm>
          <a:custGeom>
            <a:avLst/>
            <a:gdLst/>
            <a:ahLst/>
            <a:cxnLst/>
            <a:rect l="l" t="t" r="r" b="b"/>
            <a:pathLst>
              <a:path w="70484" h="46989">
                <a:moveTo>
                  <a:pt x="0" y="33557"/>
                </a:moveTo>
                <a:lnTo>
                  <a:pt x="70036" y="46654"/>
                </a:lnTo>
                <a:lnTo>
                  <a:pt x="63552" y="0"/>
                </a:lnTo>
              </a:path>
            </a:pathLst>
          </a:custGeom>
          <a:ln w="12153">
            <a:solidFill>
              <a:srgbClr val="6D6E71"/>
            </a:solidFill>
          </a:ln>
        </p:spPr>
        <p:txBody>
          <a:bodyPr wrap="square" lIns="0" tIns="0" rIns="0" bIns="0" rtlCol="0"/>
          <a:lstStyle/>
          <a:p>
            <a:endParaRPr sz="2647"/>
          </a:p>
        </p:txBody>
      </p:sp>
      <p:sp>
        <p:nvSpPr>
          <p:cNvPr id="10" name="object 10"/>
          <p:cNvSpPr/>
          <p:nvPr/>
        </p:nvSpPr>
        <p:spPr>
          <a:xfrm>
            <a:off x="2357571" y="100853"/>
            <a:ext cx="117662" cy="33618"/>
          </a:xfrm>
          <a:custGeom>
            <a:avLst/>
            <a:gdLst/>
            <a:ahLst/>
            <a:cxnLst/>
            <a:rect l="l" t="t" r="r" b="b"/>
            <a:pathLst>
              <a:path w="133350" h="38100">
                <a:moveTo>
                  <a:pt x="133025" y="37882"/>
                </a:moveTo>
                <a:lnTo>
                  <a:pt x="105918" y="0"/>
                </a:lnTo>
              </a:path>
              <a:path w="133350" h="38100">
                <a:moveTo>
                  <a:pt x="49586" y="0"/>
                </a:moveTo>
                <a:lnTo>
                  <a:pt x="14854" y="20410"/>
                </a:lnTo>
                <a:lnTo>
                  <a:pt x="0" y="0"/>
                </a:lnTo>
              </a:path>
            </a:pathLst>
          </a:custGeom>
          <a:ln w="12152">
            <a:solidFill>
              <a:srgbClr val="6D6E71"/>
            </a:solidFill>
          </a:ln>
        </p:spPr>
        <p:txBody>
          <a:bodyPr wrap="square" lIns="0" tIns="0" rIns="0" bIns="0" rtlCol="0"/>
          <a:lstStyle/>
          <a:p>
            <a:endParaRPr sz="2647"/>
          </a:p>
        </p:txBody>
      </p:sp>
      <p:sp>
        <p:nvSpPr>
          <p:cNvPr id="11" name="object 11"/>
          <p:cNvSpPr/>
          <p:nvPr/>
        </p:nvSpPr>
        <p:spPr>
          <a:xfrm>
            <a:off x="134471" y="250081"/>
            <a:ext cx="35859" cy="10085"/>
          </a:xfrm>
          <a:custGeom>
            <a:avLst/>
            <a:gdLst/>
            <a:ahLst/>
            <a:cxnLst/>
            <a:rect l="l" t="t" r="r" b="b"/>
            <a:pathLst>
              <a:path w="40640" h="11429">
                <a:moveTo>
                  <a:pt x="0" y="11042"/>
                </a:moveTo>
                <a:lnTo>
                  <a:pt x="40158" y="0"/>
                </a:lnTo>
              </a:path>
            </a:pathLst>
          </a:custGeom>
          <a:ln w="12154">
            <a:solidFill>
              <a:srgbClr val="6D6E71"/>
            </a:solidFill>
          </a:ln>
        </p:spPr>
        <p:txBody>
          <a:bodyPr wrap="square" lIns="0" tIns="0" rIns="0" bIns="0" rtlCol="0"/>
          <a:lstStyle/>
          <a:p>
            <a:endParaRPr sz="2647"/>
          </a:p>
        </p:txBody>
      </p:sp>
      <p:sp>
        <p:nvSpPr>
          <p:cNvPr id="12" name="object 12"/>
          <p:cNvSpPr/>
          <p:nvPr/>
        </p:nvSpPr>
        <p:spPr>
          <a:xfrm>
            <a:off x="6521266" y="100853"/>
            <a:ext cx="63313" cy="164726"/>
          </a:xfrm>
          <a:custGeom>
            <a:avLst/>
            <a:gdLst/>
            <a:ahLst/>
            <a:cxnLst/>
            <a:rect l="l" t="t" r="r" b="b"/>
            <a:pathLst>
              <a:path w="71754" h="186690">
                <a:moveTo>
                  <a:pt x="0" y="186621"/>
                </a:moveTo>
                <a:lnTo>
                  <a:pt x="61284" y="86044"/>
                </a:lnTo>
                <a:lnTo>
                  <a:pt x="71281" y="0"/>
                </a:lnTo>
              </a:path>
            </a:pathLst>
          </a:custGeom>
          <a:ln w="12150">
            <a:solidFill>
              <a:srgbClr val="6D6E71"/>
            </a:solidFill>
          </a:ln>
        </p:spPr>
        <p:txBody>
          <a:bodyPr wrap="square" lIns="0" tIns="0" rIns="0" bIns="0" rtlCol="0"/>
          <a:lstStyle/>
          <a:p>
            <a:endParaRPr sz="2647"/>
          </a:p>
        </p:txBody>
      </p:sp>
      <p:sp>
        <p:nvSpPr>
          <p:cNvPr id="13" name="object 13"/>
          <p:cNvSpPr/>
          <p:nvPr/>
        </p:nvSpPr>
        <p:spPr>
          <a:xfrm>
            <a:off x="4669200" y="100853"/>
            <a:ext cx="26334" cy="14568"/>
          </a:xfrm>
          <a:custGeom>
            <a:avLst/>
            <a:gdLst/>
            <a:ahLst/>
            <a:cxnLst/>
            <a:rect l="l" t="t" r="r" b="b"/>
            <a:pathLst>
              <a:path w="29845" h="16510">
                <a:moveTo>
                  <a:pt x="0" y="0"/>
                </a:moveTo>
                <a:lnTo>
                  <a:pt x="29271" y="16036"/>
                </a:lnTo>
              </a:path>
            </a:pathLst>
          </a:custGeom>
          <a:ln w="12153">
            <a:solidFill>
              <a:srgbClr val="6D6E71"/>
            </a:solidFill>
          </a:ln>
        </p:spPr>
        <p:txBody>
          <a:bodyPr wrap="square" lIns="0" tIns="0" rIns="0" bIns="0" rtlCol="0"/>
          <a:lstStyle/>
          <a:p>
            <a:endParaRPr sz="2647"/>
          </a:p>
        </p:txBody>
      </p:sp>
      <p:sp>
        <p:nvSpPr>
          <p:cNvPr id="14" name="object 14"/>
          <p:cNvSpPr/>
          <p:nvPr/>
        </p:nvSpPr>
        <p:spPr>
          <a:xfrm>
            <a:off x="2073402" y="100853"/>
            <a:ext cx="170329" cy="161365"/>
          </a:xfrm>
          <a:custGeom>
            <a:avLst/>
            <a:gdLst/>
            <a:ahLst/>
            <a:cxnLst/>
            <a:rect l="l" t="t" r="r" b="b"/>
            <a:pathLst>
              <a:path w="193039" h="182879">
                <a:moveTo>
                  <a:pt x="179409" y="182271"/>
                </a:moveTo>
                <a:lnTo>
                  <a:pt x="192512" y="116662"/>
                </a:lnTo>
                <a:lnTo>
                  <a:pt x="109395" y="20410"/>
                </a:lnTo>
                <a:lnTo>
                  <a:pt x="0" y="37882"/>
                </a:lnTo>
                <a:lnTo>
                  <a:pt x="13384" y="0"/>
                </a:lnTo>
              </a:path>
            </a:pathLst>
          </a:custGeom>
          <a:ln w="12152">
            <a:solidFill>
              <a:srgbClr val="6D6E71"/>
            </a:solidFill>
          </a:ln>
        </p:spPr>
        <p:txBody>
          <a:bodyPr wrap="square" lIns="0" tIns="0" rIns="0" bIns="0" rtlCol="0"/>
          <a:lstStyle/>
          <a:p>
            <a:endParaRPr sz="2647"/>
          </a:p>
        </p:txBody>
      </p:sp>
      <p:sp>
        <p:nvSpPr>
          <p:cNvPr id="15" name="object 15"/>
          <p:cNvSpPr/>
          <p:nvPr/>
        </p:nvSpPr>
        <p:spPr>
          <a:xfrm>
            <a:off x="6994512" y="100853"/>
            <a:ext cx="322169" cy="161365"/>
          </a:xfrm>
          <a:custGeom>
            <a:avLst/>
            <a:gdLst/>
            <a:ahLst/>
            <a:cxnLst/>
            <a:rect l="l" t="t" r="r" b="b"/>
            <a:pathLst>
              <a:path w="365125" h="182879">
                <a:moveTo>
                  <a:pt x="365096" y="156052"/>
                </a:moveTo>
                <a:lnTo>
                  <a:pt x="347592" y="160402"/>
                </a:lnTo>
                <a:lnTo>
                  <a:pt x="316986" y="182271"/>
                </a:lnTo>
                <a:lnTo>
                  <a:pt x="198815" y="151654"/>
                </a:lnTo>
                <a:lnTo>
                  <a:pt x="85018" y="55402"/>
                </a:lnTo>
                <a:lnTo>
                  <a:pt x="0" y="0"/>
                </a:lnTo>
              </a:path>
            </a:pathLst>
          </a:custGeom>
          <a:ln w="12154">
            <a:solidFill>
              <a:srgbClr val="6D6E71"/>
            </a:solidFill>
          </a:ln>
        </p:spPr>
        <p:txBody>
          <a:bodyPr wrap="square" lIns="0" tIns="0" rIns="0" bIns="0" rtlCol="0"/>
          <a:lstStyle/>
          <a:p>
            <a:endParaRPr sz="2647"/>
          </a:p>
        </p:txBody>
      </p:sp>
      <p:sp>
        <p:nvSpPr>
          <p:cNvPr id="16" name="object 16"/>
          <p:cNvSpPr/>
          <p:nvPr/>
        </p:nvSpPr>
        <p:spPr>
          <a:xfrm>
            <a:off x="5085852" y="100854"/>
            <a:ext cx="26334" cy="133910"/>
          </a:xfrm>
          <a:custGeom>
            <a:avLst/>
            <a:gdLst/>
            <a:ahLst/>
            <a:cxnLst/>
            <a:rect l="l" t="t" r="r" b="b"/>
            <a:pathLst>
              <a:path w="29845" h="151765">
                <a:moveTo>
                  <a:pt x="29679" y="151654"/>
                </a:moveTo>
                <a:lnTo>
                  <a:pt x="20927" y="125386"/>
                </a:lnTo>
                <a:lnTo>
                  <a:pt x="0" y="0"/>
                </a:lnTo>
              </a:path>
            </a:pathLst>
          </a:custGeom>
          <a:ln w="12150">
            <a:solidFill>
              <a:srgbClr val="6D6E71"/>
            </a:solidFill>
          </a:ln>
        </p:spPr>
        <p:txBody>
          <a:bodyPr wrap="square" lIns="0" tIns="0" rIns="0" bIns="0" rtlCol="0"/>
          <a:lstStyle/>
          <a:p>
            <a:endParaRPr sz="2647"/>
          </a:p>
        </p:txBody>
      </p:sp>
      <p:sp>
        <p:nvSpPr>
          <p:cNvPr id="17" name="object 17"/>
          <p:cNvSpPr/>
          <p:nvPr/>
        </p:nvSpPr>
        <p:spPr>
          <a:xfrm>
            <a:off x="1223982" y="100853"/>
            <a:ext cx="448235" cy="249891"/>
          </a:xfrm>
          <a:custGeom>
            <a:avLst/>
            <a:gdLst/>
            <a:ahLst/>
            <a:cxnLst/>
            <a:rect l="l" t="t" r="r" b="b"/>
            <a:pathLst>
              <a:path w="508000" h="283210">
                <a:moveTo>
                  <a:pt x="0" y="212841"/>
                </a:moveTo>
                <a:lnTo>
                  <a:pt x="21903" y="208515"/>
                </a:lnTo>
                <a:lnTo>
                  <a:pt x="56885" y="186621"/>
                </a:lnTo>
                <a:lnTo>
                  <a:pt x="105017" y="77272"/>
                </a:lnTo>
                <a:lnTo>
                  <a:pt x="258146" y="51052"/>
                </a:lnTo>
                <a:lnTo>
                  <a:pt x="241925" y="0"/>
                </a:lnTo>
              </a:path>
              <a:path w="508000" h="283210">
                <a:moveTo>
                  <a:pt x="297531" y="282848"/>
                </a:moveTo>
                <a:lnTo>
                  <a:pt x="284428" y="256580"/>
                </a:lnTo>
                <a:lnTo>
                  <a:pt x="323810" y="243483"/>
                </a:lnTo>
                <a:lnTo>
                  <a:pt x="341309" y="94792"/>
                </a:lnTo>
                <a:lnTo>
                  <a:pt x="507567" y="55402"/>
                </a:lnTo>
                <a:lnTo>
                  <a:pt x="501055" y="0"/>
                </a:lnTo>
              </a:path>
            </a:pathLst>
          </a:custGeom>
          <a:ln w="12152">
            <a:solidFill>
              <a:srgbClr val="6D6E71"/>
            </a:solidFill>
          </a:ln>
        </p:spPr>
        <p:txBody>
          <a:bodyPr wrap="square" lIns="0" tIns="0" rIns="0" bIns="0" rtlCol="0"/>
          <a:lstStyle/>
          <a:p>
            <a:endParaRPr sz="2647"/>
          </a:p>
        </p:txBody>
      </p:sp>
      <p:sp>
        <p:nvSpPr>
          <p:cNvPr id="18" name="object 18"/>
          <p:cNvSpPr/>
          <p:nvPr/>
        </p:nvSpPr>
        <p:spPr>
          <a:xfrm>
            <a:off x="938266" y="100853"/>
            <a:ext cx="127747" cy="245969"/>
          </a:xfrm>
          <a:custGeom>
            <a:avLst/>
            <a:gdLst/>
            <a:ahLst/>
            <a:cxnLst/>
            <a:rect l="l" t="t" r="r" b="b"/>
            <a:pathLst>
              <a:path w="144780" h="278765">
                <a:moveTo>
                  <a:pt x="122500" y="278474"/>
                </a:moveTo>
                <a:lnTo>
                  <a:pt x="144378" y="164751"/>
                </a:lnTo>
                <a:lnTo>
                  <a:pt x="0" y="86044"/>
                </a:lnTo>
                <a:lnTo>
                  <a:pt x="11937" y="0"/>
                </a:lnTo>
              </a:path>
            </a:pathLst>
          </a:custGeom>
          <a:ln w="12150">
            <a:solidFill>
              <a:srgbClr val="6D6E71"/>
            </a:solidFill>
          </a:ln>
        </p:spPr>
        <p:txBody>
          <a:bodyPr wrap="square" lIns="0" tIns="0" rIns="0" bIns="0" rtlCol="0"/>
          <a:lstStyle/>
          <a:p>
            <a:endParaRPr sz="2647"/>
          </a:p>
        </p:txBody>
      </p:sp>
      <p:sp>
        <p:nvSpPr>
          <p:cNvPr id="19" name="object 19"/>
          <p:cNvSpPr/>
          <p:nvPr/>
        </p:nvSpPr>
        <p:spPr>
          <a:xfrm>
            <a:off x="5733799" y="100853"/>
            <a:ext cx="15688" cy="72278"/>
          </a:xfrm>
          <a:custGeom>
            <a:avLst/>
            <a:gdLst/>
            <a:ahLst/>
            <a:cxnLst/>
            <a:rect l="l" t="t" r="r" b="b"/>
            <a:pathLst>
              <a:path w="17779" h="81914">
                <a:moveTo>
                  <a:pt x="17323" y="81670"/>
                </a:moveTo>
                <a:lnTo>
                  <a:pt x="4170" y="11662"/>
                </a:lnTo>
                <a:lnTo>
                  <a:pt x="0" y="0"/>
                </a:lnTo>
              </a:path>
            </a:pathLst>
          </a:custGeom>
          <a:ln w="12150">
            <a:solidFill>
              <a:srgbClr val="6D6E71"/>
            </a:solidFill>
          </a:ln>
        </p:spPr>
        <p:txBody>
          <a:bodyPr wrap="square" lIns="0" tIns="0" rIns="0" bIns="0" rtlCol="0"/>
          <a:lstStyle/>
          <a:p>
            <a:endParaRPr sz="2647"/>
          </a:p>
        </p:txBody>
      </p:sp>
      <p:sp>
        <p:nvSpPr>
          <p:cNvPr id="20" name="object 20"/>
          <p:cNvSpPr/>
          <p:nvPr/>
        </p:nvSpPr>
        <p:spPr>
          <a:xfrm>
            <a:off x="548311" y="504801"/>
            <a:ext cx="66115" cy="366993"/>
          </a:xfrm>
          <a:custGeom>
            <a:avLst/>
            <a:gdLst/>
            <a:ahLst/>
            <a:cxnLst/>
            <a:rect l="l" t="t" r="r" b="b"/>
            <a:pathLst>
              <a:path w="74929" h="415925">
                <a:moveTo>
                  <a:pt x="30602" y="0"/>
                </a:moveTo>
                <a:lnTo>
                  <a:pt x="74360" y="21894"/>
                </a:lnTo>
                <a:lnTo>
                  <a:pt x="43757" y="253690"/>
                </a:lnTo>
                <a:lnTo>
                  <a:pt x="0" y="345519"/>
                </a:lnTo>
                <a:lnTo>
                  <a:pt x="4376" y="415551"/>
                </a:lnTo>
              </a:path>
            </a:pathLst>
          </a:custGeom>
          <a:ln w="12150">
            <a:solidFill>
              <a:srgbClr val="6D6E71"/>
            </a:solidFill>
          </a:ln>
        </p:spPr>
        <p:txBody>
          <a:bodyPr wrap="square" lIns="0" tIns="0" rIns="0" bIns="0" rtlCol="0"/>
          <a:lstStyle/>
          <a:p>
            <a:endParaRPr sz="2647"/>
          </a:p>
        </p:txBody>
      </p:sp>
      <p:sp>
        <p:nvSpPr>
          <p:cNvPr id="21" name="object 21"/>
          <p:cNvSpPr/>
          <p:nvPr/>
        </p:nvSpPr>
        <p:spPr>
          <a:xfrm>
            <a:off x="9003879" y="663936"/>
            <a:ext cx="6163" cy="34178"/>
          </a:xfrm>
          <a:custGeom>
            <a:avLst/>
            <a:gdLst/>
            <a:ahLst/>
            <a:cxnLst/>
            <a:rect l="l" t="t" r="r" b="b"/>
            <a:pathLst>
              <a:path w="6984" h="38734">
                <a:moveTo>
                  <a:pt x="0" y="38345"/>
                </a:moveTo>
                <a:lnTo>
                  <a:pt x="6404" y="0"/>
                </a:lnTo>
              </a:path>
            </a:pathLst>
          </a:custGeom>
          <a:ln w="12150">
            <a:solidFill>
              <a:srgbClr val="6D6E71"/>
            </a:solidFill>
          </a:ln>
        </p:spPr>
        <p:txBody>
          <a:bodyPr wrap="square" lIns="0" tIns="0" rIns="0" bIns="0" rtlCol="0"/>
          <a:lstStyle/>
          <a:p>
            <a:endParaRPr sz="2647"/>
          </a:p>
        </p:txBody>
      </p:sp>
      <p:sp>
        <p:nvSpPr>
          <p:cNvPr id="22" name="object 22"/>
          <p:cNvSpPr/>
          <p:nvPr/>
        </p:nvSpPr>
        <p:spPr>
          <a:xfrm>
            <a:off x="8540601" y="254040"/>
            <a:ext cx="468966" cy="532840"/>
          </a:xfrm>
          <a:custGeom>
            <a:avLst/>
            <a:gdLst/>
            <a:ahLst/>
            <a:cxnLst/>
            <a:rect l="l" t="t" r="r" b="b"/>
            <a:pathLst>
              <a:path w="531495" h="603885">
                <a:moveTo>
                  <a:pt x="531452" y="392402"/>
                </a:moveTo>
                <a:lnTo>
                  <a:pt x="472585" y="362950"/>
                </a:lnTo>
                <a:lnTo>
                  <a:pt x="459408" y="319186"/>
                </a:lnTo>
                <a:lnTo>
                  <a:pt x="498813" y="227357"/>
                </a:lnTo>
                <a:lnTo>
                  <a:pt x="529443" y="135504"/>
                </a:lnTo>
                <a:lnTo>
                  <a:pt x="531452" y="73210"/>
                </a:lnTo>
              </a:path>
              <a:path w="531495" h="603885">
                <a:moveTo>
                  <a:pt x="531452" y="0"/>
                </a:moveTo>
                <a:lnTo>
                  <a:pt x="350009" y="8659"/>
                </a:lnTo>
                <a:lnTo>
                  <a:pt x="376289" y="61171"/>
                </a:lnTo>
                <a:lnTo>
                  <a:pt x="236287" y="74268"/>
                </a:lnTo>
                <a:lnTo>
                  <a:pt x="249391" y="118008"/>
                </a:lnTo>
                <a:lnTo>
                  <a:pt x="262520" y="227357"/>
                </a:lnTo>
              </a:path>
              <a:path w="531495" h="603885">
                <a:moveTo>
                  <a:pt x="0" y="603494"/>
                </a:moveTo>
                <a:lnTo>
                  <a:pt x="131273" y="590396"/>
                </a:lnTo>
                <a:lnTo>
                  <a:pt x="275675" y="524787"/>
                </a:lnTo>
                <a:lnTo>
                  <a:pt x="319407" y="411015"/>
                </a:lnTo>
                <a:lnTo>
                  <a:pt x="358838" y="402316"/>
                </a:lnTo>
                <a:lnTo>
                  <a:pt x="433179" y="463527"/>
                </a:lnTo>
                <a:lnTo>
                  <a:pt x="450707" y="481047"/>
                </a:lnTo>
                <a:lnTo>
                  <a:pt x="525096" y="502893"/>
                </a:lnTo>
                <a:lnTo>
                  <a:pt x="531452" y="500703"/>
                </a:lnTo>
              </a:path>
            </a:pathLst>
          </a:custGeom>
          <a:ln w="12152">
            <a:solidFill>
              <a:srgbClr val="6D6E71"/>
            </a:solidFill>
          </a:ln>
        </p:spPr>
        <p:txBody>
          <a:bodyPr wrap="square" lIns="0" tIns="0" rIns="0" bIns="0" rtlCol="0"/>
          <a:lstStyle/>
          <a:p>
            <a:endParaRPr sz="2647"/>
          </a:p>
        </p:txBody>
      </p:sp>
      <p:grpSp>
        <p:nvGrpSpPr>
          <p:cNvPr id="23" name="object 23"/>
          <p:cNvGrpSpPr/>
          <p:nvPr/>
        </p:nvGrpSpPr>
        <p:grpSpPr>
          <a:xfrm>
            <a:off x="129108" y="95488"/>
            <a:ext cx="8885694" cy="6666850"/>
            <a:chOff x="-6077" y="108222"/>
            <a:chExt cx="10070555" cy="7555954"/>
          </a:xfrm>
        </p:grpSpPr>
        <p:pic>
          <p:nvPicPr>
            <p:cNvPr id="25" name="object 25"/>
            <p:cNvPicPr/>
            <p:nvPr/>
          </p:nvPicPr>
          <p:blipFill>
            <a:blip r:embed="rId2" cstate="print"/>
            <a:stretch>
              <a:fillRect/>
            </a:stretch>
          </p:blipFill>
          <p:spPr>
            <a:xfrm>
              <a:off x="-6077" y="108222"/>
              <a:ext cx="10070555" cy="7555954"/>
            </a:xfrm>
            <a:prstGeom prst="rect">
              <a:avLst/>
            </a:prstGeom>
          </p:spPr>
        </p:pic>
        <p:sp>
          <p:nvSpPr>
            <p:cNvPr id="24" name="object 24"/>
            <p:cNvSpPr/>
            <p:nvPr/>
          </p:nvSpPr>
          <p:spPr>
            <a:xfrm>
              <a:off x="10025770" y="1265370"/>
              <a:ext cx="33020" cy="15875"/>
            </a:xfrm>
            <a:custGeom>
              <a:avLst/>
              <a:gdLst/>
              <a:ahLst/>
              <a:cxnLst/>
              <a:rect l="l" t="t" r="r" b="b"/>
              <a:pathLst>
                <a:path w="33020" h="15875">
                  <a:moveTo>
                    <a:pt x="32630" y="0"/>
                  </a:moveTo>
                  <a:lnTo>
                    <a:pt x="0" y="15343"/>
                  </a:lnTo>
                </a:path>
              </a:pathLst>
            </a:custGeom>
            <a:ln w="12154">
              <a:solidFill>
                <a:srgbClr val="6D6E71"/>
              </a:solidFill>
            </a:ln>
          </p:spPr>
          <p:txBody>
            <a:bodyPr wrap="square" lIns="0" tIns="0" rIns="0" bIns="0" rtlCol="0"/>
            <a:lstStyle/>
            <a:p>
              <a:endParaRPr sz="2647"/>
            </a:p>
          </p:txBody>
        </p:sp>
      </p:grpSp>
      <p:sp>
        <p:nvSpPr>
          <p:cNvPr id="39" name="object 39"/>
          <p:cNvSpPr txBox="1"/>
          <p:nvPr/>
        </p:nvSpPr>
        <p:spPr>
          <a:xfrm>
            <a:off x="803157" y="2068152"/>
            <a:ext cx="6876410" cy="3798739"/>
          </a:xfrm>
          <a:prstGeom prst="rect">
            <a:avLst/>
          </a:prstGeom>
        </p:spPr>
        <p:txBody>
          <a:bodyPr vert="horz" wrap="square" lIns="0" tIns="117101" rIns="0" bIns="0" rtlCol="0">
            <a:spAutoFit/>
          </a:bodyPr>
          <a:lstStyle/>
          <a:p>
            <a:pPr marL="226931" indent="-215725">
              <a:lnSpc>
                <a:spcPct val="150000"/>
              </a:lnSpc>
              <a:spcBef>
                <a:spcPts val="922"/>
              </a:spcBef>
              <a:buFont typeface="Tahoma"/>
              <a:buChar char="‣"/>
              <a:tabLst>
                <a:tab pos="226931" algn="l"/>
              </a:tabLst>
            </a:pPr>
            <a:r>
              <a:rPr lang="en-US" sz="2800" i="1" spc="-9" dirty="0">
                <a:latin typeface="Calibri"/>
                <a:cs typeface="Calibri"/>
              </a:rPr>
              <a:t>Why study algorithms?</a:t>
            </a:r>
          </a:p>
          <a:p>
            <a:pPr marL="226931" indent="-215725">
              <a:lnSpc>
                <a:spcPct val="150000"/>
              </a:lnSpc>
              <a:spcBef>
                <a:spcPts val="922"/>
              </a:spcBef>
              <a:buFont typeface="Tahoma"/>
              <a:buChar char="‣"/>
              <a:tabLst>
                <a:tab pos="226931" algn="l"/>
              </a:tabLst>
            </a:pPr>
            <a:r>
              <a:rPr lang="en-US" altLang="zh-CN" sz="2800" i="1" spc="-9" dirty="0" smtClean="0">
                <a:solidFill>
                  <a:srgbClr val="FF0000"/>
                </a:solidFill>
                <a:latin typeface="Calibri"/>
                <a:cs typeface="Calibri"/>
              </a:rPr>
              <a:t>Course overview</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1.1 Algorithm and program</a:t>
            </a:r>
          </a:p>
          <a:p>
            <a:pPr marL="226931" indent="-215725">
              <a:lnSpc>
                <a:spcPct val="150000"/>
              </a:lnSpc>
              <a:spcBef>
                <a:spcPts val="922"/>
              </a:spcBef>
              <a:buFont typeface="Tahoma"/>
              <a:buChar char="‣"/>
              <a:tabLst>
                <a:tab pos="226931" algn="l"/>
              </a:tabLst>
            </a:pPr>
            <a:r>
              <a:rPr lang="en-US" sz="2800" i="1" dirty="0" smtClean="0">
                <a:latin typeface="Calibri"/>
                <a:cs typeface="Calibri"/>
              </a:rPr>
              <a:t>1.2 algorithm complexity analysis</a:t>
            </a:r>
            <a:endParaRPr sz="2800" dirty="0">
              <a:latin typeface="Calibri"/>
              <a:cs typeface="Calibri"/>
            </a:endParaRPr>
          </a:p>
          <a:p>
            <a:pPr marL="226931" indent="-215725">
              <a:lnSpc>
                <a:spcPct val="150000"/>
              </a:lnSpc>
              <a:spcBef>
                <a:spcPts val="838"/>
              </a:spcBef>
              <a:buFont typeface="Tahoma"/>
              <a:buChar char="‣"/>
              <a:tabLst>
                <a:tab pos="226931" algn="l"/>
              </a:tabLst>
            </a:pPr>
            <a:r>
              <a:rPr lang="en-US" sz="2800" i="1" dirty="0" smtClean="0">
                <a:latin typeface="Calibri"/>
                <a:cs typeface="Calibri"/>
              </a:rPr>
              <a:t>1.3 NP hard </a:t>
            </a:r>
            <a:r>
              <a:rPr sz="2800" i="1" dirty="0" smtClean="0">
                <a:latin typeface="Calibri"/>
                <a:cs typeface="Calibri"/>
              </a:rPr>
              <a:t>theory</a:t>
            </a:r>
            <a:r>
              <a:rPr sz="2800" i="1" spc="190" dirty="0" smtClean="0">
                <a:latin typeface="Calibri"/>
                <a:cs typeface="Calibri"/>
              </a:rPr>
              <a:t> </a:t>
            </a:r>
            <a:r>
              <a:rPr sz="2800" i="1" dirty="0">
                <a:latin typeface="Calibri"/>
                <a:cs typeface="Calibri"/>
              </a:rPr>
              <a:t>of</a:t>
            </a:r>
            <a:r>
              <a:rPr sz="2800" i="1" spc="190" dirty="0">
                <a:latin typeface="Calibri"/>
                <a:cs typeface="Calibri"/>
              </a:rPr>
              <a:t> </a:t>
            </a:r>
            <a:r>
              <a:rPr sz="2800" i="1" spc="-9" dirty="0" smtClean="0">
                <a:latin typeface="Calibri"/>
                <a:cs typeface="Calibri"/>
              </a:rPr>
              <a:t>algorithms</a:t>
            </a:r>
            <a:endParaRPr sz="2800" dirty="0">
              <a:latin typeface="Calibri"/>
              <a:cs typeface="Calibri"/>
            </a:endParaRPr>
          </a:p>
        </p:txBody>
      </p:sp>
      <p:sp>
        <p:nvSpPr>
          <p:cNvPr id="41" name="标题 40"/>
          <p:cNvSpPr>
            <a:spLocks noGrp="1"/>
          </p:cNvSpPr>
          <p:nvPr>
            <p:ph type="title"/>
          </p:nvPr>
        </p:nvSpPr>
        <p:spPr>
          <a:xfrm>
            <a:off x="420599" y="866694"/>
            <a:ext cx="8229600" cy="1139825"/>
          </a:xfrm>
        </p:spPr>
        <p:txBody>
          <a:bodyPr/>
          <a:lstStyle/>
          <a:p>
            <a:r>
              <a:rPr lang="en-US" altLang="zh-CN" sz="4400" b="1" spc="176" dirty="0">
                <a:latin typeface="Calibri"/>
                <a:cs typeface="Calibri"/>
              </a:rPr>
              <a:t>1</a:t>
            </a:r>
            <a:r>
              <a:rPr lang="zh-CN" altLang="en-US" sz="4400" b="1" spc="176" dirty="0">
                <a:latin typeface="Calibri"/>
                <a:cs typeface="Calibri"/>
              </a:rPr>
              <a:t>、 算法概述</a:t>
            </a:r>
            <a:r>
              <a:rPr lang="zh-CN" altLang="en-US" sz="4400" dirty="0">
                <a:latin typeface="Century Gothic"/>
                <a:cs typeface="Century Gothic"/>
              </a:rPr>
              <a:t/>
            </a:r>
            <a:br>
              <a:rPr lang="zh-CN" altLang="en-US" sz="4400" dirty="0">
                <a:latin typeface="Century Gothic"/>
                <a:cs typeface="Century Gothic"/>
              </a:rPr>
            </a:br>
            <a:endParaRPr lang="zh-CN" altLang="en-US" dirty="0"/>
          </a:p>
        </p:txBody>
      </p:sp>
    </p:spTree>
    <p:extLst>
      <p:ext uri="{BB962C8B-B14F-4D97-AF65-F5344CB8AC3E}">
        <p14:creationId xmlns:p14="http://schemas.microsoft.com/office/powerpoint/2010/main" val="6090340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8F35F62-B337-E8D7-C516-ED3DD6689AD4}"/>
              </a:ext>
            </a:extLst>
          </p:cNvPr>
          <p:cNvSpPr>
            <a:spLocks noGrp="1" noChangeArrowheads="1"/>
          </p:cNvSpPr>
          <p:nvPr>
            <p:ph type="title"/>
            <p:custDataLst>
              <p:tags r:id="rId2"/>
            </p:custDataLst>
          </p:nvPr>
        </p:nvSpPr>
        <p:spPr/>
        <p:txBody>
          <a:bodyPr/>
          <a:lstStyle/>
          <a:p>
            <a:r>
              <a:rPr lang="zh-CN" altLang="en-US"/>
              <a:t>课程目标</a:t>
            </a:r>
            <a:endParaRPr lang="zh-CN" altLang="zh-CN"/>
          </a:p>
        </p:txBody>
      </p:sp>
      <p:sp>
        <p:nvSpPr>
          <p:cNvPr id="6147" name="Content Placeholder 4">
            <a:extLst>
              <a:ext uri="{FF2B5EF4-FFF2-40B4-BE49-F238E27FC236}">
                <a16:creationId xmlns:a16="http://schemas.microsoft.com/office/drawing/2014/main" id="{A1BE2FE9-7A01-840E-F006-64B3CB434260}"/>
              </a:ext>
            </a:extLst>
          </p:cNvPr>
          <p:cNvSpPr>
            <a:spLocks noGrp="1"/>
          </p:cNvSpPr>
          <p:nvPr>
            <p:ph idx="1"/>
            <p:custDataLst>
              <p:tags r:id="rId3"/>
            </p:custDataLst>
          </p:nvPr>
        </p:nvSpPr>
        <p:spPr>
          <a:xfrm>
            <a:off x="487771" y="1268760"/>
            <a:ext cx="8229600" cy="4530725"/>
          </a:xfrm>
        </p:spPr>
        <p:txBody>
          <a:bodyPr/>
          <a:lstStyle/>
          <a:p>
            <a:pPr>
              <a:lnSpc>
                <a:spcPct val="200000"/>
              </a:lnSpc>
              <a:defRPr/>
            </a:pPr>
            <a:r>
              <a:rPr lang="zh-CN" altLang="zh-CN" dirty="0">
                <a:latin typeface="+mn-ea"/>
              </a:rPr>
              <a:t>了解计算机应用中的各种常用算法</a:t>
            </a:r>
            <a:endParaRPr lang="en-US" altLang="zh-CN" dirty="0">
              <a:latin typeface="+mn-ea"/>
            </a:endParaRPr>
          </a:p>
          <a:p>
            <a:pPr>
              <a:lnSpc>
                <a:spcPct val="200000"/>
              </a:lnSpc>
              <a:defRPr/>
            </a:pPr>
            <a:r>
              <a:rPr lang="zh-CN" altLang="zh-CN" dirty="0">
                <a:latin typeface="+mn-ea"/>
              </a:rPr>
              <a:t>掌握设计和分析各种算法的基本原理、方法和技巧</a:t>
            </a:r>
            <a:endParaRPr lang="en-US" altLang="zh-CN" dirty="0">
              <a:latin typeface="+mn-ea"/>
            </a:endParaRPr>
          </a:p>
          <a:p>
            <a:pPr>
              <a:lnSpc>
                <a:spcPct val="200000"/>
              </a:lnSpc>
              <a:defRPr/>
            </a:pPr>
            <a:r>
              <a:rPr lang="zh-CN" altLang="zh-CN" dirty="0">
                <a:latin typeface="+mn-ea"/>
              </a:rPr>
              <a:t>能运用所学到的知识熟练地分析各种算法，并能指出解决同一问题的各种算法的好坏。</a:t>
            </a:r>
          </a:p>
        </p:txBody>
      </p:sp>
    </p:spTree>
    <p:custDataLst>
      <p:tags r:id="rId1"/>
    </p:custDataLst>
    <p:extLst>
      <p:ext uri="{BB962C8B-B14F-4D97-AF65-F5344CB8AC3E}">
        <p14:creationId xmlns:p14="http://schemas.microsoft.com/office/powerpoint/2010/main" val="297784783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7FD7F80F-C921-B190-DCBE-EAB66A9745C3}"/>
              </a:ext>
            </a:extLst>
          </p:cNvPr>
          <p:cNvSpPr>
            <a:spLocks noGrp="1" noChangeArrowheads="1"/>
          </p:cNvSpPr>
          <p:nvPr>
            <p:ph type="title"/>
          </p:nvPr>
        </p:nvSpPr>
        <p:spPr/>
        <p:txBody>
          <a:bodyPr/>
          <a:lstStyle/>
          <a:p>
            <a:r>
              <a:rPr lang="zh-CN" altLang="en-US"/>
              <a:t>教材</a:t>
            </a:r>
          </a:p>
        </p:txBody>
      </p:sp>
      <p:sp>
        <p:nvSpPr>
          <p:cNvPr id="9219" name="内容占位符 2">
            <a:extLst>
              <a:ext uri="{FF2B5EF4-FFF2-40B4-BE49-F238E27FC236}">
                <a16:creationId xmlns:a16="http://schemas.microsoft.com/office/drawing/2014/main" id="{2F8444D5-1DCA-4F19-186C-D4971E70BFEB}"/>
              </a:ext>
            </a:extLst>
          </p:cNvPr>
          <p:cNvSpPr>
            <a:spLocks noGrp="1" noChangeArrowheads="1"/>
          </p:cNvSpPr>
          <p:nvPr>
            <p:ph idx="1"/>
          </p:nvPr>
        </p:nvSpPr>
        <p:spPr>
          <a:xfrm>
            <a:off x="455613" y="1471613"/>
            <a:ext cx="8229600" cy="4530725"/>
          </a:xfrm>
        </p:spPr>
        <p:txBody>
          <a:bodyPr/>
          <a:lstStyle/>
          <a:p>
            <a:r>
              <a:rPr lang="zh-CN" altLang="en-US"/>
              <a:t>王晓东，</a:t>
            </a:r>
            <a:r>
              <a:rPr lang="zh-CN" altLang="en-US" b="1"/>
              <a:t>计算机算法设计与分析（第</a:t>
            </a:r>
            <a:r>
              <a:rPr lang="en-US" altLang="zh-CN" b="1"/>
              <a:t>5</a:t>
            </a:r>
            <a:r>
              <a:rPr lang="zh-CN" altLang="en-US" b="1"/>
              <a:t>版）</a:t>
            </a:r>
            <a:r>
              <a:rPr lang="en-US" altLang="zh-CN" b="1"/>
              <a:t> </a:t>
            </a:r>
            <a:r>
              <a:rPr lang="zh-CN" altLang="en-US"/>
              <a:t>，电子工业出版社，</a:t>
            </a:r>
            <a:r>
              <a:rPr lang="en-US" altLang="zh-CN"/>
              <a:t>2018</a:t>
            </a:r>
          </a:p>
        </p:txBody>
      </p:sp>
      <p:pic>
        <p:nvPicPr>
          <p:cNvPr id="9220" name="图片 1">
            <a:extLst>
              <a:ext uri="{FF2B5EF4-FFF2-40B4-BE49-F238E27FC236}">
                <a16:creationId xmlns:a16="http://schemas.microsoft.com/office/drawing/2014/main" id="{910B65D3-C3BD-781E-2C2F-B57CAB3F38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5957" y="2564904"/>
            <a:ext cx="227806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550357"/>
            <a:ext cx="2266950"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79653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60863816-2505-E9AE-6D7B-3A743EB6AE78}"/>
              </a:ext>
            </a:extLst>
          </p:cNvPr>
          <p:cNvSpPr>
            <a:spLocks noGrp="1" noChangeArrowheads="1"/>
          </p:cNvSpPr>
          <p:nvPr>
            <p:ph type="title"/>
          </p:nvPr>
        </p:nvSpPr>
        <p:spPr/>
        <p:txBody>
          <a:bodyPr/>
          <a:lstStyle/>
          <a:p>
            <a:r>
              <a:rPr lang="zh-CN" altLang="en-US"/>
              <a:t>参考教材</a:t>
            </a:r>
          </a:p>
        </p:txBody>
      </p:sp>
      <p:sp>
        <p:nvSpPr>
          <p:cNvPr id="10243" name="内容占位符 2">
            <a:extLst>
              <a:ext uri="{FF2B5EF4-FFF2-40B4-BE49-F238E27FC236}">
                <a16:creationId xmlns:a16="http://schemas.microsoft.com/office/drawing/2014/main" id="{CE9DD0F9-AC74-9AC4-4AC8-B771DCF5E140}"/>
              </a:ext>
            </a:extLst>
          </p:cNvPr>
          <p:cNvSpPr>
            <a:spLocks noGrp="1" noChangeArrowheads="1"/>
          </p:cNvSpPr>
          <p:nvPr>
            <p:ph idx="1"/>
          </p:nvPr>
        </p:nvSpPr>
        <p:spPr>
          <a:xfrm>
            <a:off x="455613" y="1268413"/>
            <a:ext cx="8229600" cy="4530725"/>
          </a:xfrm>
        </p:spPr>
        <p:txBody>
          <a:bodyPr/>
          <a:lstStyle/>
          <a:p>
            <a:r>
              <a:rPr lang="en-US" altLang="zh-CN"/>
              <a:t>Thomas H. Cormen,Charles E. Leiserson, Ronald L. Rivest, Clifford Stein</a:t>
            </a:r>
            <a:r>
              <a:rPr lang="zh-CN" altLang="en-US"/>
              <a:t>，</a:t>
            </a:r>
            <a:r>
              <a:rPr lang="en-US" altLang="zh-CN"/>
              <a:t>Introduction to Algorithms</a:t>
            </a:r>
            <a:r>
              <a:rPr lang="zh-CN" altLang="en-US"/>
              <a:t>，</a:t>
            </a:r>
            <a:r>
              <a:rPr lang="en-US" altLang="zh-CN"/>
              <a:t>Third Edition</a:t>
            </a:r>
            <a:r>
              <a:rPr lang="zh-CN" altLang="en-US"/>
              <a:t>，</a:t>
            </a:r>
            <a:r>
              <a:rPr lang="en-US" altLang="zh-CN"/>
              <a:t>The MIT Press </a:t>
            </a:r>
            <a:endParaRPr lang="zh-CN" altLang="en-US"/>
          </a:p>
        </p:txBody>
      </p:sp>
      <p:sp>
        <p:nvSpPr>
          <p:cNvPr id="10244" name="灯片编号占位符 3">
            <a:extLst>
              <a:ext uri="{FF2B5EF4-FFF2-40B4-BE49-F238E27FC236}">
                <a16:creationId xmlns:a16="http://schemas.microsoft.com/office/drawing/2014/main" id="{37C2F7B8-C42E-7E2C-0B67-A674950A4E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0C24ECAF-52E5-40F9-94D1-00E93CFC8C15}" type="slidenum">
              <a:rPr lang="en-US" altLang="zh-CN" sz="1200">
                <a:solidFill>
                  <a:schemeClr val="tx1"/>
                </a:solidFill>
                <a:latin typeface="Garamond" pitchFamily="18" charset="0"/>
                <a:ea typeface="宋体" panose="02010600030101010101" pitchFamily="2" charset="-122"/>
              </a:rPr>
              <a:pPr/>
              <a:t>15</a:t>
            </a:fld>
            <a:endParaRPr lang="en-US" altLang="zh-CN" sz="1200">
              <a:solidFill>
                <a:schemeClr val="tx1"/>
              </a:solidFill>
              <a:latin typeface="Garamond" pitchFamily="18" charset="0"/>
              <a:ea typeface="宋体" panose="02010600030101010101" pitchFamily="2" charset="-122"/>
            </a:endParaRPr>
          </a:p>
        </p:txBody>
      </p:sp>
      <p:pic>
        <p:nvPicPr>
          <p:cNvPr id="10245" name="图片 4">
            <a:extLst>
              <a:ext uri="{FF2B5EF4-FFF2-40B4-BE49-F238E27FC236}">
                <a16:creationId xmlns:a16="http://schemas.microsoft.com/office/drawing/2014/main" id="{7DF5FEC9-9D99-EB90-CF40-E52C529E33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854325"/>
            <a:ext cx="24955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1">
            <a:extLst>
              <a:ext uri="{FF2B5EF4-FFF2-40B4-BE49-F238E27FC236}">
                <a16:creationId xmlns:a16="http://schemas.microsoft.com/office/drawing/2014/main" id="{6436DC38-6211-9832-D6A9-6AB9E1D05F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854325"/>
            <a:ext cx="26209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55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3">
            <a:extLst>
              <a:ext uri="{FF2B5EF4-FFF2-40B4-BE49-F238E27FC236}">
                <a16:creationId xmlns:a16="http://schemas.microsoft.com/office/drawing/2014/main" id="{59411B88-BDF2-85D7-084B-F107DB5902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596C7085-14A0-425C-A677-E4CDA04FDE81}" type="slidenum">
              <a:rPr lang="en-US" altLang="zh-CN" sz="1200">
                <a:solidFill>
                  <a:schemeClr val="tx1"/>
                </a:solidFill>
                <a:latin typeface="Garamond" panose="02020404030301010803" pitchFamily="18" charset="0"/>
                <a:ea typeface="宋体" panose="02010600030101010101" pitchFamily="2" charset="-122"/>
              </a:rPr>
              <a:pPr/>
              <a:t>16</a:t>
            </a:fld>
            <a:endParaRPr lang="en-US" altLang="zh-CN" sz="1200">
              <a:solidFill>
                <a:schemeClr val="tx1"/>
              </a:solidFill>
              <a:latin typeface="Garamond" panose="02020404030301010803" pitchFamily="18" charset="0"/>
              <a:ea typeface="宋体" panose="02010600030101010101" pitchFamily="2" charset="-122"/>
            </a:endParaRPr>
          </a:p>
        </p:txBody>
      </p:sp>
      <p:sp>
        <p:nvSpPr>
          <p:cNvPr id="7" name="标题 1">
            <a:extLst>
              <a:ext uri="{FF2B5EF4-FFF2-40B4-BE49-F238E27FC236}">
                <a16:creationId xmlns:a16="http://schemas.microsoft.com/office/drawing/2014/main" id="{289BB1A2-7CF4-2BD8-C930-2A2B09393187}"/>
              </a:ext>
            </a:extLst>
          </p:cNvPr>
          <p:cNvSpPr txBox="1">
            <a:spLocks noChangeArrowheads="1"/>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a:defRPr/>
            </a:pPr>
            <a:r>
              <a:rPr lang="zh-CN" altLang="en-US" kern="0" dirty="0"/>
              <a:t>课外</a:t>
            </a:r>
            <a:r>
              <a:rPr lang="zh-CN" altLang="en-US" kern="0" dirty="0" smtClean="0"/>
              <a:t>参考材料</a:t>
            </a:r>
            <a:endParaRPr lang="zh-CN" altLang="en-US" kern="0" dirty="0"/>
          </a:p>
        </p:txBody>
      </p:sp>
      <p:sp>
        <p:nvSpPr>
          <p:cNvPr id="2" name="AutoShape 2" descr="Algorithms, 4th Edition by Robert Sedgewick and Kevin Way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683568" y="1628800"/>
            <a:ext cx="3262541" cy="4092872"/>
          </a:xfrm>
          <a:prstGeom prst="rect">
            <a:avLst/>
          </a:prstGeom>
        </p:spPr>
      </p:pic>
      <p:sp>
        <p:nvSpPr>
          <p:cNvPr id="5" name="矩形 4"/>
          <p:cNvSpPr/>
          <p:nvPr/>
        </p:nvSpPr>
        <p:spPr>
          <a:xfrm>
            <a:off x="4427984" y="5085184"/>
            <a:ext cx="4392488" cy="400110"/>
          </a:xfrm>
          <a:prstGeom prst="rect">
            <a:avLst/>
          </a:prstGeom>
        </p:spPr>
        <p:txBody>
          <a:bodyPr wrap="square">
            <a:spAutoFit/>
          </a:bodyPr>
          <a:lstStyle/>
          <a:p>
            <a:r>
              <a:rPr lang="zh-CN" altLang="en-US" sz="2000" dirty="0"/>
              <a:t>https://algs4.cs.princeton.edu/home/</a:t>
            </a:r>
          </a:p>
        </p:txBody>
      </p:sp>
    </p:spTree>
    <p:extLst>
      <p:ext uri="{BB962C8B-B14F-4D97-AF65-F5344CB8AC3E}">
        <p14:creationId xmlns:p14="http://schemas.microsoft.com/office/powerpoint/2010/main" val="2707549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rot="15189228">
            <a:off x="6226570" y="4499204"/>
            <a:ext cx="1652582" cy="2888524"/>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08952" y="343855"/>
            <a:ext cx="7886700" cy="1325563"/>
          </a:xfrm>
        </p:spPr>
        <p:txBody>
          <a:bodyPr/>
          <a:lstStyle/>
          <a:p>
            <a:r>
              <a:rPr lang="en-US" dirty="0"/>
              <a:t>Roadmap</a:t>
            </a:r>
          </a:p>
        </p:txBody>
      </p:sp>
      <p:sp>
        <p:nvSpPr>
          <p:cNvPr id="5" name="Oval 4"/>
          <p:cNvSpPr/>
          <p:nvPr/>
        </p:nvSpPr>
        <p:spPr>
          <a:xfrm rot="20707109">
            <a:off x="1397555" y="1158136"/>
            <a:ext cx="4085497" cy="2545111"/>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5902107">
            <a:off x="1051887" y="3121928"/>
            <a:ext cx="2179426" cy="4151132"/>
          </a:xfrm>
          <a:prstGeom prst="ellipse">
            <a:avLst/>
          </a:prstGeom>
          <a:solidFill>
            <a:srgbClr val="FFE0D3"/>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a:xfrm rot="14144679">
            <a:off x="5423286" y="1233871"/>
            <a:ext cx="2572226" cy="4610884"/>
          </a:xfrm>
          <a:prstGeom prst="ellipse">
            <a:avLst/>
          </a:prstGeom>
          <a:solidFill>
            <a:srgbClr val="FFBF0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439558">
            <a:off x="4202695" y="2081329"/>
            <a:ext cx="2473377"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Sorting</a:t>
            </a:r>
          </a:p>
        </p:txBody>
      </p:sp>
      <p:sp>
        <p:nvSpPr>
          <p:cNvPr id="10" name="TextBox 9"/>
          <p:cNvSpPr txBox="1"/>
          <p:nvPr/>
        </p:nvSpPr>
        <p:spPr>
          <a:xfrm>
            <a:off x="6313219" y="5373150"/>
            <a:ext cx="2082433" cy="923330"/>
          </a:xfrm>
          <a:prstGeom prst="rect">
            <a:avLst/>
          </a:prstGeom>
          <a:noFill/>
        </p:spPr>
        <p:txBody>
          <a:bodyPr wrap="square" rtlCol="0">
            <a:spAutoFit/>
          </a:bodyPr>
          <a:lstStyle/>
          <a:p>
            <a:r>
              <a:rPr lang="en-US" altLang="zh-CN" sz="1800" dirty="0"/>
              <a:t>Linear </a:t>
            </a:r>
            <a:r>
              <a:rPr lang="en-US" altLang="zh-CN" sz="1800" dirty="0" smtClean="0"/>
              <a:t>Programming and Network Flow</a:t>
            </a:r>
            <a:endParaRPr lang="en-US" sz="1800" dirty="0"/>
          </a:p>
        </p:txBody>
      </p:sp>
      <p:sp>
        <p:nvSpPr>
          <p:cNvPr id="11" name="TextBox 10"/>
          <p:cNvSpPr txBox="1"/>
          <p:nvPr/>
        </p:nvSpPr>
        <p:spPr>
          <a:xfrm rot="843160">
            <a:off x="6438039" y="2146535"/>
            <a:ext cx="2540685" cy="646331"/>
          </a:xfrm>
          <a:prstGeom prst="rect">
            <a:avLst/>
          </a:prstGeom>
          <a:noFill/>
        </p:spPr>
        <p:txBody>
          <a:bodyPr wrap="square" rtlCol="0">
            <a:spAutoFit/>
          </a:bodyPr>
          <a:lstStyle/>
          <a:p>
            <a:pPr algn="ctr"/>
            <a:r>
              <a:rPr lang="en-US" sz="1800" b="1" dirty="0">
                <a:effectLst>
                  <a:outerShdw blurRad="38100" dist="38100" dir="2700000" algn="tl">
                    <a:srgbClr val="000000">
                      <a:alpha val="43137"/>
                    </a:srgbClr>
                  </a:outerShdw>
                </a:effectLst>
              </a:rPr>
              <a:t>Longest, Shortest, Max and Min</a:t>
            </a:r>
            <a:r>
              <a:rPr lang="mr-IN" sz="1800" b="1" dirty="0">
                <a:effectLst>
                  <a:outerShdw blurRad="38100" dist="38100" dir="2700000" algn="tl">
                    <a:srgbClr val="000000">
                      <a:alpha val="43137"/>
                    </a:srgbClr>
                  </a:outerShdw>
                </a:effectLst>
              </a:rPr>
              <a:t>…</a:t>
            </a:r>
            <a:endParaRPr lang="en-US" sz="1800" b="1" dirty="0">
              <a:effectLst>
                <a:outerShdw blurRad="38100" dist="38100" dir="2700000" algn="tl">
                  <a:srgbClr val="000000">
                    <a:alpha val="43137"/>
                  </a:srgbClr>
                </a:outerShdw>
              </a:effectLst>
            </a:endParaRPr>
          </a:p>
        </p:txBody>
      </p:sp>
      <p:sp>
        <p:nvSpPr>
          <p:cNvPr id="18" name="Freeform 17"/>
          <p:cNvSpPr/>
          <p:nvPr/>
        </p:nvSpPr>
        <p:spPr>
          <a:xfrm>
            <a:off x="992126" y="1310356"/>
            <a:ext cx="6227957" cy="5145033"/>
          </a:xfrm>
          <a:custGeom>
            <a:avLst/>
            <a:gdLst>
              <a:gd name="connsiteX0" fmla="*/ 0 w 6878049"/>
              <a:gd name="connsiteY0" fmla="*/ 1585144 h 5317695"/>
              <a:gd name="connsiteX1" fmla="*/ 149902 w 6878049"/>
              <a:gd name="connsiteY1" fmla="*/ 1105459 h 5317695"/>
              <a:gd name="connsiteX2" fmla="*/ 674557 w 6878049"/>
              <a:gd name="connsiteY2" fmla="*/ 790665 h 5317695"/>
              <a:gd name="connsiteX3" fmla="*/ 1409076 w 6878049"/>
              <a:gd name="connsiteY3" fmla="*/ 1360291 h 5317695"/>
              <a:gd name="connsiteX4" fmla="*/ 2008682 w 6878049"/>
              <a:gd name="connsiteY4" fmla="*/ 1854967 h 5317695"/>
              <a:gd name="connsiteX5" fmla="*/ 2953062 w 6878049"/>
              <a:gd name="connsiteY5" fmla="*/ 1525183 h 5317695"/>
              <a:gd name="connsiteX6" fmla="*/ 3672590 w 6878049"/>
              <a:gd name="connsiteY6" fmla="*/ 505852 h 5317695"/>
              <a:gd name="connsiteX7" fmla="*/ 5171607 w 6878049"/>
              <a:gd name="connsiteY7" fmla="*/ 11177 h 5317695"/>
              <a:gd name="connsiteX8" fmla="*/ 6610662 w 6878049"/>
              <a:gd name="connsiteY8" fmla="*/ 955557 h 5317695"/>
              <a:gd name="connsiteX9" fmla="*/ 6865495 w 6878049"/>
              <a:gd name="connsiteY9" fmla="*/ 2919268 h 5317695"/>
              <a:gd name="connsiteX10" fmla="*/ 6430780 w 6878049"/>
              <a:gd name="connsiteY10" fmla="*/ 3503885 h 5317695"/>
              <a:gd name="connsiteX11" fmla="*/ 5966085 w 6878049"/>
              <a:gd name="connsiteY11" fmla="*/ 2499544 h 5317695"/>
              <a:gd name="connsiteX12" fmla="*/ 5681272 w 6878049"/>
              <a:gd name="connsiteY12" fmla="*/ 3578836 h 5317695"/>
              <a:gd name="connsiteX13" fmla="*/ 5081666 w 6878049"/>
              <a:gd name="connsiteY13" fmla="*/ 2544514 h 5317695"/>
              <a:gd name="connsiteX14" fmla="*/ 4197246 w 6878049"/>
              <a:gd name="connsiteY14" fmla="*/ 3623806 h 5317695"/>
              <a:gd name="connsiteX15" fmla="*/ 1753849 w 6878049"/>
              <a:gd name="connsiteY15" fmla="*/ 3518875 h 5317695"/>
              <a:gd name="connsiteX16" fmla="*/ 929390 w 6878049"/>
              <a:gd name="connsiteY16" fmla="*/ 3758718 h 5317695"/>
              <a:gd name="connsiteX17" fmla="*/ 1633928 w 6878049"/>
              <a:gd name="connsiteY17" fmla="*/ 4343334 h 5317695"/>
              <a:gd name="connsiteX18" fmla="*/ 4107305 w 6878049"/>
              <a:gd name="connsiteY18" fmla="*/ 4178442 h 5317695"/>
              <a:gd name="connsiteX19" fmla="*/ 5321508 w 6878049"/>
              <a:gd name="connsiteY19" fmla="*/ 4463255 h 5317695"/>
              <a:gd name="connsiteX20" fmla="*/ 6041036 w 6878049"/>
              <a:gd name="connsiteY20" fmla="*/ 5317695 h 531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78049" h="5317695">
                <a:moveTo>
                  <a:pt x="0" y="1585144"/>
                </a:moveTo>
                <a:cubicBezTo>
                  <a:pt x="18738" y="1411508"/>
                  <a:pt x="37476" y="1237872"/>
                  <a:pt x="149902" y="1105459"/>
                </a:cubicBezTo>
                <a:cubicBezTo>
                  <a:pt x="262328" y="973046"/>
                  <a:pt x="464695" y="748193"/>
                  <a:pt x="674557" y="790665"/>
                </a:cubicBezTo>
                <a:cubicBezTo>
                  <a:pt x="884419" y="833137"/>
                  <a:pt x="1186722" y="1182907"/>
                  <a:pt x="1409076" y="1360291"/>
                </a:cubicBezTo>
                <a:cubicBezTo>
                  <a:pt x="1631430" y="1537675"/>
                  <a:pt x="1751351" y="1827485"/>
                  <a:pt x="2008682" y="1854967"/>
                </a:cubicBezTo>
                <a:cubicBezTo>
                  <a:pt x="2266013" y="1882449"/>
                  <a:pt x="2675744" y="1750036"/>
                  <a:pt x="2953062" y="1525183"/>
                </a:cubicBezTo>
                <a:cubicBezTo>
                  <a:pt x="3230380" y="1300330"/>
                  <a:pt x="3302833" y="758186"/>
                  <a:pt x="3672590" y="505852"/>
                </a:cubicBezTo>
                <a:cubicBezTo>
                  <a:pt x="4042347" y="253518"/>
                  <a:pt x="4681928" y="-63774"/>
                  <a:pt x="5171607" y="11177"/>
                </a:cubicBezTo>
                <a:cubicBezTo>
                  <a:pt x="5661286" y="86128"/>
                  <a:pt x="6328347" y="470875"/>
                  <a:pt x="6610662" y="955557"/>
                </a:cubicBezTo>
                <a:cubicBezTo>
                  <a:pt x="6892977" y="1440239"/>
                  <a:pt x="6895475" y="2494547"/>
                  <a:pt x="6865495" y="2919268"/>
                </a:cubicBezTo>
                <a:cubicBezTo>
                  <a:pt x="6835515" y="3343989"/>
                  <a:pt x="6580682" y="3573839"/>
                  <a:pt x="6430780" y="3503885"/>
                </a:cubicBezTo>
                <a:cubicBezTo>
                  <a:pt x="6280878" y="3433931"/>
                  <a:pt x="6091003" y="2487052"/>
                  <a:pt x="5966085" y="2499544"/>
                </a:cubicBezTo>
                <a:cubicBezTo>
                  <a:pt x="5841167" y="2512036"/>
                  <a:pt x="5828675" y="3571341"/>
                  <a:pt x="5681272" y="3578836"/>
                </a:cubicBezTo>
                <a:cubicBezTo>
                  <a:pt x="5533869" y="3586331"/>
                  <a:pt x="5329004" y="2537019"/>
                  <a:pt x="5081666" y="2544514"/>
                </a:cubicBezTo>
                <a:cubicBezTo>
                  <a:pt x="4834328" y="2552009"/>
                  <a:pt x="4751882" y="3461413"/>
                  <a:pt x="4197246" y="3623806"/>
                </a:cubicBezTo>
                <a:cubicBezTo>
                  <a:pt x="3642610" y="3786199"/>
                  <a:pt x="2298491" y="3496390"/>
                  <a:pt x="1753849" y="3518875"/>
                </a:cubicBezTo>
                <a:cubicBezTo>
                  <a:pt x="1209207" y="3541360"/>
                  <a:pt x="949377" y="3621308"/>
                  <a:pt x="929390" y="3758718"/>
                </a:cubicBezTo>
                <a:cubicBezTo>
                  <a:pt x="909403" y="3896128"/>
                  <a:pt x="1104276" y="4273380"/>
                  <a:pt x="1633928" y="4343334"/>
                </a:cubicBezTo>
                <a:cubicBezTo>
                  <a:pt x="2163580" y="4413288"/>
                  <a:pt x="3492708" y="4158455"/>
                  <a:pt x="4107305" y="4178442"/>
                </a:cubicBezTo>
                <a:cubicBezTo>
                  <a:pt x="4721902" y="4198429"/>
                  <a:pt x="4999220" y="4273380"/>
                  <a:pt x="5321508" y="4463255"/>
                </a:cubicBezTo>
                <a:cubicBezTo>
                  <a:pt x="5643796" y="4653130"/>
                  <a:pt x="6041036" y="5317695"/>
                  <a:pt x="6041036" y="5317695"/>
                </a:cubicBezTo>
              </a:path>
            </a:pathLst>
          </a:custGeom>
          <a:noFill/>
          <a:ln w="38100">
            <a:solidFill>
              <a:srgbClr val="7030A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26496" y="2478969"/>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Oval 13"/>
          <p:cNvSpPr/>
          <p:nvPr/>
        </p:nvSpPr>
        <p:spPr>
          <a:xfrm>
            <a:off x="2988646" y="2957906"/>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Oval 14"/>
          <p:cNvSpPr/>
          <p:nvPr/>
        </p:nvSpPr>
        <p:spPr>
          <a:xfrm>
            <a:off x="3596761" y="2574209"/>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Oval 15"/>
          <p:cNvSpPr/>
          <p:nvPr/>
        </p:nvSpPr>
        <p:spPr>
          <a:xfrm>
            <a:off x="6253294" y="3645854"/>
            <a:ext cx="251051" cy="270333"/>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Oval 16"/>
          <p:cNvSpPr/>
          <p:nvPr/>
        </p:nvSpPr>
        <p:spPr>
          <a:xfrm>
            <a:off x="5165320" y="4161095"/>
            <a:ext cx="262224" cy="270333"/>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p:nvSpPr>
        <p:spPr>
          <a:xfrm>
            <a:off x="1615671" y="1956487"/>
            <a:ext cx="1732301" cy="646331"/>
          </a:xfrm>
          <a:prstGeom prst="rect">
            <a:avLst/>
          </a:prstGeom>
          <a:noFill/>
        </p:spPr>
        <p:txBody>
          <a:bodyPr wrap="square" rtlCol="0">
            <a:spAutoFit/>
          </a:bodyPr>
          <a:lstStyle/>
          <a:p>
            <a:pPr algn="r"/>
            <a:r>
              <a:rPr lang="en-US" sz="1800" dirty="0"/>
              <a:t>Asymptotic Analysis</a:t>
            </a:r>
          </a:p>
        </p:txBody>
      </p:sp>
      <p:sp>
        <p:nvSpPr>
          <p:cNvPr id="20" name="TextBox 19"/>
          <p:cNvSpPr txBox="1"/>
          <p:nvPr/>
        </p:nvSpPr>
        <p:spPr>
          <a:xfrm rot="20402520">
            <a:off x="2586382" y="3116876"/>
            <a:ext cx="1732301" cy="369332"/>
          </a:xfrm>
          <a:prstGeom prst="rect">
            <a:avLst/>
          </a:prstGeom>
          <a:noFill/>
        </p:spPr>
        <p:txBody>
          <a:bodyPr wrap="square" rtlCol="0">
            <a:spAutoFit/>
          </a:bodyPr>
          <a:lstStyle/>
          <a:p>
            <a:pPr algn="ctr"/>
            <a:r>
              <a:rPr lang="en-US" sz="1800" dirty="0"/>
              <a:t>Recurrences</a:t>
            </a:r>
          </a:p>
        </p:txBody>
      </p:sp>
      <p:sp>
        <p:nvSpPr>
          <p:cNvPr id="22" name="TextBox 21"/>
          <p:cNvSpPr txBox="1"/>
          <p:nvPr/>
        </p:nvSpPr>
        <p:spPr>
          <a:xfrm>
            <a:off x="5361849" y="2936463"/>
            <a:ext cx="1699618" cy="646331"/>
          </a:xfrm>
          <a:prstGeom prst="rect">
            <a:avLst/>
          </a:prstGeom>
          <a:noFill/>
        </p:spPr>
        <p:txBody>
          <a:bodyPr wrap="square" rtlCol="0">
            <a:spAutoFit/>
          </a:bodyPr>
          <a:lstStyle/>
          <a:p>
            <a:pPr algn="ctr"/>
            <a:r>
              <a:rPr lang="en-US" sz="1800" dirty="0"/>
              <a:t>Dynamic Programming</a:t>
            </a:r>
          </a:p>
        </p:txBody>
      </p:sp>
      <p:sp>
        <p:nvSpPr>
          <p:cNvPr id="23" name="TextBox 22"/>
          <p:cNvSpPr txBox="1"/>
          <p:nvPr/>
        </p:nvSpPr>
        <p:spPr>
          <a:xfrm>
            <a:off x="4835243" y="4684366"/>
            <a:ext cx="2272015" cy="369332"/>
          </a:xfrm>
          <a:prstGeom prst="rect">
            <a:avLst/>
          </a:prstGeom>
          <a:noFill/>
        </p:spPr>
        <p:txBody>
          <a:bodyPr wrap="square" rtlCol="0">
            <a:spAutoFit/>
          </a:bodyPr>
          <a:lstStyle/>
          <a:p>
            <a:r>
              <a:rPr lang="en-US" sz="1800" dirty="0"/>
              <a:t>Greedy </a:t>
            </a:r>
            <a:r>
              <a:rPr lang="en-US" sz="1800" dirty="0" smtClean="0"/>
              <a:t>Alg</a:t>
            </a:r>
            <a:r>
              <a:rPr lang="en-US" altLang="zh-CN" sz="1800" dirty="0" smtClean="0"/>
              <a:t>orithm</a:t>
            </a:r>
            <a:r>
              <a:rPr lang="en-US" sz="1800" dirty="0" smtClean="0"/>
              <a:t>s</a:t>
            </a:r>
            <a:endParaRPr lang="en-US" sz="1800" dirty="0"/>
          </a:p>
        </p:txBody>
      </p:sp>
      <p:sp>
        <p:nvSpPr>
          <p:cNvPr id="29" name="Oval 28"/>
          <p:cNvSpPr/>
          <p:nvPr/>
        </p:nvSpPr>
        <p:spPr>
          <a:xfrm>
            <a:off x="810104" y="2872965"/>
            <a:ext cx="243834" cy="247698"/>
          </a:xfrm>
          <a:prstGeom prst="ellipse">
            <a:avLst/>
          </a:prstGeom>
          <a:solidFill>
            <a:srgbClr val="00B0F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TextBox 29"/>
          <p:cNvSpPr txBox="1"/>
          <p:nvPr/>
        </p:nvSpPr>
        <p:spPr>
          <a:xfrm rot="1702200">
            <a:off x="116119" y="2564484"/>
            <a:ext cx="1644048" cy="369332"/>
          </a:xfrm>
          <a:prstGeom prst="rect">
            <a:avLst/>
          </a:prstGeom>
          <a:noFill/>
        </p:spPr>
        <p:txBody>
          <a:bodyPr wrap="square" rtlCol="0">
            <a:spAutoFit/>
          </a:bodyPr>
          <a:lstStyle/>
          <a:p>
            <a:r>
              <a:rPr lang="en-US" sz="1800" b="1" dirty="0"/>
              <a:t>Today</a:t>
            </a:r>
          </a:p>
        </p:txBody>
      </p:sp>
      <p:sp>
        <p:nvSpPr>
          <p:cNvPr id="31" name="TextBox 30"/>
          <p:cNvSpPr txBox="1"/>
          <p:nvPr/>
        </p:nvSpPr>
        <p:spPr>
          <a:xfrm rot="21431565">
            <a:off x="2572294" y="1402177"/>
            <a:ext cx="1732301" cy="646331"/>
          </a:xfrm>
          <a:prstGeom prst="rect">
            <a:avLst/>
          </a:prstGeom>
          <a:noFill/>
        </p:spPr>
        <p:txBody>
          <a:bodyPr wrap="square" rtlCol="0">
            <a:spAutoFit/>
          </a:bodyPr>
          <a:lstStyle/>
          <a:p>
            <a:pPr algn="ctr"/>
            <a:r>
              <a:rPr lang="en-US" sz="1800" dirty="0"/>
              <a:t>Divide and conquer</a:t>
            </a:r>
          </a:p>
        </p:txBody>
      </p:sp>
      <p:sp>
        <p:nvSpPr>
          <p:cNvPr id="38" name="TextBox 37"/>
          <p:cNvSpPr txBox="1"/>
          <p:nvPr/>
        </p:nvSpPr>
        <p:spPr>
          <a:xfrm>
            <a:off x="5819181" y="6383275"/>
            <a:ext cx="2473377" cy="369332"/>
          </a:xfrm>
          <a:prstGeom prst="rect">
            <a:avLst/>
          </a:prstGeom>
          <a:noFill/>
        </p:spPr>
        <p:txBody>
          <a:bodyPr wrap="square" rtlCol="0">
            <a:spAutoFit/>
          </a:bodyPr>
          <a:lstStyle/>
          <a:p>
            <a:r>
              <a:rPr lang="en-US" sz="1800" b="1" dirty="0" smtClean="0">
                <a:effectLst>
                  <a:outerShdw blurRad="38100" dist="38100" dir="2700000" algn="tl">
                    <a:srgbClr val="000000">
                      <a:alpha val="43137"/>
                    </a:srgbClr>
                  </a:outerShdw>
                </a:effectLst>
              </a:rPr>
              <a:t>The Future</a:t>
            </a:r>
            <a:r>
              <a:rPr lang="en-US" sz="1800" b="1" dirty="0">
                <a:effectLst>
                  <a:outerShdw blurRad="38100" dist="38100" dir="2700000" algn="tl">
                    <a:srgbClr val="000000">
                      <a:alpha val="43137"/>
                    </a:srgbClr>
                  </a:outerShdw>
                </a:effectLst>
              </a:rPr>
              <a:t>!</a:t>
            </a:r>
          </a:p>
        </p:txBody>
      </p:sp>
      <p:sp>
        <p:nvSpPr>
          <p:cNvPr id="35" name="Triangle 34">
            <a:extLst>
              <a:ext uri="{FF2B5EF4-FFF2-40B4-BE49-F238E27FC236}">
                <a16:creationId xmlns:a16="http://schemas.microsoft.com/office/drawing/2014/main" id="{B3DDEFF3-5535-FC4D-9E55-2D86683C184E}"/>
              </a:ext>
            </a:extLst>
          </p:cNvPr>
          <p:cNvSpPr/>
          <p:nvPr/>
        </p:nvSpPr>
        <p:spPr>
          <a:xfrm>
            <a:off x="2544785" y="5339189"/>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riangle 40">
            <a:extLst>
              <a:ext uri="{FF2B5EF4-FFF2-40B4-BE49-F238E27FC236}">
                <a16:creationId xmlns:a16="http://schemas.microsoft.com/office/drawing/2014/main" id="{6665E24C-1B76-FF42-A2A0-608F79D2DED6}"/>
              </a:ext>
            </a:extLst>
          </p:cNvPr>
          <p:cNvSpPr/>
          <p:nvPr/>
        </p:nvSpPr>
        <p:spPr>
          <a:xfrm>
            <a:off x="6964634" y="2919473"/>
            <a:ext cx="424283" cy="333982"/>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TextBox 18"/>
          <p:cNvSpPr txBox="1"/>
          <p:nvPr/>
        </p:nvSpPr>
        <p:spPr>
          <a:xfrm>
            <a:off x="-252906" y="3173928"/>
            <a:ext cx="1732301" cy="369332"/>
          </a:xfrm>
          <a:prstGeom prst="rect">
            <a:avLst/>
          </a:prstGeom>
          <a:noFill/>
        </p:spPr>
        <p:txBody>
          <a:bodyPr wrap="square" rtlCol="0">
            <a:spAutoFit/>
          </a:bodyPr>
          <a:lstStyle/>
          <a:p>
            <a:pPr algn="r"/>
            <a:r>
              <a:rPr lang="en-US" altLang="zh-CN" sz="1800" dirty="0" smtClean="0"/>
              <a:t>Introduction</a:t>
            </a:r>
            <a:endParaRPr lang="en-US" sz="1800" dirty="0"/>
          </a:p>
        </p:txBody>
      </p:sp>
      <p:sp>
        <p:nvSpPr>
          <p:cNvPr id="46" name="TextBox 22"/>
          <p:cNvSpPr txBox="1"/>
          <p:nvPr/>
        </p:nvSpPr>
        <p:spPr>
          <a:xfrm>
            <a:off x="1479395" y="4191723"/>
            <a:ext cx="1699618" cy="369332"/>
          </a:xfrm>
          <a:prstGeom prst="rect">
            <a:avLst/>
          </a:prstGeom>
          <a:noFill/>
        </p:spPr>
        <p:txBody>
          <a:bodyPr wrap="square" rtlCol="0">
            <a:spAutoFit/>
          </a:bodyPr>
          <a:lstStyle/>
          <a:p>
            <a:r>
              <a:rPr lang="en-US" altLang="zh-CN" sz="1800" dirty="0" smtClean="0"/>
              <a:t>B</a:t>
            </a:r>
            <a:r>
              <a:rPr lang="en-US" sz="1800" dirty="0" smtClean="0"/>
              <a:t>acktracking</a:t>
            </a:r>
            <a:endParaRPr lang="en-US" sz="1800" dirty="0"/>
          </a:p>
        </p:txBody>
      </p:sp>
      <p:sp>
        <p:nvSpPr>
          <p:cNvPr id="47" name="Oval 16"/>
          <p:cNvSpPr/>
          <p:nvPr/>
        </p:nvSpPr>
        <p:spPr>
          <a:xfrm>
            <a:off x="1749187" y="4989358"/>
            <a:ext cx="262224" cy="270333"/>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Oval 15"/>
          <p:cNvSpPr/>
          <p:nvPr/>
        </p:nvSpPr>
        <p:spPr>
          <a:xfrm>
            <a:off x="2729968" y="4607211"/>
            <a:ext cx="251051" cy="270333"/>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TextBox 22"/>
          <p:cNvSpPr txBox="1"/>
          <p:nvPr/>
        </p:nvSpPr>
        <p:spPr>
          <a:xfrm>
            <a:off x="48916" y="5277329"/>
            <a:ext cx="2156053" cy="369332"/>
          </a:xfrm>
          <a:prstGeom prst="rect">
            <a:avLst/>
          </a:prstGeom>
          <a:noFill/>
        </p:spPr>
        <p:txBody>
          <a:bodyPr wrap="square" rtlCol="0">
            <a:spAutoFit/>
          </a:bodyPr>
          <a:lstStyle/>
          <a:p>
            <a:r>
              <a:rPr lang="en-US" altLang="zh-CN" sz="1800" dirty="0"/>
              <a:t>Branch and </a:t>
            </a:r>
            <a:r>
              <a:rPr lang="en-US" altLang="zh-CN" sz="1800" dirty="0" smtClean="0"/>
              <a:t>Bound</a:t>
            </a:r>
            <a:endParaRPr lang="en-US" sz="1800" dirty="0"/>
          </a:p>
        </p:txBody>
      </p:sp>
      <p:sp>
        <p:nvSpPr>
          <p:cNvPr id="50" name="Triangle 34">
            <a:extLst>
              <a:ext uri="{FF2B5EF4-FFF2-40B4-BE49-F238E27FC236}">
                <a16:creationId xmlns:a16="http://schemas.microsoft.com/office/drawing/2014/main" id="{B3DDEFF3-5535-FC4D-9E55-2D86683C184E}"/>
              </a:ext>
            </a:extLst>
          </p:cNvPr>
          <p:cNvSpPr/>
          <p:nvPr/>
        </p:nvSpPr>
        <p:spPr>
          <a:xfrm>
            <a:off x="5785489" y="5655164"/>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TextBox 8"/>
          <p:cNvSpPr txBox="1"/>
          <p:nvPr/>
        </p:nvSpPr>
        <p:spPr>
          <a:xfrm rot="21439558">
            <a:off x="1811155" y="5702702"/>
            <a:ext cx="2473377" cy="369332"/>
          </a:xfrm>
          <a:prstGeom prst="rect">
            <a:avLst/>
          </a:prstGeom>
          <a:noFill/>
        </p:spPr>
        <p:txBody>
          <a:bodyPr wrap="square" rtlCol="0">
            <a:spAutoFit/>
          </a:bodyPr>
          <a:lstStyle/>
          <a:p>
            <a:r>
              <a:rPr lang="en-US" sz="1800" b="1" dirty="0" smtClean="0">
                <a:effectLst>
                  <a:outerShdw blurRad="38100" dist="38100" dir="2700000" algn="tl">
                    <a:srgbClr val="000000">
                      <a:alpha val="43137"/>
                    </a:srgbClr>
                  </a:outerShdw>
                </a:effectLst>
              </a:rPr>
              <a:t>S</a:t>
            </a:r>
            <a:r>
              <a:rPr lang="en-US" altLang="zh-CN" sz="1800" b="1" dirty="0" smtClean="0">
                <a:effectLst>
                  <a:outerShdw blurRad="38100" dist="38100" dir="2700000" algn="tl">
                    <a:srgbClr val="000000">
                      <a:alpha val="43137"/>
                    </a:srgbClr>
                  </a:outerShdw>
                </a:effectLst>
              </a:rPr>
              <a:t>earch</a:t>
            </a:r>
            <a:r>
              <a:rPr lang="en-US" sz="1800" b="1" dirty="0" smtClean="0">
                <a:effectLst>
                  <a:outerShdw blurRad="38100" dist="38100" dir="2700000" algn="tl">
                    <a:srgbClr val="000000">
                      <a:alpha val="43137"/>
                    </a:srgbClr>
                  </a:outerShdw>
                </a:effectLst>
              </a:rPr>
              <a:t>ing</a:t>
            </a:r>
            <a:endParaRPr lang="en-US" sz="1800" b="1" dirty="0">
              <a:effectLst>
                <a:outerShdw blurRad="38100" dist="38100" dir="2700000" algn="tl">
                  <a:srgbClr val="000000">
                    <a:alpha val="43137"/>
                  </a:srgbClr>
                </a:outerShdw>
              </a:effectLst>
            </a:endParaRPr>
          </a:p>
        </p:txBody>
      </p:sp>
      <p:sp>
        <p:nvSpPr>
          <p:cNvPr id="37" name="Triangle 32"/>
          <p:cNvSpPr/>
          <p:nvPr/>
        </p:nvSpPr>
        <p:spPr>
          <a:xfrm>
            <a:off x="4265516" y="1561627"/>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Oval 15"/>
          <p:cNvSpPr/>
          <p:nvPr/>
        </p:nvSpPr>
        <p:spPr>
          <a:xfrm>
            <a:off x="3886778" y="2069798"/>
            <a:ext cx="251051" cy="270333"/>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91131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01913AA7-826F-1E98-B91D-402A355907F3}"/>
              </a:ext>
            </a:extLst>
          </p:cNvPr>
          <p:cNvSpPr>
            <a:spLocks noGrp="1" noChangeArrowheads="1"/>
          </p:cNvSpPr>
          <p:nvPr>
            <p:ph type="title"/>
          </p:nvPr>
        </p:nvSpPr>
        <p:spPr/>
        <p:txBody>
          <a:bodyPr/>
          <a:lstStyle/>
          <a:p>
            <a:r>
              <a:rPr lang="zh-CN" altLang="en-US"/>
              <a:t>课程考核</a:t>
            </a:r>
          </a:p>
        </p:txBody>
      </p:sp>
      <p:sp>
        <p:nvSpPr>
          <p:cNvPr id="11267" name="内容占位符 2">
            <a:extLst>
              <a:ext uri="{FF2B5EF4-FFF2-40B4-BE49-F238E27FC236}">
                <a16:creationId xmlns:a16="http://schemas.microsoft.com/office/drawing/2014/main" id="{FEED91AF-241C-30AD-8E29-4733812B1D05}"/>
              </a:ext>
            </a:extLst>
          </p:cNvPr>
          <p:cNvSpPr>
            <a:spLocks noGrp="1" noChangeArrowheads="1"/>
          </p:cNvSpPr>
          <p:nvPr>
            <p:ph idx="1"/>
          </p:nvPr>
        </p:nvSpPr>
        <p:spPr>
          <a:xfrm>
            <a:off x="457200" y="1600200"/>
            <a:ext cx="8229600" cy="4205064"/>
          </a:xfrm>
        </p:spPr>
        <p:txBody>
          <a:bodyPr/>
          <a:lstStyle/>
          <a:p>
            <a:pPr>
              <a:lnSpc>
                <a:spcPct val="200000"/>
              </a:lnSpc>
            </a:pPr>
            <a:r>
              <a:rPr lang="zh-CN" altLang="en-US" dirty="0"/>
              <a:t>考勤         </a:t>
            </a:r>
            <a:r>
              <a:rPr lang="en-US" altLang="zh-CN" dirty="0"/>
              <a:t>10%</a:t>
            </a:r>
          </a:p>
          <a:p>
            <a:pPr>
              <a:lnSpc>
                <a:spcPct val="200000"/>
              </a:lnSpc>
            </a:pPr>
            <a:r>
              <a:rPr lang="zh-CN" altLang="en-US" dirty="0"/>
              <a:t>平时作业  </a:t>
            </a:r>
            <a:r>
              <a:rPr lang="en-US" altLang="zh-CN" dirty="0"/>
              <a:t>30%</a:t>
            </a:r>
          </a:p>
          <a:p>
            <a:pPr>
              <a:lnSpc>
                <a:spcPct val="200000"/>
              </a:lnSpc>
            </a:pPr>
            <a:r>
              <a:rPr lang="zh-CN" altLang="en-US" dirty="0" smtClean="0"/>
              <a:t>期中考试（大作业）  </a:t>
            </a:r>
            <a:r>
              <a:rPr lang="en-US" altLang="zh-CN" dirty="0"/>
              <a:t>10%</a:t>
            </a:r>
          </a:p>
          <a:p>
            <a:pPr>
              <a:lnSpc>
                <a:spcPct val="200000"/>
              </a:lnSpc>
            </a:pPr>
            <a:r>
              <a:rPr lang="zh-CN" altLang="en-US" dirty="0"/>
              <a:t>期末考试   </a:t>
            </a:r>
            <a:r>
              <a:rPr lang="en-US" altLang="zh-CN" dirty="0"/>
              <a:t>50%</a:t>
            </a:r>
            <a:endParaRPr lang="zh-CN" altLang="en-US" dirty="0"/>
          </a:p>
        </p:txBody>
      </p:sp>
      <p:sp>
        <p:nvSpPr>
          <p:cNvPr id="11268" name="灯片编号占位符 3">
            <a:extLst>
              <a:ext uri="{FF2B5EF4-FFF2-40B4-BE49-F238E27FC236}">
                <a16:creationId xmlns:a16="http://schemas.microsoft.com/office/drawing/2014/main" id="{B259A3AB-9E8E-372E-5209-4D632E3649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9129ECF8-74E7-45A9-ABAE-DDC13605A629}" type="slidenum">
              <a:rPr lang="en-US" altLang="zh-CN" sz="1200">
                <a:solidFill>
                  <a:schemeClr val="tx1"/>
                </a:solidFill>
                <a:latin typeface="Garamond" pitchFamily="18" charset="0"/>
                <a:ea typeface="宋体" panose="02010600030101010101" pitchFamily="2" charset="-122"/>
              </a:rPr>
              <a:pPr/>
              <a:t>18</a:t>
            </a:fld>
            <a:endParaRPr lang="en-US" altLang="zh-CN" sz="1200">
              <a:solidFill>
                <a:schemeClr val="tx1"/>
              </a:solidFill>
              <a:latin typeface="Garamond" pitchFamily="18" charset="0"/>
              <a:ea typeface="宋体" panose="02010600030101010101" pitchFamily="2" charset="-122"/>
            </a:endParaRPr>
          </a:p>
        </p:txBody>
      </p:sp>
    </p:spTree>
    <p:extLst>
      <p:ext uri="{BB962C8B-B14F-4D97-AF65-F5344CB8AC3E}">
        <p14:creationId xmlns:p14="http://schemas.microsoft.com/office/powerpoint/2010/main" val="3173637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2828E8B7-CDC0-C4CF-AC9C-2A71A4705572}"/>
              </a:ext>
            </a:extLst>
          </p:cNvPr>
          <p:cNvSpPr>
            <a:spLocks noGrp="1" noChangeArrowheads="1"/>
          </p:cNvSpPr>
          <p:nvPr>
            <p:ph type="title"/>
          </p:nvPr>
        </p:nvSpPr>
        <p:spPr/>
        <p:txBody>
          <a:bodyPr/>
          <a:lstStyle/>
          <a:p>
            <a:r>
              <a:rPr lang="zh-CN" altLang="en-US"/>
              <a:t>作业要求</a:t>
            </a:r>
          </a:p>
        </p:txBody>
      </p:sp>
      <p:sp>
        <p:nvSpPr>
          <p:cNvPr id="12291" name="灯片编号占位符 3">
            <a:extLst>
              <a:ext uri="{FF2B5EF4-FFF2-40B4-BE49-F238E27FC236}">
                <a16:creationId xmlns:a16="http://schemas.microsoft.com/office/drawing/2014/main" id="{A974C82D-5822-36C2-BEFA-1199AE16D19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8BE76B6B-0CA5-4962-B9C8-0AC17763D0A3}" type="slidenum">
              <a:rPr lang="en-US" altLang="zh-CN" sz="1200">
                <a:solidFill>
                  <a:schemeClr val="tx1"/>
                </a:solidFill>
                <a:latin typeface="Garamond" pitchFamily="18" charset="0"/>
                <a:ea typeface="宋体" panose="02010600030101010101" pitchFamily="2" charset="-122"/>
              </a:rPr>
              <a:pPr/>
              <a:t>19</a:t>
            </a:fld>
            <a:endParaRPr lang="en-US" altLang="zh-CN" sz="1200">
              <a:solidFill>
                <a:schemeClr val="tx1"/>
              </a:solidFill>
              <a:latin typeface="Garamond" pitchFamily="18" charset="0"/>
              <a:ea typeface="宋体" panose="02010600030101010101" pitchFamily="2" charset="-122"/>
            </a:endParaRPr>
          </a:p>
        </p:txBody>
      </p:sp>
      <p:sp>
        <p:nvSpPr>
          <p:cNvPr id="6" name="内容占位符 2">
            <a:extLst>
              <a:ext uri="{FF2B5EF4-FFF2-40B4-BE49-F238E27FC236}">
                <a16:creationId xmlns:a16="http://schemas.microsoft.com/office/drawing/2014/main" id="{3B699B2F-116A-5620-38DB-8773D28D75EF}"/>
              </a:ext>
            </a:extLst>
          </p:cNvPr>
          <p:cNvSpPr txBox="1">
            <a:spLocks noChangeArrowheads="1"/>
          </p:cNvSpPr>
          <p:nvPr/>
        </p:nvSpPr>
        <p:spPr bwMode="auto">
          <a:xfrm>
            <a:off x="266700" y="1268413"/>
            <a:ext cx="8610600" cy="4975225"/>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a:defRPr/>
            </a:pPr>
            <a:r>
              <a:rPr lang="zh-CN" altLang="en-US" kern="0" dirty="0"/>
              <a:t>命名格式：</a:t>
            </a:r>
            <a:r>
              <a:rPr lang="zh-CN" altLang="en-US" kern="0" dirty="0">
                <a:solidFill>
                  <a:srgbClr val="FF0000"/>
                </a:solidFill>
              </a:rPr>
              <a:t>学号</a:t>
            </a:r>
            <a:r>
              <a:rPr lang="en-US" altLang="zh-CN" kern="0" dirty="0">
                <a:solidFill>
                  <a:srgbClr val="FF0000"/>
                </a:solidFill>
              </a:rPr>
              <a:t>+</a:t>
            </a:r>
            <a:r>
              <a:rPr lang="zh-CN" altLang="en-US" kern="0" dirty="0">
                <a:solidFill>
                  <a:srgbClr val="FF0000"/>
                </a:solidFill>
              </a:rPr>
              <a:t>姓名</a:t>
            </a:r>
            <a:r>
              <a:rPr lang="en-US" altLang="zh-CN" kern="0" dirty="0">
                <a:solidFill>
                  <a:srgbClr val="FF0000"/>
                </a:solidFill>
              </a:rPr>
              <a:t>+</a:t>
            </a:r>
            <a:r>
              <a:rPr lang="zh-CN" altLang="en-US" kern="0" dirty="0">
                <a:solidFill>
                  <a:srgbClr val="FF0000"/>
                </a:solidFill>
              </a:rPr>
              <a:t>题目名称</a:t>
            </a:r>
            <a:r>
              <a:rPr lang="en-US" altLang="zh-CN" kern="0" dirty="0">
                <a:solidFill>
                  <a:srgbClr val="FF0000"/>
                </a:solidFill>
              </a:rPr>
              <a:t>.</a:t>
            </a:r>
            <a:r>
              <a:rPr lang="en-US" altLang="zh-CN" kern="0" dirty="0" smtClean="0">
                <a:solidFill>
                  <a:srgbClr val="FF0000"/>
                </a:solidFill>
              </a:rPr>
              <a:t>xxx</a:t>
            </a:r>
            <a:r>
              <a:rPr lang="zh-CN" altLang="en-US" kern="0" dirty="0" smtClean="0"/>
              <a:t>。作业提交</a:t>
            </a:r>
            <a:r>
              <a:rPr lang="en-US" altLang="zh-CN" kern="0" dirty="0" smtClean="0"/>
              <a:t>Canvas</a:t>
            </a:r>
            <a:endParaRPr lang="en-US" altLang="zh-CN" kern="0" dirty="0"/>
          </a:p>
          <a:p>
            <a:pPr>
              <a:defRPr/>
            </a:pPr>
            <a:endParaRPr lang="en-US" altLang="zh-CN" kern="0" dirty="0"/>
          </a:p>
          <a:p>
            <a:pPr>
              <a:lnSpc>
                <a:spcPct val="150000"/>
              </a:lnSpc>
              <a:defRPr/>
            </a:pPr>
            <a:r>
              <a:rPr lang="zh-CN" altLang="en-US" kern="0" dirty="0" smtClean="0">
                <a:solidFill>
                  <a:srgbClr val="FF0000"/>
                </a:solidFill>
              </a:rPr>
              <a:t>算法类</a:t>
            </a:r>
            <a:r>
              <a:rPr lang="zh-CN" altLang="en-US" kern="0" dirty="0">
                <a:solidFill>
                  <a:srgbClr val="FF0000"/>
                </a:solidFill>
              </a:rPr>
              <a:t>的</a:t>
            </a:r>
            <a:r>
              <a:rPr lang="zh-CN" altLang="en-US" kern="0" dirty="0" smtClean="0">
                <a:solidFill>
                  <a:srgbClr val="FF0000"/>
                </a:solidFill>
              </a:rPr>
              <a:t>题</a:t>
            </a:r>
            <a:r>
              <a:rPr lang="zh-CN" altLang="en-US" u="sng" kern="0" dirty="0" smtClean="0"/>
              <a:t>先</a:t>
            </a:r>
            <a:r>
              <a:rPr lang="zh-CN" altLang="en-US" u="sng" kern="0" dirty="0"/>
              <a:t>给出算法思想文字描述</a:t>
            </a:r>
            <a:r>
              <a:rPr lang="zh-CN" altLang="en-US" kern="0" dirty="0"/>
              <a:t>，</a:t>
            </a:r>
            <a:r>
              <a:rPr lang="zh-CN" altLang="en-US" kern="0" dirty="0" smtClean="0"/>
              <a:t>然后</a:t>
            </a:r>
            <a:endParaRPr lang="en-US" altLang="zh-CN" kern="0" dirty="0"/>
          </a:p>
          <a:p>
            <a:pPr marL="0" indent="0">
              <a:lnSpc>
                <a:spcPct val="150000"/>
              </a:lnSpc>
              <a:buFont typeface="Wingdings" panose="05000000000000000000" pitchFamily="2" charset="2"/>
              <a:buNone/>
              <a:defRPr/>
            </a:pPr>
            <a:r>
              <a:rPr lang="zh-CN" altLang="en-US" kern="0" dirty="0" smtClean="0"/>
              <a:t>给出</a:t>
            </a:r>
            <a:r>
              <a:rPr lang="zh-CN" altLang="en-US" u="sng" kern="0" dirty="0" smtClean="0"/>
              <a:t>算法伪代码</a:t>
            </a:r>
            <a:r>
              <a:rPr lang="zh-CN" altLang="en-US" kern="0" dirty="0" smtClean="0"/>
              <a:t>；</a:t>
            </a:r>
            <a:endParaRPr lang="en-US" altLang="zh-CN" kern="0" dirty="0" smtClean="0"/>
          </a:p>
          <a:p>
            <a:pPr>
              <a:lnSpc>
                <a:spcPct val="150000"/>
              </a:lnSpc>
              <a:defRPr/>
            </a:pPr>
            <a:r>
              <a:rPr lang="zh-CN" altLang="en-US" kern="0" dirty="0" smtClean="0">
                <a:solidFill>
                  <a:srgbClr val="FF0000"/>
                </a:solidFill>
              </a:rPr>
              <a:t>实现</a:t>
            </a:r>
            <a:r>
              <a:rPr lang="zh-CN" altLang="en-US" kern="0" dirty="0">
                <a:solidFill>
                  <a:srgbClr val="FF0000"/>
                </a:solidFill>
              </a:rPr>
              <a:t>题</a:t>
            </a:r>
            <a:r>
              <a:rPr lang="zh-CN" altLang="en-US" kern="0" dirty="0"/>
              <a:t>提交</a:t>
            </a:r>
            <a:r>
              <a:rPr lang="zh-CN" altLang="en-US" kern="0" dirty="0" smtClean="0"/>
              <a:t>关键代码</a:t>
            </a:r>
            <a:r>
              <a:rPr lang="zh-CN" altLang="en-US" kern="0" dirty="0"/>
              <a:t>文件</a:t>
            </a:r>
            <a:r>
              <a:rPr lang="en-US" altLang="zh-CN" kern="0" dirty="0"/>
              <a:t>.</a:t>
            </a:r>
            <a:r>
              <a:rPr lang="en-US" altLang="zh-CN" kern="0" dirty="0" err="1"/>
              <a:t>cpp</a:t>
            </a:r>
            <a:r>
              <a:rPr lang="en-US" altLang="zh-CN" kern="0" dirty="0"/>
              <a:t>, *.</a:t>
            </a:r>
            <a:r>
              <a:rPr lang="en-US" altLang="zh-CN" kern="0" dirty="0" smtClean="0"/>
              <a:t>h (</a:t>
            </a:r>
            <a:r>
              <a:rPr lang="zh-CN" altLang="en-US" kern="0" dirty="0" smtClean="0"/>
              <a:t>不要</a:t>
            </a:r>
            <a:r>
              <a:rPr lang="zh-CN" altLang="en-US" kern="0" dirty="0"/>
              <a:t>把</a:t>
            </a:r>
            <a:r>
              <a:rPr lang="en-US" altLang="zh-CN" kern="0" dirty="0"/>
              <a:t>IDE</a:t>
            </a:r>
            <a:r>
              <a:rPr lang="zh-CN" altLang="en-US" kern="0" dirty="0"/>
              <a:t>整个工程文件</a:t>
            </a:r>
            <a:r>
              <a:rPr lang="zh-CN" altLang="en-US" kern="0" dirty="0" smtClean="0"/>
              <a:t>打包</a:t>
            </a:r>
            <a:r>
              <a:rPr lang="en-US" altLang="zh-CN" kern="0" dirty="0" smtClean="0"/>
              <a:t>)</a:t>
            </a:r>
            <a:r>
              <a:rPr lang="zh-CN" altLang="en-US" kern="0" dirty="0" smtClean="0"/>
              <a:t>以及</a:t>
            </a:r>
            <a:r>
              <a:rPr lang="zh-CN" altLang="en-US" kern="0" dirty="0"/>
              <a:t>输入、输出</a:t>
            </a:r>
            <a:r>
              <a:rPr lang="zh-CN" altLang="en-US" kern="0" dirty="0" smtClean="0"/>
              <a:t>文件</a:t>
            </a:r>
            <a:r>
              <a:rPr lang="en-US" altLang="zh-CN" kern="0" dirty="0" smtClean="0"/>
              <a:t>(</a:t>
            </a:r>
            <a:r>
              <a:rPr lang="zh-CN" altLang="en-US" kern="0" dirty="0" smtClean="0"/>
              <a:t>或界面</a:t>
            </a:r>
            <a:r>
              <a:rPr lang="en-US" altLang="zh-CN" kern="0" dirty="0" smtClean="0"/>
              <a:t>)</a:t>
            </a:r>
            <a:endParaRPr lang="en-US" altLang="zh-CN" kern="0" dirty="0"/>
          </a:p>
          <a:p>
            <a:pPr marL="0" indent="0">
              <a:buFont typeface="Wingdings" panose="05000000000000000000" pitchFamily="2" charset="2"/>
              <a:buNone/>
              <a:defRPr/>
            </a:pPr>
            <a:endParaRPr lang="en-US" altLang="zh-CN" kern="0" dirty="0"/>
          </a:p>
          <a:p>
            <a:pPr marL="0" indent="0">
              <a:buFont typeface="Wingdings" panose="05000000000000000000" pitchFamily="2" charset="2"/>
              <a:buNone/>
              <a:defRPr/>
            </a:pPr>
            <a:endParaRPr lang="en-US" altLang="zh-CN" kern="0" dirty="0"/>
          </a:p>
        </p:txBody>
      </p:sp>
    </p:spTree>
    <p:extLst>
      <p:ext uri="{BB962C8B-B14F-4D97-AF65-F5344CB8AC3E}">
        <p14:creationId xmlns:p14="http://schemas.microsoft.com/office/powerpoint/2010/main" val="1833088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471" y="100853"/>
            <a:ext cx="8875059"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F5F5F5"/>
          </a:solidFill>
        </p:spPr>
        <p:txBody>
          <a:bodyPr wrap="square" lIns="0" tIns="0" rIns="0" bIns="0" rtlCol="0"/>
          <a:lstStyle/>
          <a:p>
            <a:endParaRPr sz="2647"/>
          </a:p>
        </p:txBody>
      </p:sp>
      <p:sp>
        <p:nvSpPr>
          <p:cNvPr id="3" name="object 3"/>
          <p:cNvSpPr/>
          <p:nvPr/>
        </p:nvSpPr>
        <p:spPr>
          <a:xfrm>
            <a:off x="2652554" y="100853"/>
            <a:ext cx="54909" cy="153521"/>
          </a:xfrm>
          <a:custGeom>
            <a:avLst/>
            <a:gdLst/>
            <a:ahLst/>
            <a:cxnLst/>
            <a:rect l="l" t="t" r="r" b="b"/>
            <a:pathLst>
              <a:path w="62230" h="173990">
                <a:moveTo>
                  <a:pt x="61977" y="0"/>
                </a:moveTo>
                <a:lnTo>
                  <a:pt x="0" y="86044"/>
                </a:lnTo>
                <a:lnTo>
                  <a:pt x="56886" y="173499"/>
                </a:lnTo>
              </a:path>
            </a:pathLst>
          </a:custGeom>
          <a:ln w="12150">
            <a:solidFill>
              <a:srgbClr val="6D6E71"/>
            </a:solidFill>
          </a:ln>
        </p:spPr>
        <p:txBody>
          <a:bodyPr wrap="square" lIns="0" tIns="0" rIns="0" bIns="0" rtlCol="0"/>
          <a:lstStyle/>
          <a:p>
            <a:endParaRPr sz="2647"/>
          </a:p>
        </p:txBody>
      </p:sp>
      <p:sp>
        <p:nvSpPr>
          <p:cNvPr id="4" name="object 4"/>
          <p:cNvSpPr/>
          <p:nvPr/>
        </p:nvSpPr>
        <p:spPr>
          <a:xfrm>
            <a:off x="5196939" y="100853"/>
            <a:ext cx="142315" cy="164726"/>
          </a:xfrm>
          <a:custGeom>
            <a:avLst/>
            <a:gdLst/>
            <a:ahLst/>
            <a:cxnLst/>
            <a:rect l="l" t="t" r="r" b="b"/>
            <a:pathLst>
              <a:path w="161289" h="186690">
                <a:moveTo>
                  <a:pt x="0" y="160402"/>
                </a:moveTo>
                <a:lnTo>
                  <a:pt x="65637" y="186621"/>
                </a:lnTo>
                <a:lnTo>
                  <a:pt x="87540" y="182271"/>
                </a:lnTo>
                <a:lnTo>
                  <a:pt x="109394" y="64150"/>
                </a:lnTo>
                <a:lnTo>
                  <a:pt x="157552" y="68573"/>
                </a:lnTo>
                <a:lnTo>
                  <a:pt x="161269" y="0"/>
                </a:lnTo>
              </a:path>
            </a:pathLst>
          </a:custGeom>
          <a:ln w="12152">
            <a:solidFill>
              <a:srgbClr val="6D6E71"/>
            </a:solidFill>
          </a:ln>
        </p:spPr>
        <p:txBody>
          <a:bodyPr wrap="square" lIns="0" tIns="0" rIns="0" bIns="0" rtlCol="0"/>
          <a:lstStyle/>
          <a:p>
            <a:endParaRPr sz="2647"/>
          </a:p>
        </p:txBody>
      </p:sp>
      <p:sp>
        <p:nvSpPr>
          <p:cNvPr id="5" name="object 5"/>
          <p:cNvSpPr/>
          <p:nvPr/>
        </p:nvSpPr>
        <p:spPr>
          <a:xfrm>
            <a:off x="6370707" y="100853"/>
            <a:ext cx="77321" cy="192180"/>
          </a:xfrm>
          <a:custGeom>
            <a:avLst/>
            <a:gdLst/>
            <a:ahLst/>
            <a:cxnLst/>
            <a:rect l="l" t="t" r="r" b="b"/>
            <a:pathLst>
              <a:path w="87629" h="217804">
                <a:moveTo>
                  <a:pt x="0" y="217263"/>
                </a:moveTo>
                <a:lnTo>
                  <a:pt x="13127" y="177922"/>
                </a:lnTo>
                <a:lnTo>
                  <a:pt x="8751" y="151654"/>
                </a:lnTo>
                <a:lnTo>
                  <a:pt x="87515" y="116662"/>
                </a:lnTo>
                <a:lnTo>
                  <a:pt x="87514" y="2915"/>
                </a:lnTo>
                <a:lnTo>
                  <a:pt x="81673" y="0"/>
                </a:lnTo>
              </a:path>
            </a:pathLst>
          </a:custGeom>
          <a:ln w="12150">
            <a:solidFill>
              <a:srgbClr val="6D6E71"/>
            </a:solidFill>
          </a:ln>
        </p:spPr>
        <p:txBody>
          <a:bodyPr wrap="square" lIns="0" tIns="0" rIns="0" bIns="0" rtlCol="0"/>
          <a:lstStyle/>
          <a:p>
            <a:endParaRPr sz="2647"/>
          </a:p>
        </p:txBody>
      </p:sp>
      <p:sp>
        <p:nvSpPr>
          <p:cNvPr id="6" name="object 6"/>
          <p:cNvSpPr/>
          <p:nvPr/>
        </p:nvSpPr>
        <p:spPr>
          <a:xfrm>
            <a:off x="6019331" y="100853"/>
            <a:ext cx="77321" cy="25773"/>
          </a:xfrm>
          <a:custGeom>
            <a:avLst/>
            <a:gdLst/>
            <a:ahLst/>
            <a:cxnLst/>
            <a:rect l="l" t="t" r="r" b="b"/>
            <a:pathLst>
              <a:path w="87629" h="29210">
                <a:moveTo>
                  <a:pt x="0" y="29183"/>
                </a:moveTo>
                <a:lnTo>
                  <a:pt x="78740" y="29183"/>
                </a:lnTo>
                <a:lnTo>
                  <a:pt x="87572" y="0"/>
                </a:lnTo>
              </a:path>
            </a:pathLst>
          </a:custGeom>
          <a:ln w="12154">
            <a:solidFill>
              <a:srgbClr val="6D6E71"/>
            </a:solidFill>
          </a:ln>
        </p:spPr>
        <p:txBody>
          <a:bodyPr wrap="square" lIns="0" tIns="0" rIns="0" bIns="0" rtlCol="0"/>
          <a:lstStyle/>
          <a:p>
            <a:endParaRPr sz="2647"/>
          </a:p>
        </p:txBody>
      </p:sp>
      <p:sp>
        <p:nvSpPr>
          <p:cNvPr id="7" name="object 7"/>
          <p:cNvSpPr/>
          <p:nvPr/>
        </p:nvSpPr>
        <p:spPr>
          <a:xfrm>
            <a:off x="2831621" y="100853"/>
            <a:ext cx="25773" cy="22412"/>
          </a:xfrm>
          <a:custGeom>
            <a:avLst/>
            <a:gdLst/>
            <a:ahLst/>
            <a:cxnLst/>
            <a:rect l="l" t="t" r="r" b="b"/>
            <a:pathLst>
              <a:path w="29210" h="25400">
                <a:moveTo>
                  <a:pt x="28974" y="24833"/>
                </a:moveTo>
                <a:lnTo>
                  <a:pt x="0" y="0"/>
                </a:lnTo>
              </a:path>
            </a:pathLst>
          </a:custGeom>
          <a:ln w="12152">
            <a:solidFill>
              <a:srgbClr val="6D6E71"/>
            </a:solidFill>
          </a:ln>
        </p:spPr>
        <p:txBody>
          <a:bodyPr wrap="square" lIns="0" tIns="0" rIns="0" bIns="0" rtlCol="0"/>
          <a:lstStyle/>
          <a:p>
            <a:endParaRPr sz="2647"/>
          </a:p>
        </p:txBody>
      </p:sp>
      <p:sp>
        <p:nvSpPr>
          <p:cNvPr id="8" name="object 8"/>
          <p:cNvSpPr/>
          <p:nvPr/>
        </p:nvSpPr>
        <p:spPr>
          <a:xfrm>
            <a:off x="4494234" y="100853"/>
            <a:ext cx="11206" cy="25773"/>
          </a:xfrm>
          <a:custGeom>
            <a:avLst/>
            <a:gdLst/>
            <a:ahLst/>
            <a:cxnLst/>
            <a:rect l="l" t="t" r="r" b="b"/>
            <a:pathLst>
              <a:path w="12700" h="29210">
                <a:moveTo>
                  <a:pt x="0" y="29183"/>
                </a:moveTo>
                <a:lnTo>
                  <a:pt x="12164" y="0"/>
                </a:lnTo>
              </a:path>
            </a:pathLst>
          </a:custGeom>
          <a:ln w="12150">
            <a:solidFill>
              <a:srgbClr val="6D6E71"/>
            </a:solidFill>
          </a:ln>
        </p:spPr>
        <p:txBody>
          <a:bodyPr wrap="square" lIns="0" tIns="0" rIns="0" bIns="0" rtlCol="0"/>
          <a:lstStyle/>
          <a:p>
            <a:endParaRPr sz="2647"/>
          </a:p>
        </p:txBody>
      </p:sp>
      <p:sp>
        <p:nvSpPr>
          <p:cNvPr id="9" name="object 9"/>
          <p:cNvSpPr/>
          <p:nvPr/>
        </p:nvSpPr>
        <p:spPr>
          <a:xfrm>
            <a:off x="7679567" y="100853"/>
            <a:ext cx="62193" cy="41462"/>
          </a:xfrm>
          <a:custGeom>
            <a:avLst/>
            <a:gdLst/>
            <a:ahLst/>
            <a:cxnLst/>
            <a:rect l="l" t="t" r="r" b="b"/>
            <a:pathLst>
              <a:path w="70484" h="46989">
                <a:moveTo>
                  <a:pt x="0" y="33557"/>
                </a:moveTo>
                <a:lnTo>
                  <a:pt x="70036" y="46654"/>
                </a:lnTo>
                <a:lnTo>
                  <a:pt x="63552" y="0"/>
                </a:lnTo>
              </a:path>
            </a:pathLst>
          </a:custGeom>
          <a:ln w="12153">
            <a:solidFill>
              <a:srgbClr val="6D6E71"/>
            </a:solidFill>
          </a:ln>
        </p:spPr>
        <p:txBody>
          <a:bodyPr wrap="square" lIns="0" tIns="0" rIns="0" bIns="0" rtlCol="0"/>
          <a:lstStyle/>
          <a:p>
            <a:endParaRPr sz="2647"/>
          </a:p>
        </p:txBody>
      </p:sp>
      <p:sp>
        <p:nvSpPr>
          <p:cNvPr id="10" name="object 10"/>
          <p:cNvSpPr/>
          <p:nvPr/>
        </p:nvSpPr>
        <p:spPr>
          <a:xfrm>
            <a:off x="2357571" y="100853"/>
            <a:ext cx="117662" cy="33618"/>
          </a:xfrm>
          <a:custGeom>
            <a:avLst/>
            <a:gdLst/>
            <a:ahLst/>
            <a:cxnLst/>
            <a:rect l="l" t="t" r="r" b="b"/>
            <a:pathLst>
              <a:path w="133350" h="38100">
                <a:moveTo>
                  <a:pt x="133025" y="37882"/>
                </a:moveTo>
                <a:lnTo>
                  <a:pt x="105918" y="0"/>
                </a:lnTo>
              </a:path>
              <a:path w="133350" h="38100">
                <a:moveTo>
                  <a:pt x="49586" y="0"/>
                </a:moveTo>
                <a:lnTo>
                  <a:pt x="14854" y="20410"/>
                </a:lnTo>
                <a:lnTo>
                  <a:pt x="0" y="0"/>
                </a:lnTo>
              </a:path>
            </a:pathLst>
          </a:custGeom>
          <a:ln w="12152">
            <a:solidFill>
              <a:srgbClr val="6D6E71"/>
            </a:solidFill>
          </a:ln>
        </p:spPr>
        <p:txBody>
          <a:bodyPr wrap="square" lIns="0" tIns="0" rIns="0" bIns="0" rtlCol="0"/>
          <a:lstStyle/>
          <a:p>
            <a:endParaRPr sz="2647"/>
          </a:p>
        </p:txBody>
      </p:sp>
      <p:sp>
        <p:nvSpPr>
          <p:cNvPr id="11" name="object 11"/>
          <p:cNvSpPr/>
          <p:nvPr/>
        </p:nvSpPr>
        <p:spPr>
          <a:xfrm>
            <a:off x="134471" y="250081"/>
            <a:ext cx="35859" cy="10085"/>
          </a:xfrm>
          <a:custGeom>
            <a:avLst/>
            <a:gdLst/>
            <a:ahLst/>
            <a:cxnLst/>
            <a:rect l="l" t="t" r="r" b="b"/>
            <a:pathLst>
              <a:path w="40640" h="11429">
                <a:moveTo>
                  <a:pt x="0" y="11042"/>
                </a:moveTo>
                <a:lnTo>
                  <a:pt x="40158" y="0"/>
                </a:lnTo>
              </a:path>
            </a:pathLst>
          </a:custGeom>
          <a:ln w="12154">
            <a:solidFill>
              <a:srgbClr val="6D6E71"/>
            </a:solidFill>
          </a:ln>
        </p:spPr>
        <p:txBody>
          <a:bodyPr wrap="square" lIns="0" tIns="0" rIns="0" bIns="0" rtlCol="0"/>
          <a:lstStyle/>
          <a:p>
            <a:endParaRPr sz="2647"/>
          </a:p>
        </p:txBody>
      </p:sp>
      <p:sp>
        <p:nvSpPr>
          <p:cNvPr id="12" name="object 12"/>
          <p:cNvSpPr/>
          <p:nvPr/>
        </p:nvSpPr>
        <p:spPr>
          <a:xfrm>
            <a:off x="6521266" y="100853"/>
            <a:ext cx="63313" cy="164726"/>
          </a:xfrm>
          <a:custGeom>
            <a:avLst/>
            <a:gdLst/>
            <a:ahLst/>
            <a:cxnLst/>
            <a:rect l="l" t="t" r="r" b="b"/>
            <a:pathLst>
              <a:path w="71754" h="186690">
                <a:moveTo>
                  <a:pt x="0" y="186621"/>
                </a:moveTo>
                <a:lnTo>
                  <a:pt x="61284" y="86044"/>
                </a:lnTo>
                <a:lnTo>
                  <a:pt x="71281" y="0"/>
                </a:lnTo>
              </a:path>
            </a:pathLst>
          </a:custGeom>
          <a:ln w="12150">
            <a:solidFill>
              <a:srgbClr val="6D6E71"/>
            </a:solidFill>
          </a:ln>
        </p:spPr>
        <p:txBody>
          <a:bodyPr wrap="square" lIns="0" tIns="0" rIns="0" bIns="0" rtlCol="0"/>
          <a:lstStyle/>
          <a:p>
            <a:endParaRPr sz="2647"/>
          </a:p>
        </p:txBody>
      </p:sp>
      <p:sp>
        <p:nvSpPr>
          <p:cNvPr id="13" name="object 13"/>
          <p:cNvSpPr/>
          <p:nvPr/>
        </p:nvSpPr>
        <p:spPr>
          <a:xfrm>
            <a:off x="4669200" y="100853"/>
            <a:ext cx="26334" cy="14568"/>
          </a:xfrm>
          <a:custGeom>
            <a:avLst/>
            <a:gdLst/>
            <a:ahLst/>
            <a:cxnLst/>
            <a:rect l="l" t="t" r="r" b="b"/>
            <a:pathLst>
              <a:path w="29845" h="16510">
                <a:moveTo>
                  <a:pt x="0" y="0"/>
                </a:moveTo>
                <a:lnTo>
                  <a:pt x="29271" y="16036"/>
                </a:lnTo>
              </a:path>
            </a:pathLst>
          </a:custGeom>
          <a:ln w="12153">
            <a:solidFill>
              <a:srgbClr val="6D6E71"/>
            </a:solidFill>
          </a:ln>
        </p:spPr>
        <p:txBody>
          <a:bodyPr wrap="square" lIns="0" tIns="0" rIns="0" bIns="0" rtlCol="0"/>
          <a:lstStyle/>
          <a:p>
            <a:endParaRPr sz="2647"/>
          </a:p>
        </p:txBody>
      </p:sp>
      <p:sp>
        <p:nvSpPr>
          <p:cNvPr id="14" name="object 14"/>
          <p:cNvSpPr/>
          <p:nvPr/>
        </p:nvSpPr>
        <p:spPr>
          <a:xfrm>
            <a:off x="2073402" y="100853"/>
            <a:ext cx="170329" cy="161365"/>
          </a:xfrm>
          <a:custGeom>
            <a:avLst/>
            <a:gdLst/>
            <a:ahLst/>
            <a:cxnLst/>
            <a:rect l="l" t="t" r="r" b="b"/>
            <a:pathLst>
              <a:path w="193039" h="182879">
                <a:moveTo>
                  <a:pt x="179409" y="182271"/>
                </a:moveTo>
                <a:lnTo>
                  <a:pt x="192512" y="116662"/>
                </a:lnTo>
                <a:lnTo>
                  <a:pt x="109395" y="20410"/>
                </a:lnTo>
                <a:lnTo>
                  <a:pt x="0" y="37882"/>
                </a:lnTo>
                <a:lnTo>
                  <a:pt x="13384" y="0"/>
                </a:lnTo>
              </a:path>
            </a:pathLst>
          </a:custGeom>
          <a:ln w="12152">
            <a:solidFill>
              <a:srgbClr val="6D6E71"/>
            </a:solidFill>
          </a:ln>
        </p:spPr>
        <p:txBody>
          <a:bodyPr wrap="square" lIns="0" tIns="0" rIns="0" bIns="0" rtlCol="0"/>
          <a:lstStyle/>
          <a:p>
            <a:endParaRPr sz="2647"/>
          </a:p>
        </p:txBody>
      </p:sp>
      <p:sp>
        <p:nvSpPr>
          <p:cNvPr id="15" name="object 15"/>
          <p:cNvSpPr/>
          <p:nvPr/>
        </p:nvSpPr>
        <p:spPr>
          <a:xfrm>
            <a:off x="6994512" y="100853"/>
            <a:ext cx="322169" cy="161365"/>
          </a:xfrm>
          <a:custGeom>
            <a:avLst/>
            <a:gdLst/>
            <a:ahLst/>
            <a:cxnLst/>
            <a:rect l="l" t="t" r="r" b="b"/>
            <a:pathLst>
              <a:path w="365125" h="182879">
                <a:moveTo>
                  <a:pt x="365096" y="156052"/>
                </a:moveTo>
                <a:lnTo>
                  <a:pt x="347592" y="160402"/>
                </a:lnTo>
                <a:lnTo>
                  <a:pt x="316986" y="182271"/>
                </a:lnTo>
                <a:lnTo>
                  <a:pt x="198815" y="151654"/>
                </a:lnTo>
                <a:lnTo>
                  <a:pt x="85018" y="55402"/>
                </a:lnTo>
                <a:lnTo>
                  <a:pt x="0" y="0"/>
                </a:lnTo>
              </a:path>
            </a:pathLst>
          </a:custGeom>
          <a:ln w="12154">
            <a:solidFill>
              <a:srgbClr val="6D6E71"/>
            </a:solidFill>
          </a:ln>
        </p:spPr>
        <p:txBody>
          <a:bodyPr wrap="square" lIns="0" tIns="0" rIns="0" bIns="0" rtlCol="0"/>
          <a:lstStyle/>
          <a:p>
            <a:endParaRPr sz="2647"/>
          </a:p>
        </p:txBody>
      </p:sp>
      <p:sp>
        <p:nvSpPr>
          <p:cNvPr id="16" name="object 16"/>
          <p:cNvSpPr/>
          <p:nvPr/>
        </p:nvSpPr>
        <p:spPr>
          <a:xfrm>
            <a:off x="5085852" y="100854"/>
            <a:ext cx="26334" cy="133910"/>
          </a:xfrm>
          <a:custGeom>
            <a:avLst/>
            <a:gdLst/>
            <a:ahLst/>
            <a:cxnLst/>
            <a:rect l="l" t="t" r="r" b="b"/>
            <a:pathLst>
              <a:path w="29845" h="151765">
                <a:moveTo>
                  <a:pt x="29679" y="151654"/>
                </a:moveTo>
                <a:lnTo>
                  <a:pt x="20927" y="125386"/>
                </a:lnTo>
                <a:lnTo>
                  <a:pt x="0" y="0"/>
                </a:lnTo>
              </a:path>
            </a:pathLst>
          </a:custGeom>
          <a:ln w="12150">
            <a:solidFill>
              <a:srgbClr val="6D6E71"/>
            </a:solidFill>
          </a:ln>
        </p:spPr>
        <p:txBody>
          <a:bodyPr wrap="square" lIns="0" tIns="0" rIns="0" bIns="0" rtlCol="0"/>
          <a:lstStyle/>
          <a:p>
            <a:endParaRPr sz="2647"/>
          </a:p>
        </p:txBody>
      </p:sp>
      <p:sp>
        <p:nvSpPr>
          <p:cNvPr id="17" name="object 17"/>
          <p:cNvSpPr/>
          <p:nvPr/>
        </p:nvSpPr>
        <p:spPr>
          <a:xfrm>
            <a:off x="1223982" y="100853"/>
            <a:ext cx="448235" cy="249891"/>
          </a:xfrm>
          <a:custGeom>
            <a:avLst/>
            <a:gdLst/>
            <a:ahLst/>
            <a:cxnLst/>
            <a:rect l="l" t="t" r="r" b="b"/>
            <a:pathLst>
              <a:path w="508000" h="283210">
                <a:moveTo>
                  <a:pt x="0" y="212841"/>
                </a:moveTo>
                <a:lnTo>
                  <a:pt x="21903" y="208515"/>
                </a:lnTo>
                <a:lnTo>
                  <a:pt x="56885" y="186621"/>
                </a:lnTo>
                <a:lnTo>
                  <a:pt x="105017" y="77272"/>
                </a:lnTo>
                <a:lnTo>
                  <a:pt x="258146" y="51052"/>
                </a:lnTo>
                <a:lnTo>
                  <a:pt x="241925" y="0"/>
                </a:lnTo>
              </a:path>
              <a:path w="508000" h="283210">
                <a:moveTo>
                  <a:pt x="297531" y="282848"/>
                </a:moveTo>
                <a:lnTo>
                  <a:pt x="284428" y="256580"/>
                </a:lnTo>
                <a:lnTo>
                  <a:pt x="323810" y="243483"/>
                </a:lnTo>
                <a:lnTo>
                  <a:pt x="341309" y="94792"/>
                </a:lnTo>
                <a:lnTo>
                  <a:pt x="507567" y="55402"/>
                </a:lnTo>
                <a:lnTo>
                  <a:pt x="501055" y="0"/>
                </a:lnTo>
              </a:path>
            </a:pathLst>
          </a:custGeom>
          <a:ln w="12152">
            <a:solidFill>
              <a:srgbClr val="6D6E71"/>
            </a:solidFill>
          </a:ln>
        </p:spPr>
        <p:txBody>
          <a:bodyPr wrap="square" lIns="0" tIns="0" rIns="0" bIns="0" rtlCol="0"/>
          <a:lstStyle/>
          <a:p>
            <a:endParaRPr sz="2647"/>
          </a:p>
        </p:txBody>
      </p:sp>
      <p:sp>
        <p:nvSpPr>
          <p:cNvPr id="18" name="object 18"/>
          <p:cNvSpPr/>
          <p:nvPr/>
        </p:nvSpPr>
        <p:spPr>
          <a:xfrm>
            <a:off x="938266" y="100853"/>
            <a:ext cx="127747" cy="245969"/>
          </a:xfrm>
          <a:custGeom>
            <a:avLst/>
            <a:gdLst/>
            <a:ahLst/>
            <a:cxnLst/>
            <a:rect l="l" t="t" r="r" b="b"/>
            <a:pathLst>
              <a:path w="144780" h="278765">
                <a:moveTo>
                  <a:pt x="122500" y="278474"/>
                </a:moveTo>
                <a:lnTo>
                  <a:pt x="144378" y="164751"/>
                </a:lnTo>
                <a:lnTo>
                  <a:pt x="0" y="86044"/>
                </a:lnTo>
                <a:lnTo>
                  <a:pt x="11937" y="0"/>
                </a:lnTo>
              </a:path>
            </a:pathLst>
          </a:custGeom>
          <a:ln w="12150">
            <a:solidFill>
              <a:srgbClr val="6D6E71"/>
            </a:solidFill>
          </a:ln>
        </p:spPr>
        <p:txBody>
          <a:bodyPr wrap="square" lIns="0" tIns="0" rIns="0" bIns="0" rtlCol="0"/>
          <a:lstStyle/>
          <a:p>
            <a:endParaRPr sz="2647"/>
          </a:p>
        </p:txBody>
      </p:sp>
      <p:sp>
        <p:nvSpPr>
          <p:cNvPr id="19" name="object 19"/>
          <p:cNvSpPr/>
          <p:nvPr/>
        </p:nvSpPr>
        <p:spPr>
          <a:xfrm>
            <a:off x="5733799" y="100853"/>
            <a:ext cx="15688" cy="72278"/>
          </a:xfrm>
          <a:custGeom>
            <a:avLst/>
            <a:gdLst/>
            <a:ahLst/>
            <a:cxnLst/>
            <a:rect l="l" t="t" r="r" b="b"/>
            <a:pathLst>
              <a:path w="17779" h="81914">
                <a:moveTo>
                  <a:pt x="17323" y="81670"/>
                </a:moveTo>
                <a:lnTo>
                  <a:pt x="4170" y="11662"/>
                </a:lnTo>
                <a:lnTo>
                  <a:pt x="0" y="0"/>
                </a:lnTo>
              </a:path>
            </a:pathLst>
          </a:custGeom>
          <a:ln w="12150">
            <a:solidFill>
              <a:srgbClr val="6D6E71"/>
            </a:solidFill>
          </a:ln>
        </p:spPr>
        <p:txBody>
          <a:bodyPr wrap="square" lIns="0" tIns="0" rIns="0" bIns="0" rtlCol="0"/>
          <a:lstStyle/>
          <a:p>
            <a:endParaRPr sz="2647"/>
          </a:p>
        </p:txBody>
      </p:sp>
      <p:sp>
        <p:nvSpPr>
          <p:cNvPr id="20" name="object 20"/>
          <p:cNvSpPr/>
          <p:nvPr/>
        </p:nvSpPr>
        <p:spPr>
          <a:xfrm>
            <a:off x="548311" y="504801"/>
            <a:ext cx="66115" cy="366993"/>
          </a:xfrm>
          <a:custGeom>
            <a:avLst/>
            <a:gdLst/>
            <a:ahLst/>
            <a:cxnLst/>
            <a:rect l="l" t="t" r="r" b="b"/>
            <a:pathLst>
              <a:path w="74929" h="415925">
                <a:moveTo>
                  <a:pt x="30602" y="0"/>
                </a:moveTo>
                <a:lnTo>
                  <a:pt x="74360" y="21894"/>
                </a:lnTo>
                <a:lnTo>
                  <a:pt x="43757" y="253690"/>
                </a:lnTo>
                <a:lnTo>
                  <a:pt x="0" y="345519"/>
                </a:lnTo>
                <a:lnTo>
                  <a:pt x="4376" y="415551"/>
                </a:lnTo>
              </a:path>
            </a:pathLst>
          </a:custGeom>
          <a:ln w="12150">
            <a:solidFill>
              <a:srgbClr val="6D6E71"/>
            </a:solidFill>
          </a:ln>
        </p:spPr>
        <p:txBody>
          <a:bodyPr wrap="square" lIns="0" tIns="0" rIns="0" bIns="0" rtlCol="0"/>
          <a:lstStyle/>
          <a:p>
            <a:endParaRPr sz="2647"/>
          </a:p>
        </p:txBody>
      </p:sp>
      <p:sp>
        <p:nvSpPr>
          <p:cNvPr id="21" name="object 21"/>
          <p:cNvSpPr/>
          <p:nvPr/>
        </p:nvSpPr>
        <p:spPr>
          <a:xfrm>
            <a:off x="9003879" y="663936"/>
            <a:ext cx="6163" cy="34178"/>
          </a:xfrm>
          <a:custGeom>
            <a:avLst/>
            <a:gdLst/>
            <a:ahLst/>
            <a:cxnLst/>
            <a:rect l="l" t="t" r="r" b="b"/>
            <a:pathLst>
              <a:path w="6984" h="38734">
                <a:moveTo>
                  <a:pt x="0" y="38345"/>
                </a:moveTo>
                <a:lnTo>
                  <a:pt x="6404" y="0"/>
                </a:lnTo>
              </a:path>
            </a:pathLst>
          </a:custGeom>
          <a:ln w="12150">
            <a:solidFill>
              <a:srgbClr val="6D6E71"/>
            </a:solidFill>
          </a:ln>
        </p:spPr>
        <p:txBody>
          <a:bodyPr wrap="square" lIns="0" tIns="0" rIns="0" bIns="0" rtlCol="0"/>
          <a:lstStyle/>
          <a:p>
            <a:endParaRPr sz="2647"/>
          </a:p>
        </p:txBody>
      </p:sp>
      <p:sp>
        <p:nvSpPr>
          <p:cNvPr id="22" name="object 22"/>
          <p:cNvSpPr/>
          <p:nvPr/>
        </p:nvSpPr>
        <p:spPr>
          <a:xfrm>
            <a:off x="8540601" y="254040"/>
            <a:ext cx="468966" cy="532840"/>
          </a:xfrm>
          <a:custGeom>
            <a:avLst/>
            <a:gdLst/>
            <a:ahLst/>
            <a:cxnLst/>
            <a:rect l="l" t="t" r="r" b="b"/>
            <a:pathLst>
              <a:path w="531495" h="603885">
                <a:moveTo>
                  <a:pt x="531452" y="392402"/>
                </a:moveTo>
                <a:lnTo>
                  <a:pt x="472585" y="362950"/>
                </a:lnTo>
                <a:lnTo>
                  <a:pt x="459408" y="319186"/>
                </a:lnTo>
                <a:lnTo>
                  <a:pt x="498813" y="227357"/>
                </a:lnTo>
                <a:lnTo>
                  <a:pt x="529443" y="135504"/>
                </a:lnTo>
                <a:lnTo>
                  <a:pt x="531452" y="73210"/>
                </a:lnTo>
              </a:path>
              <a:path w="531495" h="603885">
                <a:moveTo>
                  <a:pt x="531452" y="0"/>
                </a:moveTo>
                <a:lnTo>
                  <a:pt x="350009" y="8659"/>
                </a:lnTo>
                <a:lnTo>
                  <a:pt x="376289" y="61171"/>
                </a:lnTo>
                <a:lnTo>
                  <a:pt x="236287" y="74268"/>
                </a:lnTo>
                <a:lnTo>
                  <a:pt x="249391" y="118008"/>
                </a:lnTo>
                <a:lnTo>
                  <a:pt x="262520" y="227357"/>
                </a:lnTo>
              </a:path>
              <a:path w="531495" h="603885">
                <a:moveTo>
                  <a:pt x="0" y="603494"/>
                </a:moveTo>
                <a:lnTo>
                  <a:pt x="131273" y="590396"/>
                </a:lnTo>
                <a:lnTo>
                  <a:pt x="275675" y="524787"/>
                </a:lnTo>
                <a:lnTo>
                  <a:pt x="319407" y="411015"/>
                </a:lnTo>
                <a:lnTo>
                  <a:pt x="358838" y="402316"/>
                </a:lnTo>
                <a:lnTo>
                  <a:pt x="433179" y="463527"/>
                </a:lnTo>
                <a:lnTo>
                  <a:pt x="450707" y="481047"/>
                </a:lnTo>
                <a:lnTo>
                  <a:pt x="525096" y="502893"/>
                </a:lnTo>
                <a:lnTo>
                  <a:pt x="531452" y="500703"/>
                </a:lnTo>
              </a:path>
            </a:pathLst>
          </a:custGeom>
          <a:ln w="12152">
            <a:solidFill>
              <a:srgbClr val="6D6E71"/>
            </a:solidFill>
          </a:ln>
        </p:spPr>
        <p:txBody>
          <a:bodyPr wrap="square" lIns="0" tIns="0" rIns="0" bIns="0" rtlCol="0"/>
          <a:lstStyle/>
          <a:p>
            <a:endParaRPr sz="2647"/>
          </a:p>
        </p:txBody>
      </p:sp>
      <p:grpSp>
        <p:nvGrpSpPr>
          <p:cNvPr id="23" name="object 23"/>
          <p:cNvGrpSpPr/>
          <p:nvPr/>
        </p:nvGrpSpPr>
        <p:grpSpPr>
          <a:xfrm>
            <a:off x="129108" y="95488"/>
            <a:ext cx="8885694" cy="6666850"/>
            <a:chOff x="-6077" y="108222"/>
            <a:chExt cx="10070555" cy="7555954"/>
          </a:xfrm>
        </p:grpSpPr>
        <p:pic>
          <p:nvPicPr>
            <p:cNvPr id="25" name="object 25"/>
            <p:cNvPicPr/>
            <p:nvPr/>
          </p:nvPicPr>
          <p:blipFill>
            <a:blip r:embed="rId2" cstate="print"/>
            <a:stretch>
              <a:fillRect/>
            </a:stretch>
          </p:blipFill>
          <p:spPr>
            <a:xfrm>
              <a:off x="-6077" y="108222"/>
              <a:ext cx="10070555" cy="7555954"/>
            </a:xfrm>
            <a:prstGeom prst="rect">
              <a:avLst/>
            </a:prstGeom>
          </p:spPr>
        </p:pic>
        <p:sp>
          <p:nvSpPr>
            <p:cNvPr id="24" name="object 24"/>
            <p:cNvSpPr/>
            <p:nvPr/>
          </p:nvSpPr>
          <p:spPr>
            <a:xfrm>
              <a:off x="10025770" y="1265370"/>
              <a:ext cx="33020" cy="15875"/>
            </a:xfrm>
            <a:custGeom>
              <a:avLst/>
              <a:gdLst/>
              <a:ahLst/>
              <a:cxnLst/>
              <a:rect l="l" t="t" r="r" b="b"/>
              <a:pathLst>
                <a:path w="33020" h="15875">
                  <a:moveTo>
                    <a:pt x="32630" y="0"/>
                  </a:moveTo>
                  <a:lnTo>
                    <a:pt x="0" y="15343"/>
                  </a:lnTo>
                </a:path>
              </a:pathLst>
            </a:custGeom>
            <a:ln w="12154">
              <a:solidFill>
                <a:srgbClr val="6D6E71"/>
              </a:solidFill>
            </a:ln>
          </p:spPr>
          <p:txBody>
            <a:bodyPr wrap="square" lIns="0" tIns="0" rIns="0" bIns="0" rtlCol="0"/>
            <a:lstStyle/>
            <a:p>
              <a:endParaRPr sz="2647"/>
            </a:p>
          </p:txBody>
        </p:sp>
      </p:grpSp>
      <p:sp>
        <p:nvSpPr>
          <p:cNvPr id="39" name="object 39"/>
          <p:cNvSpPr txBox="1"/>
          <p:nvPr/>
        </p:nvSpPr>
        <p:spPr>
          <a:xfrm>
            <a:off x="803157" y="2068152"/>
            <a:ext cx="6876410" cy="3798739"/>
          </a:xfrm>
          <a:prstGeom prst="rect">
            <a:avLst/>
          </a:prstGeom>
        </p:spPr>
        <p:txBody>
          <a:bodyPr vert="horz" wrap="square" lIns="0" tIns="117101" rIns="0" bIns="0" rtlCol="0">
            <a:spAutoFit/>
          </a:bodyPr>
          <a:lstStyle/>
          <a:p>
            <a:pPr marL="226931" indent="-215725">
              <a:lnSpc>
                <a:spcPct val="150000"/>
              </a:lnSpc>
              <a:spcBef>
                <a:spcPts val="922"/>
              </a:spcBef>
              <a:buFont typeface="Tahoma"/>
              <a:buChar char="‣"/>
              <a:tabLst>
                <a:tab pos="226931" algn="l"/>
              </a:tabLst>
            </a:pPr>
            <a:r>
              <a:rPr lang="en-US" sz="2800" i="1" spc="-9" dirty="0">
                <a:latin typeface="Calibri"/>
                <a:cs typeface="Calibri"/>
              </a:rPr>
              <a:t>Why study algorithms?</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Course overview</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1.1 Algorithm and program</a:t>
            </a:r>
          </a:p>
          <a:p>
            <a:pPr marL="226931" indent="-215725">
              <a:lnSpc>
                <a:spcPct val="150000"/>
              </a:lnSpc>
              <a:spcBef>
                <a:spcPts val="922"/>
              </a:spcBef>
              <a:buFont typeface="Tahoma"/>
              <a:buChar char="‣"/>
              <a:tabLst>
                <a:tab pos="226931" algn="l"/>
              </a:tabLst>
            </a:pPr>
            <a:r>
              <a:rPr lang="en-US" sz="2800" i="1" dirty="0" smtClean="0">
                <a:latin typeface="Calibri"/>
                <a:cs typeface="Calibri"/>
              </a:rPr>
              <a:t>1.2 algorithm complexity analysis</a:t>
            </a:r>
            <a:endParaRPr sz="2800" dirty="0">
              <a:latin typeface="Calibri"/>
              <a:cs typeface="Calibri"/>
            </a:endParaRPr>
          </a:p>
          <a:p>
            <a:pPr marL="226931" indent="-215725">
              <a:lnSpc>
                <a:spcPct val="150000"/>
              </a:lnSpc>
              <a:spcBef>
                <a:spcPts val="838"/>
              </a:spcBef>
              <a:buFont typeface="Tahoma"/>
              <a:buChar char="‣"/>
              <a:tabLst>
                <a:tab pos="226931" algn="l"/>
              </a:tabLst>
            </a:pPr>
            <a:r>
              <a:rPr lang="en-US" sz="2800" i="1" dirty="0" smtClean="0">
                <a:latin typeface="Calibri"/>
                <a:cs typeface="Calibri"/>
              </a:rPr>
              <a:t>1.3 NP hard </a:t>
            </a:r>
            <a:r>
              <a:rPr sz="2800" i="1" dirty="0" smtClean="0">
                <a:latin typeface="Calibri"/>
                <a:cs typeface="Calibri"/>
              </a:rPr>
              <a:t>theory</a:t>
            </a:r>
            <a:r>
              <a:rPr sz="2800" i="1" spc="190" dirty="0" smtClean="0">
                <a:latin typeface="Calibri"/>
                <a:cs typeface="Calibri"/>
              </a:rPr>
              <a:t> </a:t>
            </a:r>
            <a:r>
              <a:rPr sz="2800" i="1" dirty="0">
                <a:latin typeface="Calibri"/>
                <a:cs typeface="Calibri"/>
              </a:rPr>
              <a:t>of</a:t>
            </a:r>
            <a:r>
              <a:rPr sz="2800" i="1" spc="190" dirty="0">
                <a:latin typeface="Calibri"/>
                <a:cs typeface="Calibri"/>
              </a:rPr>
              <a:t> </a:t>
            </a:r>
            <a:r>
              <a:rPr sz="2800" i="1" spc="-9" dirty="0" smtClean="0">
                <a:latin typeface="Calibri"/>
                <a:cs typeface="Calibri"/>
              </a:rPr>
              <a:t>algorithms</a:t>
            </a:r>
            <a:endParaRPr sz="2800" dirty="0">
              <a:latin typeface="Calibri"/>
              <a:cs typeface="Calibri"/>
            </a:endParaRPr>
          </a:p>
        </p:txBody>
      </p:sp>
      <p:sp>
        <p:nvSpPr>
          <p:cNvPr id="41" name="标题 40"/>
          <p:cNvSpPr>
            <a:spLocks noGrp="1"/>
          </p:cNvSpPr>
          <p:nvPr>
            <p:ph type="title"/>
          </p:nvPr>
        </p:nvSpPr>
        <p:spPr>
          <a:xfrm>
            <a:off x="420599" y="866694"/>
            <a:ext cx="8229600" cy="1139825"/>
          </a:xfrm>
        </p:spPr>
        <p:txBody>
          <a:bodyPr/>
          <a:lstStyle/>
          <a:p>
            <a:r>
              <a:rPr lang="en-US" altLang="zh-CN" sz="4400" b="1" spc="176" dirty="0">
                <a:latin typeface="Calibri"/>
                <a:cs typeface="Calibri"/>
              </a:rPr>
              <a:t>1</a:t>
            </a:r>
            <a:r>
              <a:rPr lang="zh-CN" altLang="en-US" sz="4400" b="1" spc="176" dirty="0">
                <a:latin typeface="Calibri"/>
                <a:cs typeface="Calibri"/>
              </a:rPr>
              <a:t>、 算法概述</a:t>
            </a:r>
            <a:r>
              <a:rPr lang="zh-CN" altLang="en-US" sz="4400" dirty="0">
                <a:latin typeface="Century Gothic"/>
                <a:cs typeface="Century Gothic"/>
              </a:rPr>
              <a:t/>
            </a:r>
            <a:br>
              <a:rPr lang="zh-CN" altLang="en-US" sz="4400" dirty="0">
                <a:latin typeface="Century Gothic"/>
                <a:cs typeface="Century Gothic"/>
              </a:rPr>
            </a:br>
            <a:endParaRPr lang="zh-CN" altLang="en-US" dirty="0"/>
          </a:p>
        </p:txBody>
      </p:sp>
    </p:spTree>
    <p:extLst>
      <p:ext uri="{BB962C8B-B14F-4D97-AF65-F5344CB8AC3E}">
        <p14:creationId xmlns:p14="http://schemas.microsoft.com/office/powerpoint/2010/main" val="2934010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95B6C3A3-DC02-EB7F-62E0-1674EAC24B10}"/>
              </a:ext>
            </a:extLst>
          </p:cNvPr>
          <p:cNvSpPr>
            <a:spLocks noGrp="1" noChangeArrowheads="1"/>
          </p:cNvSpPr>
          <p:nvPr>
            <p:ph type="title"/>
          </p:nvPr>
        </p:nvSpPr>
        <p:spPr/>
        <p:txBody>
          <a:bodyPr/>
          <a:lstStyle/>
          <a:p>
            <a:r>
              <a:rPr lang="zh-CN" altLang="en-US"/>
              <a:t>伪代码示例（插入排序）</a:t>
            </a:r>
          </a:p>
        </p:txBody>
      </p:sp>
      <p:pic>
        <p:nvPicPr>
          <p:cNvPr id="14339" name="内容占位符 5">
            <a:extLst>
              <a:ext uri="{FF2B5EF4-FFF2-40B4-BE49-F238E27FC236}">
                <a16:creationId xmlns:a16="http://schemas.microsoft.com/office/drawing/2014/main" id="{E9441175-C7E2-DA1F-8EEB-B003B5992A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 y="3429000"/>
            <a:ext cx="3168650" cy="2687638"/>
          </a:xfrm>
        </p:spPr>
      </p:pic>
      <p:sp>
        <p:nvSpPr>
          <p:cNvPr id="14340" name="灯片编号占位符 3">
            <a:extLst>
              <a:ext uri="{FF2B5EF4-FFF2-40B4-BE49-F238E27FC236}">
                <a16:creationId xmlns:a16="http://schemas.microsoft.com/office/drawing/2014/main" id="{609835B3-F1B0-2869-8C8E-37BB00C6CD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B40A84B1-8D0B-461C-A5FF-70C6DCA4472F}" type="slidenum">
              <a:rPr lang="en-US" altLang="zh-CN" sz="1200">
                <a:solidFill>
                  <a:schemeClr val="tx1"/>
                </a:solidFill>
                <a:latin typeface="Garamond" pitchFamily="18" charset="0"/>
                <a:ea typeface="宋体" panose="02010600030101010101" pitchFamily="2" charset="-122"/>
              </a:rPr>
              <a:pPr/>
              <a:t>20</a:t>
            </a:fld>
            <a:endParaRPr lang="en-US" altLang="zh-CN" sz="1200">
              <a:solidFill>
                <a:schemeClr val="tx1"/>
              </a:solidFill>
              <a:latin typeface="Garamond" pitchFamily="18" charset="0"/>
              <a:ea typeface="宋体" panose="02010600030101010101" pitchFamily="2" charset="-122"/>
            </a:endParaRPr>
          </a:p>
        </p:txBody>
      </p:sp>
      <p:pic>
        <p:nvPicPr>
          <p:cNvPr id="14341" name="图片 4">
            <a:extLst>
              <a:ext uri="{FF2B5EF4-FFF2-40B4-BE49-F238E27FC236}">
                <a16:creationId xmlns:a16="http://schemas.microsoft.com/office/drawing/2014/main" id="{3F9FB067-4DDA-85E8-67FC-7D2173DA9E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1052513"/>
            <a:ext cx="6364287"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86677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BD304A61-8C7F-EF5F-28AD-6630EF7AC3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E832F01C-6BFD-4B96-BD72-917583C2D781}" type="slidenum">
              <a:rPr lang="en-US" altLang="zh-CN" sz="1200">
                <a:solidFill>
                  <a:schemeClr val="tx1"/>
                </a:solidFill>
                <a:latin typeface="Garamond" pitchFamily="18" charset="0"/>
                <a:ea typeface="宋体" panose="02010600030101010101" pitchFamily="2" charset="-122"/>
              </a:rPr>
              <a:pPr/>
              <a:t>21</a:t>
            </a:fld>
            <a:endParaRPr lang="en-US" altLang="zh-CN" sz="1200">
              <a:solidFill>
                <a:schemeClr val="tx1"/>
              </a:solidFill>
              <a:latin typeface="Garamond" pitchFamily="18" charset="0"/>
              <a:ea typeface="宋体" panose="02010600030101010101" pitchFamily="2" charset="-122"/>
            </a:endParaRPr>
          </a:p>
        </p:txBody>
      </p:sp>
      <p:pic>
        <p:nvPicPr>
          <p:cNvPr id="15363" name="图片 4">
            <a:extLst>
              <a:ext uri="{FF2B5EF4-FFF2-40B4-BE49-F238E27FC236}">
                <a16:creationId xmlns:a16="http://schemas.microsoft.com/office/drawing/2014/main" id="{08C9F892-47DA-ECF1-F3FB-BBF724E2DE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68413"/>
            <a:ext cx="79248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标题 1">
            <a:extLst>
              <a:ext uri="{FF2B5EF4-FFF2-40B4-BE49-F238E27FC236}">
                <a16:creationId xmlns:a16="http://schemas.microsoft.com/office/drawing/2014/main" id="{0DF69B0B-0E26-4902-49B1-098B5A3BCDC2}"/>
              </a:ext>
            </a:extLst>
          </p:cNvPr>
          <p:cNvSpPr>
            <a:spLocks noGrp="1" noChangeArrowheads="1"/>
          </p:cNvSpPr>
          <p:nvPr>
            <p:ph type="title"/>
          </p:nvPr>
        </p:nvSpPr>
        <p:spPr/>
        <p:txBody>
          <a:bodyPr/>
          <a:lstStyle/>
          <a:p>
            <a:r>
              <a:rPr lang="zh-CN" altLang="en-US"/>
              <a:t>伪代码示例（选择排序）</a:t>
            </a:r>
          </a:p>
        </p:txBody>
      </p:sp>
      <p:pic>
        <p:nvPicPr>
          <p:cNvPr id="15365" name="图片 6">
            <a:extLst>
              <a:ext uri="{FF2B5EF4-FFF2-40B4-BE49-F238E27FC236}">
                <a16:creationId xmlns:a16="http://schemas.microsoft.com/office/drawing/2014/main" id="{87635FF1-BC12-AE90-2D64-933A7D907C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4399053"/>
            <a:ext cx="4248025" cy="157312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7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471" y="100853"/>
            <a:ext cx="8875059"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F5F5F5"/>
          </a:solidFill>
        </p:spPr>
        <p:txBody>
          <a:bodyPr wrap="square" lIns="0" tIns="0" rIns="0" bIns="0" rtlCol="0"/>
          <a:lstStyle/>
          <a:p>
            <a:endParaRPr sz="2647"/>
          </a:p>
        </p:txBody>
      </p:sp>
      <p:sp>
        <p:nvSpPr>
          <p:cNvPr id="3" name="object 3"/>
          <p:cNvSpPr/>
          <p:nvPr/>
        </p:nvSpPr>
        <p:spPr>
          <a:xfrm>
            <a:off x="2652554" y="100853"/>
            <a:ext cx="54909" cy="153521"/>
          </a:xfrm>
          <a:custGeom>
            <a:avLst/>
            <a:gdLst/>
            <a:ahLst/>
            <a:cxnLst/>
            <a:rect l="l" t="t" r="r" b="b"/>
            <a:pathLst>
              <a:path w="62230" h="173990">
                <a:moveTo>
                  <a:pt x="61977" y="0"/>
                </a:moveTo>
                <a:lnTo>
                  <a:pt x="0" y="86044"/>
                </a:lnTo>
                <a:lnTo>
                  <a:pt x="56886" y="173499"/>
                </a:lnTo>
              </a:path>
            </a:pathLst>
          </a:custGeom>
          <a:ln w="12150">
            <a:solidFill>
              <a:srgbClr val="6D6E71"/>
            </a:solidFill>
          </a:ln>
        </p:spPr>
        <p:txBody>
          <a:bodyPr wrap="square" lIns="0" tIns="0" rIns="0" bIns="0" rtlCol="0"/>
          <a:lstStyle/>
          <a:p>
            <a:endParaRPr sz="2647"/>
          </a:p>
        </p:txBody>
      </p:sp>
      <p:sp>
        <p:nvSpPr>
          <p:cNvPr id="4" name="object 4"/>
          <p:cNvSpPr/>
          <p:nvPr/>
        </p:nvSpPr>
        <p:spPr>
          <a:xfrm>
            <a:off x="5196939" y="100853"/>
            <a:ext cx="142315" cy="164726"/>
          </a:xfrm>
          <a:custGeom>
            <a:avLst/>
            <a:gdLst/>
            <a:ahLst/>
            <a:cxnLst/>
            <a:rect l="l" t="t" r="r" b="b"/>
            <a:pathLst>
              <a:path w="161289" h="186690">
                <a:moveTo>
                  <a:pt x="0" y="160402"/>
                </a:moveTo>
                <a:lnTo>
                  <a:pt x="65637" y="186621"/>
                </a:lnTo>
                <a:lnTo>
                  <a:pt x="87540" y="182271"/>
                </a:lnTo>
                <a:lnTo>
                  <a:pt x="109394" y="64150"/>
                </a:lnTo>
                <a:lnTo>
                  <a:pt x="157552" y="68573"/>
                </a:lnTo>
                <a:lnTo>
                  <a:pt x="161269" y="0"/>
                </a:lnTo>
              </a:path>
            </a:pathLst>
          </a:custGeom>
          <a:ln w="12152">
            <a:solidFill>
              <a:srgbClr val="6D6E71"/>
            </a:solidFill>
          </a:ln>
        </p:spPr>
        <p:txBody>
          <a:bodyPr wrap="square" lIns="0" tIns="0" rIns="0" bIns="0" rtlCol="0"/>
          <a:lstStyle/>
          <a:p>
            <a:endParaRPr sz="2647"/>
          </a:p>
        </p:txBody>
      </p:sp>
      <p:sp>
        <p:nvSpPr>
          <p:cNvPr id="5" name="object 5"/>
          <p:cNvSpPr/>
          <p:nvPr/>
        </p:nvSpPr>
        <p:spPr>
          <a:xfrm>
            <a:off x="6370707" y="100853"/>
            <a:ext cx="77321" cy="192180"/>
          </a:xfrm>
          <a:custGeom>
            <a:avLst/>
            <a:gdLst/>
            <a:ahLst/>
            <a:cxnLst/>
            <a:rect l="l" t="t" r="r" b="b"/>
            <a:pathLst>
              <a:path w="87629" h="217804">
                <a:moveTo>
                  <a:pt x="0" y="217263"/>
                </a:moveTo>
                <a:lnTo>
                  <a:pt x="13127" y="177922"/>
                </a:lnTo>
                <a:lnTo>
                  <a:pt x="8751" y="151654"/>
                </a:lnTo>
                <a:lnTo>
                  <a:pt x="87515" y="116662"/>
                </a:lnTo>
                <a:lnTo>
                  <a:pt x="87514" y="2915"/>
                </a:lnTo>
                <a:lnTo>
                  <a:pt x="81673" y="0"/>
                </a:lnTo>
              </a:path>
            </a:pathLst>
          </a:custGeom>
          <a:ln w="12150">
            <a:solidFill>
              <a:srgbClr val="6D6E71"/>
            </a:solidFill>
          </a:ln>
        </p:spPr>
        <p:txBody>
          <a:bodyPr wrap="square" lIns="0" tIns="0" rIns="0" bIns="0" rtlCol="0"/>
          <a:lstStyle/>
          <a:p>
            <a:endParaRPr sz="2647"/>
          </a:p>
        </p:txBody>
      </p:sp>
      <p:sp>
        <p:nvSpPr>
          <p:cNvPr id="6" name="object 6"/>
          <p:cNvSpPr/>
          <p:nvPr/>
        </p:nvSpPr>
        <p:spPr>
          <a:xfrm>
            <a:off x="6019331" y="100853"/>
            <a:ext cx="77321" cy="25773"/>
          </a:xfrm>
          <a:custGeom>
            <a:avLst/>
            <a:gdLst/>
            <a:ahLst/>
            <a:cxnLst/>
            <a:rect l="l" t="t" r="r" b="b"/>
            <a:pathLst>
              <a:path w="87629" h="29210">
                <a:moveTo>
                  <a:pt x="0" y="29183"/>
                </a:moveTo>
                <a:lnTo>
                  <a:pt x="78740" y="29183"/>
                </a:lnTo>
                <a:lnTo>
                  <a:pt x="87572" y="0"/>
                </a:lnTo>
              </a:path>
            </a:pathLst>
          </a:custGeom>
          <a:ln w="12154">
            <a:solidFill>
              <a:srgbClr val="6D6E71"/>
            </a:solidFill>
          </a:ln>
        </p:spPr>
        <p:txBody>
          <a:bodyPr wrap="square" lIns="0" tIns="0" rIns="0" bIns="0" rtlCol="0"/>
          <a:lstStyle/>
          <a:p>
            <a:endParaRPr sz="2647"/>
          </a:p>
        </p:txBody>
      </p:sp>
      <p:sp>
        <p:nvSpPr>
          <p:cNvPr id="7" name="object 7"/>
          <p:cNvSpPr/>
          <p:nvPr/>
        </p:nvSpPr>
        <p:spPr>
          <a:xfrm>
            <a:off x="2831621" y="100853"/>
            <a:ext cx="25773" cy="22412"/>
          </a:xfrm>
          <a:custGeom>
            <a:avLst/>
            <a:gdLst/>
            <a:ahLst/>
            <a:cxnLst/>
            <a:rect l="l" t="t" r="r" b="b"/>
            <a:pathLst>
              <a:path w="29210" h="25400">
                <a:moveTo>
                  <a:pt x="28974" y="24833"/>
                </a:moveTo>
                <a:lnTo>
                  <a:pt x="0" y="0"/>
                </a:lnTo>
              </a:path>
            </a:pathLst>
          </a:custGeom>
          <a:ln w="12152">
            <a:solidFill>
              <a:srgbClr val="6D6E71"/>
            </a:solidFill>
          </a:ln>
        </p:spPr>
        <p:txBody>
          <a:bodyPr wrap="square" lIns="0" tIns="0" rIns="0" bIns="0" rtlCol="0"/>
          <a:lstStyle/>
          <a:p>
            <a:endParaRPr sz="2647"/>
          </a:p>
        </p:txBody>
      </p:sp>
      <p:sp>
        <p:nvSpPr>
          <p:cNvPr id="8" name="object 8"/>
          <p:cNvSpPr/>
          <p:nvPr/>
        </p:nvSpPr>
        <p:spPr>
          <a:xfrm>
            <a:off x="4494234" y="100853"/>
            <a:ext cx="11206" cy="25773"/>
          </a:xfrm>
          <a:custGeom>
            <a:avLst/>
            <a:gdLst/>
            <a:ahLst/>
            <a:cxnLst/>
            <a:rect l="l" t="t" r="r" b="b"/>
            <a:pathLst>
              <a:path w="12700" h="29210">
                <a:moveTo>
                  <a:pt x="0" y="29183"/>
                </a:moveTo>
                <a:lnTo>
                  <a:pt x="12164" y="0"/>
                </a:lnTo>
              </a:path>
            </a:pathLst>
          </a:custGeom>
          <a:ln w="12150">
            <a:solidFill>
              <a:srgbClr val="6D6E71"/>
            </a:solidFill>
          </a:ln>
        </p:spPr>
        <p:txBody>
          <a:bodyPr wrap="square" lIns="0" tIns="0" rIns="0" bIns="0" rtlCol="0"/>
          <a:lstStyle/>
          <a:p>
            <a:endParaRPr sz="2647"/>
          </a:p>
        </p:txBody>
      </p:sp>
      <p:sp>
        <p:nvSpPr>
          <p:cNvPr id="9" name="object 9"/>
          <p:cNvSpPr/>
          <p:nvPr/>
        </p:nvSpPr>
        <p:spPr>
          <a:xfrm>
            <a:off x="7679567" y="100853"/>
            <a:ext cx="62193" cy="41462"/>
          </a:xfrm>
          <a:custGeom>
            <a:avLst/>
            <a:gdLst/>
            <a:ahLst/>
            <a:cxnLst/>
            <a:rect l="l" t="t" r="r" b="b"/>
            <a:pathLst>
              <a:path w="70484" h="46989">
                <a:moveTo>
                  <a:pt x="0" y="33557"/>
                </a:moveTo>
                <a:lnTo>
                  <a:pt x="70036" y="46654"/>
                </a:lnTo>
                <a:lnTo>
                  <a:pt x="63552" y="0"/>
                </a:lnTo>
              </a:path>
            </a:pathLst>
          </a:custGeom>
          <a:ln w="12153">
            <a:solidFill>
              <a:srgbClr val="6D6E71"/>
            </a:solidFill>
          </a:ln>
        </p:spPr>
        <p:txBody>
          <a:bodyPr wrap="square" lIns="0" tIns="0" rIns="0" bIns="0" rtlCol="0"/>
          <a:lstStyle/>
          <a:p>
            <a:endParaRPr sz="2647"/>
          </a:p>
        </p:txBody>
      </p:sp>
      <p:sp>
        <p:nvSpPr>
          <p:cNvPr id="10" name="object 10"/>
          <p:cNvSpPr/>
          <p:nvPr/>
        </p:nvSpPr>
        <p:spPr>
          <a:xfrm>
            <a:off x="2357571" y="100853"/>
            <a:ext cx="117662" cy="33618"/>
          </a:xfrm>
          <a:custGeom>
            <a:avLst/>
            <a:gdLst/>
            <a:ahLst/>
            <a:cxnLst/>
            <a:rect l="l" t="t" r="r" b="b"/>
            <a:pathLst>
              <a:path w="133350" h="38100">
                <a:moveTo>
                  <a:pt x="133025" y="37882"/>
                </a:moveTo>
                <a:lnTo>
                  <a:pt x="105918" y="0"/>
                </a:lnTo>
              </a:path>
              <a:path w="133350" h="38100">
                <a:moveTo>
                  <a:pt x="49586" y="0"/>
                </a:moveTo>
                <a:lnTo>
                  <a:pt x="14854" y="20410"/>
                </a:lnTo>
                <a:lnTo>
                  <a:pt x="0" y="0"/>
                </a:lnTo>
              </a:path>
            </a:pathLst>
          </a:custGeom>
          <a:ln w="12152">
            <a:solidFill>
              <a:srgbClr val="6D6E71"/>
            </a:solidFill>
          </a:ln>
        </p:spPr>
        <p:txBody>
          <a:bodyPr wrap="square" lIns="0" tIns="0" rIns="0" bIns="0" rtlCol="0"/>
          <a:lstStyle/>
          <a:p>
            <a:endParaRPr sz="2647"/>
          </a:p>
        </p:txBody>
      </p:sp>
      <p:sp>
        <p:nvSpPr>
          <p:cNvPr id="11" name="object 11"/>
          <p:cNvSpPr/>
          <p:nvPr/>
        </p:nvSpPr>
        <p:spPr>
          <a:xfrm>
            <a:off x="134471" y="250081"/>
            <a:ext cx="35859" cy="10085"/>
          </a:xfrm>
          <a:custGeom>
            <a:avLst/>
            <a:gdLst/>
            <a:ahLst/>
            <a:cxnLst/>
            <a:rect l="l" t="t" r="r" b="b"/>
            <a:pathLst>
              <a:path w="40640" h="11429">
                <a:moveTo>
                  <a:pt x="0" y="11042"/>
                </a:moveTo>
                <a:lnTo>
                  <a:pt x="40158" y="0"/>
                </a:lnTo>
              </a:path>
            </a:pathLst>
          </a:custGeom>
          <a:ln w="12154">
            <a:solidFill>
              <a:srgbClr val="6D6E71"/>
            </a:solidFill>
          </a:ln>
        </p:spPr>
        <p:txBody>
          <a:bodyPr wrap="square" lIns="0" tIns="0" rIns="0" bIns="0" rtlCol="0"/>
          <a:lstStyle/>
          <a:p>
            <a:endParaRPr sz="2647"/>
          </a:p>
        </p:txBody>
      </p:sp>
      <p:sp>
        <p:nvSpPr>
          <p:cNvPr id="12" name="object 12"/>
          <p:cNvSpPr/>
          <p:nvPr/>
        </p:nvSpPr>
        <p:spPr>
          <a:xfrm>
            <a:off x="6521266" y="100853"/>
            <a:ext cx="63313" cy="164726"/>
          </a:xfrm>
          <a:custGeom>
            <a:avLst/>
            <a:gdLst/>
            <a:ahLst/>
            <a:cxnLst/>
            <a:rect l="l" t="t" r="r" b="b"/>
            <a:pathLst>
              <a:path w="71754" h="186690">
                <a:moveTo>
                  <a:pt x="0" y="186621"/>
                </a:moveTo>
                <a:lnTo>
                  <a:pt x="61284" y="86044"/>
                </a:lnTo>
                <a:lnTo>
                  <a:pt x="71281" y="0"/>
                </a:lnTo>
              </a:path>
            </a:pathLst>
          </a:custGeom>
          <a:ln w="12150">
            <a:solidFill>
              <a:srgbClr val="6D6E71"/>
            </a:solidFill>
          </a:ln>
        </p:spPr>
        <p:txBody>
          <a:bodyPr wrap="square" lIns="0" tIns="0" rIns="0" bIns="0" rtlCol="0"/>
          <a:lstStyle/>
          <a:p>
            <a:endParaRPr sz="2647"/>
          </a:p>
        </p:txBody>
      </p:sp>
      <p:sp>
        <p:nvSpPr>
          <p:cNvPr id="13" name="object 13"/>
          <p:cNvSpPr/>
          <p:nvPr/>
        </p:nvSpPr>
        <p:spPr>
          <a:xfrm>
            <a:off x="4669200" y="100853"/>
            <a:ext cx="26334" cy="14568"/>
          </a:xfrm>
          <a:custGeom>
            <a:avLst/>
            <a:gdLst/>
            <a:ahLst/>
            <a:cxnLst/>
            <a:rect l="l" t="t" r="r" b="b"/>
            <a:pathLst>
              <a:path w="29845" h="16510">
                <a:moveTo>
                  <a:pt x="0" y="0"/>
                </a:moveTo>
                <a:lnTo>
                  <a:pt x="29271" y="16036"/>
                </a:lnTo>
              </a:path>
            </a:pathLst>
          </a:custGeom>
          <a:ln w="12153">
            <a:solidFill>
              <a:srgbClr val="6D6E71"/>
            </a:solidFill>
          </a:ln>
        </p:spPr>
        <p:txBody>
          <a:bodyPr wrap="square" lIns="0" tIns="0" rIns="0" bIns="0" rtlCol="0"/>
          <a:lstStyle/>
          <a:p>
            <a:endParaRPr sz="2647"/>
          </a:p>
        </p:txBody>
      </p:sp>
      <p:sp>
        <p:nvSpPr>
          <p:cNvPr id="14" name="object 14"/>
          <p:cNvSpPr/>
          <p:nvPr/>
        </p:nvSpPr>
        <p:spPr>
          <a:xfrm>
            <a:off x="2073402" y="100853"/>
            <a:ext cx="170329" cy="161365"/>
          </a:xfrm>
          <a:custGeom>
            <a:avLst/>
            <a:gdLst/>
            <a:ahLst/>
            <a:cxnLst/>
            <a:rect l="l" t="t" r="r" b="b"/>
            <a:pathLst>
              <a:path w="193039" h="182879">
                <a:moveTo>
                  <a:pt x="179409" y="182271"/>
                </a:moveTo>
                <a:lnTo>
                  <a:pt x="192512" y="116662"/>
                </a:lnTo>
                <a:lnTo>
                  <a:pt x="109395" y="20410"/>
                </a:lnTo>
                <a:lnTo>
                  <a:pt x="0" y="37882"/>
                </a:lnTo>
                <a:lnTo>
                  <a:pt x="13384" y="0"/>
                </a:lnTo>
              </a:path>
            </a:pathLst>
          </a:custGeom>
          <a:ln w="12152">
            <a:solidFill>
              <a:srgbClr val="6D6E71"/>
            </a:solidFill>
          </a:ln>
        </p:spPr>
        <p:txBody>
          <a:bodyPr wrap="square" lIns="0" tIns="0" rIns="0" bIns="0" rtlCol="0"/>
          <a:lstStyle/>
          <a:p>
            <a:endParaRPr sz="2647"/>
          </a:p>
        </p:txBody>
      </p:sp>
      <p:sp>
        <p:nvSpPr>
          <p:cNvPr id="15" name="object 15"/>
          <p:cNvSpPr/>
          <p:nvPr/>
        </p:nvSpPr>
        <p:spPr>
          <a:xfrm>
            <a:off x="6994512" y="100853"/>
            <a:ext cx="322169" cy="161365"/>
          </a:xfrm>
          <a:custGeom>
            <a:avLst/>
            <a:gdLst/>
            <a:ahLst/>
            <a:cxnLst/>
            <a:rect l="l" t="t" r="r" b="b"/>
            <a:pathLst>
              <a:path w="365125" h="182879">
                <a:moveTo>
                  <a:pt x="365096" y="156052"/>
                </a:moveTo>
                <a:lnTo>
                  <a:pt x="347592" y="160402"/>
                </a:lnTo>
                <a:lnTo>
                  <a:pt x="316986" y="182271"/>
                </a:lnTo>
                <a:lnTo>
                  <a:pt x="198815" y="151654"/>
                </a:lnTo>
                <a:lnTo>
                  <a:pt x="85018" y="55402"/>
                </a:lnTo>
                <a:lnTo>
                  <a:pt x="0" y="0"/>
                </a:lnTo>
              </a:path>
            </a:pathLst>
          </a:custGeom>
          <a:ln w="12154">
            <a:solidFill>
              <a:srgbClr val="6D6E71"/>
            </a:solidFill>
          </a:ln>
        </p:spPr>
        <p:txBody>
          <a:bodyPr wrap="square" lIns="0" tIns="0" rIns="0" bIns="0" rtlCol="0"/>
          <a:lstStyle/>
          <a:p>
            <a:endParaRPr sz="2647"/>
          </a:p>
        </p:txBody>
      </p:sp>
      <p:sp>
        <p:nvSpPr>
          <p:cNvPr id="16" name="object 16"/>
          <p:cNvSpPr/>
          <p:nvPr/>
        </p:nvSpPr>
        <p:spPr>
          <a:xfrm>
            <a:off x="5085852" y="100854"/>
            <a:ext cx="26334" cy="133910"/>
          </a:xfrm>
          <a:custGeom>
            <a:avLst/>
            <a:gdLst/>
            <a:ahLst/>
            <a:cxnLst/>
            <a:rect l="l" t="t" r="r" b="b"/>
            <a:pathLst>
              <a:path w="29845" h="151765">
                <a:moveTo>
                  <a:pt x="29679" y="151654"/>
                </a:moveTo>
                <a:lnTo>
                  <a:pt x="20927" y="125386"/>
                </a:lnTo>
                <a:lnTo>
                  <a:pt x="0" y="0"/>
                </a:lnTo>
              </a:path>
            </a:pathLst>
          </a:custGeom>
          <a:ln w="12150">
            <a:solidFill>
              <a:srgbClr val="6D6E71"/>
            </a:solidFill>
          </a:ln>
        </p:spPr>
        <p:txBody>
          <a:bodyPr wrap="square" lIns="0" tIns="0" rIns="0" bIns="0" rtlCol="0"/>
          <a:lstStyle/>
          <a:p>
            <a:endParaRPr sz="2647"/>
          </a:p>
        </p:txBody>
      </p:sp>
      <p:sp>
        <p:nvSpPr>
          <p:cNvPr id="17" name="object 17"/>
          <p:cNvSpPr/>
          <p:nvPr/>
        </p:nvSpPr>
        <p:spPr>
          <a:xfrm>
            <a:off x="1223982" y="100853"/>
            <a:ext cx="448235" cy="249891"/>
          </a:xfrm>
          <a:custGeom>
            <a:avLst/>
            <a:gdLst/>
            <a:ahLst/>
            <a:cxnLst/>
            <a:rect l="l" t="t" r="r" b="b"/>
            <a:pathLst>
              <a:path w="508000" h="283210">
                <a:moveTo>
                  <a:pt x="0" y="212841"/>
                </a:moveTo>
                <a:lnTo>
                  <a:pt x="21903" y="208515"/>
                </a:lnTo>
                <a:lnTo>
                  <a:pt x="56885" y="186621"/>
                </a:lnTo>
                <a:lnTo>
                  <a:pt x="105017" y="77272"/>
                </a:lnTo>
                <a:lnTo>
                  <a:pt x="258146" y="51052"/>
                </a:lnTo>
                <a:lnTo>
                  <a:pt x="241925" y="0"/>
                </a:lnTo>
              </a:path>
              <a:path w="508000" h="283210">
                <a:moveTo>
                  <a:pt x="297531" y="282848"/>
                </a:moveTo>
                <a:lnTo>
                  <a:pt x="284428" y="256580"/>
                </a:lnTo>
                <a:lnTo>
                  <a:pt x="323810" y="243483"/>
                </a:lnTo>
                <a:lnTo>
                  <a:pt x="341309" y="94792"/>
                </a:lnTo>
                <a:lnTo>
                  <a:pt x="507567" y="55402"/>
                </a:lnTo>
                <a:lnTo>
                  <a:pt x="501055" y="0"/>
                </a:lnTo>
              </a:path>
            </a:pathLst>
          </a:custGeom>
          <a:ln w="12152">
            <a:solidFill>
              <a:srgbClr val="6D6E71"/>
            </a:solidFill>
          </a:ln>
        </p:spPr>
        <p:txBody>
          <a:bodyPr wrap="square" lIns="0" tIns="0" rIns="0" bIns="0" rtlCol="0"/>
          <a:lstStyle/>
          <a:p>
            <a:endParaRPr sz="2647"/>
          </a:p>
        </p:txBody>
      </p:sp>
      <p:sp>
        <p:nvSpPr>
          <p:cNvPr id="18" name="object 18"/>
          <p:cNvSpPr/>
          <p:nvPr/>
        </p:nvSpPr>
        <p:spPr>
          <a:xfrm>
            <a:off x="938266" y="100853"/>
            <a:ext cx="127747" cy="245969"/>
          </a:xfrm>
          <a:custGeom>
            <a:avLst/>
            <a:gdLst/>
            <a:ahLst/>
            <a:cxnLst/>
            <a:rect l="l" t="t" r="r" b="b"/>
            <a:pathLst>
              <a:path w="144780" h="278765">
                <a:moveTo>
                  <a:pt x="122500" y="278474"/>
                </a:moveTo>
                <a:lnTo>
                  <a:pt x="144378" y="164751"/>
                </a:lnTo>
                <a:lnTo>
                  <a:pt x="0" y="86044"/>
                </a:lnTo>
                <a:lnTo>
                  <a:pt x="11937" y="0"/>
                </a:lnTo>
              </a:path>
            </a:pathLst>
          </a:custGeom>
          <a:ln w="12150">
            <a:solidFill>
              <a:srgbClr val="6D6E71"/>
            </a:solidFill>
          </a:ln>
        </p:spPr>
        <p:txBody>
          <a:bodyPr wrap="square" lIns="0" tIns="0" rIns="0" bIns="0" rtlCol="0"/>
          <a:lstStyle/>
          <a:p>
            <a:endParaRPr sz="2647"/>
          </a:p>
        </p:txBody>
      </p:sp>
      <p:sp>
        <p:nvSpPr>
          <p:cNvPr id="19" name="object 19"/>
          <p:cNvSpPr/>
          <p:nvPr/>
        </p:nvSpPr>
        <p:spPr>
          <a:xfrm>
            <a:off x="5733799" y="100853"/>
            <a:ext cx="15688" cy="72278"/>
          </a:xfrm>
          <a:custGeom>
            <a:avLst/>
            <a:gdLst/>
            <a:ahLst/>
            <a:cxnLst/>
            <a:rect l="l" t="t" r="r" b="b"/>
            <a:pathLst>
              <a:path w="17779" h="81914">
                <a:moveTo>
                  <a:pt x="17323" y="81670"/>
                </a:moveTo>
                <a:lnTo>
                  <a:pt x="4170" y="11662"/>
                </a:lnTo>
                <a:lnTo>
                  <a:pt x="0" y="0"/>
                </a:lnTo>
              </a:path>
            </a:pathLst>
          </a:custGeom>
          <a:ln w="12150">
            <a:solidFill>
              <a:srgbClr val="6D6E71"/>
            </a:solidFill>
          </a:ln>
        </p:spPr>
        <p:txBody>
          <a:bodyPr wrap="square" lIns="0" tIns="0" rIns="0" bIns="0" rtlCol="0"/>
          <a:lstStyle/>
          <a:p>
            <a:endParaRPr sz="2647"/>
          </a:p>
        </p:txBody>
      </p:sp>
      <p:sp>
        <p:nvSpPr>
          <p:cNvPr id="20" name="object 20"/>
          <p:cNvSpPr/>
          <p:nvPr/>
        </p:nvSpPr>
        <p:spPr>
          <a:xfrm>
            <a:off x="548311" y="504801"/>
            <a:ext cx="66115" cy="366993"/>
          </a:xfrm>
          <a:custGeom>
            <a:avLst/>
            <a:gdLst/>
            <a:ahLst/>
            <a:cxnLst/>
            <a:rect l="l" t="t" r="r" b="b"/>
            <a:pathLst>
              <a:path w="74929" h="415925">
                <a:moveTo>
                  <a:pt x="30602" y="0"/>
                </a:moveTo>
                <a:lnTo>
                  <a:pt x="74360" y="21894"/>
                </a:lnTo>
                <a:lnTo>
                  <a:pt x="43757" y="253690"/>
                </a:lnTo>
                <a:lnTo>
                  <a:pt x="0" y="345519"/>
                </a:lnTo>
                <a:lnTo>
                  <a:pt x="4376" y="415551"/>
                </a:lnTo>
              </a:path>
            </a:pathLst>
          </a:custGeom>
          <a:ln w="12150">
            <a:solidFill>
              <a:srgbClr val="6D6E71"/>
            </a:solidFill>
          </a:ln>
        </p:spPr>
        <p:txBody>
          <a:bodyPr wrap="square" lIns="0" tIns="0" rIns="0" bIns="0" rtlCol="0"/>
          <a:lstStyle/>
          <a:p>
            <a:endParaRPr sz="2647"/>
          </a:p>
        </p:txBody>
      </p:sp>
      <p:sp>
        <p:nvSpPr>
          <p:cNvPr id="21" name="object 21"/>
          <p:cNvSpPr/>
          <p:nvPr/>
        </p:nvSpPr>
        <p:spPr>
          <a:xfrm>
            <a:off x="9003879" y="663936"/>
            <a:ext cx="6163" cy="34178"/>
          </a:xfrm>
          <a:custGeom>
            <a:avLst/>
            <a:gdLst/>
            <a:ahLst/>
            <a:cxnLst/>
            <a:rect l="l" t="t" r="r" b="b"/>
            <a:pathLst>
              <a:path w="6984" h="38734">
                <a:moveTo>
                  <a:pt x="0" y="38345"/>
                </a:moveTo>
                <a:lnTo>
                  <a:pt x="6404" y="0"/>
                </a:lnTo>
              </a:path>
            </a:pathLst>
          </a:custGeom>
          <a:ln w="12150">
            <a:solidFill>
              <a:srgbClr val="6D6E71"/>
            </a:solidFill>
          </a:ln>
        </p:spPr>
        <p:txBody>
          <a:bodyPr wrap="square" lIns="0" tIns="0" rIns="0" bIns="0" rtlCol="0"/>
          <a:lstStyle/>
          <a:p>
            <a:endParaRPr sz="2647"/>
          </a:p>
        </p:txBody>
      </p:sp>
      <p:sp>
        <p:nvSpPr>
          <p:cNvPr id="22" name="object 22"/>
          <p:cNvSpPr/>
          <p:nvPr/>
        </p:nvSpPr>
        <p:spPr>
          <a:xfrm>
            <a:off x="8540601" y="254040"/>
            <a:ext cx="468966" cy="532840"/>
          </a:xfrm>
          <a:custGeom>
            <a:avLst/>
            <a:gdLst/>
            <a:ahLst/>
            <a:cxnLst/>
            <a:rect l="l" t="t" r="r" b="b"/>
            <a:pathLst>
              <a:path w="531495" h="603885">
                <a:moveTo>
                  <a:pt x="531452" y="392402"/>
                </a:moveTo>
                <a:lnTo>
                  <a:pt x="472585" y="362950"/>
                </a:lnTo>
                <a:lnTo>
                  <a:pt x="459408" y="319186"/>
                </a:lnTo>
                <a:lnTo>
                  <a:pt x="498813" y="227357"/>
                </a:lnTo>
                <a:lnTo>
                  <a:pt x="529443" y="135504"/>
                </a:lnTo>
                <a:lnTo>
                  <a:pt x="531452" y="73210"/>
                </a:lnTo>
              </a:path>
              <a:path w="531495" h="603885">
                <a:moveTo>
                  <a:pt x="531452" y="0"/>
                </a:moveTo>
                <a:lnTo>
                  <a:pt x="350009" y="8659"/>
                </a:lnTo>
                <a:lnTo>
                  <a:pt x="376289" y="61171"/>
                </a:lnTo>
                <a:lnTo>
                  <a:pt x="236287" y="74268"/>
                </a:lnTo>
                <a:lnTo>
                  <a:pt x="249391" y="118008"/>
                </a:lnTo>
                <a:lnTo>
                  <a:pt x="262520" y="227357"/>
                </a:lnTo>
              </a:path>
              <a:path w="531495" h="603885">
                <a:moveTo>
                  <a:pt x="0" y="603494"/>
                </a:moveTo>
                <a:lnTo>
                  <a:pt x="131273" y="590396"/>
                </a:lnTo>
                <a:lnTo>
                  <a:pt x="275675" y="524787"/>
                </a:lnTo>
                <a:lnTo>
                  <a:pt x="319407" y="411015"/>
                </a:lnTo>
                <a:lnTo>
                  <a:pt x="358838" y="402316"/>
                </a:lnTo>
                <a:lnTo>
                  <a:pt x="433179" y="463527"/>
                </a:lnTo>
                <a:lnTo>
                  <a:pt x="450707" y="481047"/>
                </a:lnTo>
                <a:lnTo>
                  <a:pt x="525096" y="502893"/>
                </a:lnTo>
                <a:lnTo>
                  <a:pt x="531452" y="500703"/>
                </a:lnTo>
              </a:path>
            </a:pathLst>
          </a:custGeom>
          <a:ln w="12152">
            <a:solidFill>
              <a:srgbClr val="6D6E71"/>
            </a:solidFill>
          </a:ln>
        </p:spPr>
        <p:txBody>
          <a:bodyPr wrap="square" lIns="0" tIns="0" rIns="0" bIns="0" rtlCol="0"/>
          <a:lstStyle/>
          <a:p>
            <a:endParaRPr sz="2647"/>
          </a:p>
        </p:txBody>
      </p:sp>
      <p:grpSp>
        <p:nvGrpSpPr>
          <p:cNvPr id="23" name="object 23"/>
          <p:cNvGrpSpPr/>
          <p:nvPr/>
        </p:nvGrpSpPr>
        <p:grpSpPr>
          <a:xfrm>
            <a:off x="129108" y="95488"/>
            <a:ext cx="8885694" cy="6666850"/>
            <a:chOff x="-6077" y="108222"/>
            <a:chExt cx="10070555" cy="7555954"/>
          </a:xfrm>
        </p:grpSpPr>
        <p:pic>
          <p:nvPicPr>
            <p:cNvPr id="25" name="object 25"/>
            <p:cNvPicPr/>
            <p:nvPr/>
          </p:nvPicPr>
          <p:blipFill>
            <a:blip r:embed="rId2" cstate="print"/>
            <a:stretch>
              <a:fillRect/>
            </a:stretch>
          </p:blipFill>
          <p:spPr>
            <a:xfrm>
              <a:off x="-6077" y="108222"/>
              <a:ext cx="10070555" cy="7555954"/>
            </a:xfrm>
            <a:prstGeom prst="rect">
              <a:avLst/>
            </a:prstGeom>
          </p:spPr>
        </p:pic>
        <p:sp>
          <p:nvSpPr>
            <p:cNvPr id="24" name="object 24"/>
            <p:cNvSpPr/>
            <p:nvPr/>
          </p:nvSpPr>
          <p:spPr>
            <a:xfrm>
              <a:off x="10025770" y="1265370"/>
              <a:ext cx="33020" cy="15875"/>
            </a:xfrm>
            <a:custGeom>
              <a:avLst/>
              <a:gdLst/>
              <a:ahLst/>
              <a:cxnLst/>
              <a:rect l="l" t="t" r="r" b="b"/>
              <a:pathLst>
                <a:path w="33020" h="15875">
                  <a:moveTo>
                    <a:pt x="32630" y="0"/>
                  </a:moveTo>
                  <a:lnTo>
                    <a:pt x="0" y="15343"/>
                  </a:lnTo>
                </a:path>
              </a:pathLst>
            </a:custGeom>
            <a:ln w="12154">
              <a:solidFill>
                <a:srgbClr val="6D6E71"/>
              </a:solidFill>
            </a:ln>
          </p:spPr>
          <p:txBody>
            <a:bodyPr wrap="square" lIns="0" tIns="0" rIns="0" bIns="0" rtlCol="0"/>
            <a:lstStyle/>
            <a:p>
              <a:endParaRPr sz="2647"/>
            </a:p>
          </p:txBody>
        </p:sp>
      </p:grpSp>
      <p:sp>
        <p:nvSpPr>
          <p:cNvPr id="39" name="object 39"/>
          <p:cNvSpPr txBox="1"/>
          <p:nvPr/>
        </p:nvSpPr>
        <p:spPr>
          <a:xfrm>
            <a:off x="803157" y="2068152"/>
            <a:ext cx="6876410" cy="3798739"/>
          </a:xfrm>
          <a:prstGeom prst="rect">
            <a:avLst/>
          </a:prstGeom>
        </p:spPr>
        <p:txBody>
          <a:bodyPr vert="horz" wrap="square" lIns="0" tIns="117101" rIns="0" bIns="0" rtlCol="0">
            <a:spAutoFit/>
          </a:bodyPr>
          <a:lstStyle/>
          <a:p>
            <a:pPr marL="226931" indent="-215725">
              <a:lnSpc>
                <a:spcPct val="150000"/>
              </a:lnSpc>
              <a:spcBef>
                <a:spcPts val="922"/>
              </a:spcBef>
              <a:buFont typeface="Tahoma"/>
              <a:buChar char="‣"/>
              <a:tabLst>
                <a:tab pos="226931" algn="l"/>
              </a:tabLst>
            </a:pPr>
            <a:r>
              <a:rPr lang="en-US" sz="2800" i="1" spc="-9" dirty="0">
                <a:latin typeface="Calibri"/>
                <a:cs typeface="Calibri"/>
              </a:rPr>
              <a:t>Why study algorithms?</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Course overview</a:t>
            </a:r>
          </a:p>
          <a:p>
            <a:pPr marL="226931" indent="-215725">
              <a:lnSpc>
                <a:spcPct val="150000"/>
              </a:lnSpc>
              <a:spcBef>
                <a:spcPts val="922"/>
              </a:spcBef>
              <a:buFont typeface="Tahoma"/>
              <a:buChar char="‣"/>
              <a:tabLst>
                <a:tab pos="226931" algn="l"/>
              </a:tabLst>
            </a:pPr>
            <a:r>
              <a:rPr lang="en-US" altLang="zh-CN" sz="2800" i="1" spc="-9" dirty="0" smtClean="0">
                <a:solidFill>
                  <a:srgbClr val="FF0000"/>
                </a:solidFill>
                <a:latin typeface="Calibri"/>
                <a:cs typeface="Calibri"/>
              </a:rPr>
              <a:t>1.1 Algorithm and program</a:t>
            </a:r>
          </a:p>
          <a:p>
            <a:pPr marL="226931" indent="-215725">
              <a:lnSpc>
                <a:spcPct val="150000"/>
              </a:lnSpc>
              <a:spcBef>
                <a:spcPts val="922"/>
              </a:spcBef>
              <a:buFont typeface="Tahoma"/>
              <a:buChar char="‣"/>
              <a:tabLst>
                <a:tab pos="226931" algn="l"/>
              </a:tabLst>
            </a:pPr>
            <a:r>
              <a:rPr lang="en-US" sz="2800" i="1" dirty="0" smtClean="0">
                <a:solidFill>
                  <a:srgbClr val="FF0000"/>
                </a:solidFill>
                <a:latin typeface="Calibri"/>
                <a:cs typeface="Calibri"/>
              </a:rPr>
              <a:t>1.2 algorithm complexity analysis</a:t>
            </a:r>
            <a:endParaRPr sz="2800" dirty="0">
              <a:solidFill>
                <a:srgbClr val="FF0000"/>
              </a:solidFill>
              <a:latin typeface="Calibri"/>
              <a:cs typeface="Calibri"/>
            </a:endParaRPr>
          </a:p>
          <a:p>
            <a:pPr marL="226931" indent="-215725">
              <a:lnSpc>
                <a:spcPct val="150000"/>
              </a:lnSpc>
              <a:spcBef>
                <a:spcPts val="838"/>
              </a:spcBef>
              <a:buFont typeface="Tahoma"/>
              <a:buChar char="‣"/>
              <a:tabLst>
                <a:tab pos="226931" algn="l"/>
              </a:tabLst>
            </a:pPr>
            <a:r>
              <a:rPr lang="en-US" sz="2800" i="1" dirty="0" smtClean="0">
                <a:solidFill>
                  <a:srgbClr val="FF0000"/>
                </a:solidFill>
                <a:latin typeface="Calibri"/>
                <a:cs typeface="Calibri"/>
              </a:rPr>
              <a:t>1.3 NP hard </a:t>
            </a:r>
            <a:r>
              <a:rPr sz="2800" i="1" dirty="0" smtClean="0">
                <a:solidFill>
                  <a:srgbClr val="FF0000"/>
                </a:solidFill>
                <a:latin typeface="Calibri"/>
                <a:cs typeface="Calibri"/>
              </a:rPr>
              <a:t>theory</a:t>
            </a:r>
            <a:r>
              <a:rPr sz="2800" i="1" spc="190" dirty="0" smtClean="0">
                <a:solidFill>
                  <a:srgbClr val="FF0000"/>
                </a:solidFill>
                <a:latin typeface="Calibri"/>
                <a:cs typeface="Calibri"/>
              </a:rPr>
              <a:t> </a:t>
            </a:r>
            <a:r>
              <a:rPr sz="2800" i="1" dirty="0">
                <a:solidFill>
                  <a:srgbClr val="FF0000"/>
                </a:solidFill>
                <a:latin typeface="Calibri"/>
                <a:cs typeface="Calibri"/>
              </a:rPr>
              <a:t>of</a:t>
            </a:r>
            <a:r>
              <a:rPr sz="2800" i="1" spc="190" dirty="0">
                <a:solidFill>
                  <a:srgbClr val="FF0000"/>
                </a:solidFill>
                <a:latin typeface="Calibri"/>
                <a:cs typeface="Calibri"/>
              </a:rPr>
              <a:t> </a:t>
            </a:r>
            <a:r>
              <a:rPr sz="2800" i="1" spc="-9" dirty="0" smtClean="0">
                <a:solidFill>
                  <a:srgbClr val="FF0000"/>
                </a:solidFill>
                <a:latin typeface="Calibri"/>
                <a:cs typeface="Calibri"/>
              </a:rPr>
              <a:t>algorithms</a:t>
            </a:r>
            <a:endParaRPr sz="2800" dirty="0">
              <a:solidFill>
                <a:srgbClr val="FF0000"/>
              </a:solidFill>
              <a:latin typeface="Calibri"/>
              <a:cs typeface="Calibri"/>
            </a:endParaRPr>
          </a:p>
        </p:txBody>
      </p:sp>
      <p:sp>
        <p:nvSpPr>
          <p:cNvPr id="41" name="标题 40"/>
          <p:cNvSpPr>
            <a:spLocks noGrp="1"/>
          </p:cNvSpPr>
          <p:nvPr>
            <p:ph type="title"/>
          </p:nvPr>
        </p:nvSpPr>
        <p:spPr>
          <a:xfrm>
            <a:off x="420599" y="866694"/>
            <a:ext cx="8229600" cy="1139825"/>
          </a:xfrm>
        </p:spPr>
        <p:txBody>
          <a:bodyPr/>
          <a:lstStyle/>
          <a:p>
            <a:r>
              <a:rPr lang="en-US" altLang="zh-CN" sz="4400" b="1" spc="176" dirty="0">
                <a:latin typeface="Calibri"/>
                <a:cs typeface="Calibri"/>
              </a:rPr>
              <a:t>1</a:t>
            </a:r>
            <a:r>
              <a:rPr lang="zh-CN" altLang="en-US" sz="4400" b="1" spc="176" dirty="0">
                <a:latin typeface="Calibri"/>
                <a:cs typeface="Calibri"/>
              </a:rPr>
              <a:t>、 算法概述</a:t>
            </a:r>
            <a:r>
              <a:rPr lang="zh-CN" altLang="en-US" sz="4400" dirty="0">
                <a:latin typeface="Century Gothic"/>
                <a:cs typeface="Century Gothic"/>
              </a:rPr>
              <a:t/>
            </a:r>
            <a:br>
              <a:rPr lang="zh-CN" altLang="en-US" sz="4400" dirty="0">
                <a:latin typeface="Century Gothic"/>
                <a:cs typeface="Century Gothic"/>
              </a:rPr>
            </a:br>
            <a:endParaRPr lang="zh-CN" altLang="en-US" dirty="0"/>
          </a:p>
        </p:txBody>
      </p:sp>
    </p:spTree>
    <p:extLst>
      <p:ext uri="{BB962C8B-B14F-4D97-AF65-F5344CB8AC3E}">
        <p14:creationId xmlns:p14="http://schemas.microsoft.com/office/powerpoint/2010/main" val="9910155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FF8FA41-66B6-E84A-463F-DA93D0E38E41}"/>
              </a:ext>
            </a:extLst>
          </p:cNvPr>
          <p:cNvSpPr>
            <a:spLocks noGrp="1" noChangeArrowheads="1"/>
          </p:cNvSpPr>
          <p:nvPr>
            <p:ph type="title"/>
          </p:nvPr>
        </p:nvSpPr>
        <p:spPr>
          <a:xfrm>
            <a:off x="428625" y="571500"/>
            <a:ext cx="8229600" cy="650875"/>
          </a:xfrm>
        </p:spPr>
        <p:txBody>
          <a:bodyPr/>
          <a:lstStyle/>
          <a:p>
            <a:r>
              <a:rPr lang="zh-CN" altLang="en-US" sz="3200" b="1">
                <a:solidFill>
                  <a:srgbClr val="3907F1"/>
                </a:solidFill>
              </a:rPr>
              <a:t>学习要点</a:t>
            </a:r>
            <a:r>
              <a:rPr lang="en-US" altLang="zh-CN" sz="3200" b="1">
                <a:solidFill>
                  <a:srgbClr val="3907F1"/>
                </a:solidFill>
              </a:rPr>
              <a:t>: </a:t>
            </a:r>
            <a:endParaRPr lang="zh-CN" altLang="en-US" sz="3200" b="1">
              <a:solidFill>
                <a:srgbClr val="0000FF"/>
              </a:solidFill>
            </a:endParaRPr>
          </a:p>
        </p:txBody>
      </p:sp>
      <p:sp>
        <p:nvSpPr>
          <p:cNvPr id="18435" name="Rectangle 3">
            <a:extLst>
              <a:ext uri="{FF2B5EF4-FFF2-40B4-BE49-F238E27FC236}">
                <a16:creationId xmlns:a16="http://schemas.microsoft.com/office/drawing/2014/main" id="{09457B0C-A228-C6EC-6ADE-88F972A5090E}"/>
              </a:ext>
            </a:extLst>
          </p:cNvPr>
          <p:cNvSpPr>
            <a:spLocks noGrp="1" noChangeArrowheads="1"/>
          </p:cNvSpPr>
          <p:nvPr>
            <p:ph type="body" idx="1"/>
          </p:nvPr>
        </p:nvSpPr>
        <p:spPr>
          <a:xfrm>
            <a:off x="638175" y="1222375"/>
            <a:ext cx="7810500" cy="4799013"/>
          </a:xfrm>
        </p:spPr>
        <p:txBody>
          <a:bodyPr/>
          <a:lstStyle/>
          <a:p>
            <a:pPr>
              <a:lnSpc>
                <a:spcPct val="150000"/>
              </a:lnSpc>
              <a:buFont typeface="Symbol" panose="05050102010706020507" pitchFamily="18" charset="2"/>
              <a:buChar char="·"/>
            </a:pPr>
            <a:r>
              <a:rPr lang="zh-CN" altLang="en-US" sz="3200" b="1" dirty="0"/>
              <a:t>理解算法的概念。</a:t>
            </a:r>
          </a:p>
          <a:p>
            <a:pPr>
              <a:lnSpc>
                <a:spcPct val="150000"/>
              </a:lnSpc>
              <a:buFont typeface="Symbol" panose="05050102010706020507" pitchFamily="18" charset="2"/>
              <a:buChar char="·"/>
            </a:pPr>
            <a:r>
              <a:rPr lang="zh-CN" altLang="en-US" sz="3200" b="1" dirty="0"/>
              <a:t>理解什么是程序，程序与算法的区别和内在联系。</a:t>
            </a:r>
          </a:p>
          <a:p>
            <a:pPr>
              <a:lnSpc>
                <a:spcPct val="150000"/>
              </a:lnSpc>
              <a:buFont typeface="Symbol" panose="05050102010706020507" pitchFamily="18" charset="2"/>
              <a:buChar char="·"/>
            </a:pPr>
            <a:r>
              <a:rPr lang="zh-CN" altLang="en-US" sz="3200" b="1" dirty="0"/>
              <a:t>掌握算法的计算复杂性概念。</a:t>
            </a:r>
          </a:p>
          <a:p>
            <a:pPr>
              <a:lnSpc>
                <a:spcPct val="150000"/>
              </a:lnSpc>
              <a:buFont typeface="Symbol" panose="05050102010706020507" pitchFamily="18" charset="2"/>
              <a:buChar char="·"/>
            </a:pPr>
            <a:r>
              <a:rPr lang="zh-CN" altLang="en-US" sz="3200" b="1" dirty="0"/>
              <a:t>掌握算法渐近复杂性的数学表述。</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0B8E690-2846-FA2A-CB32-C3A4AAA0E395}"/>
              </a:ext>
            </a:extLst>
          </p:cNvPr>
          <p:cNvSpPr>
            <a:spLocks noGrp="1" noChangeArrowheads="1"/>
          </p:cNvSpPr>
          <p:nvPr>
            <p:ph type="title"/>
          </p:nvPr>
        </p:nvSpPr>
        <p:spPr>
          <a:xfrm>
            <a:off x="457200" y="277813"/>
            <a:ext cx="8229600" cy="865187"/>
          </a:xfrm>
        </p:spPr>
        <p:txBody>
          <a:bodyPr/>
          <a:lstStyle/>
          <a:p>
            <a:r>
              <a:rPr lang="en-US" altLang="zh-CN" sz="2800" b="1" dirty="0" smtClean="0">
                <a:solidFill>
                  <a:srgbClr val="0000FF"/>
                </a:solidFill>
              </a:rPr>
              <a:t>1.1 </a:t>
            </a:r>
            <a:r>
              <a:rPr lang="zh-CN" altLang="en-US" sz="2800" b="1" dirty="0" smtClean="0">
                <a:solidFill>
                  <a:srgbClr val="0000FF"/>
                </a:solidFill>
              </a:rPr>
              <a:t>算法</a:t>
            </a:r>
            <a:r>
              <a:rPr lang="en-US" altLang="zh-CN" sz="2800" b="1" dirty="0">
                <a:solidFill>
                  <a:srgbClr val="0000FF"/>
                </a:solidFill>
              </a:rPr>
              <a:t>(Algorithm)</a:t>
            </a:r>
          </a:p>
        </p:txBody>
      </p:sp>
      <p:sp>
        <p:nvSpPr>
          <p:cNvPr id="19459" name="Rectangle 3">
            <a:extLst>
              <a:ext uri="{FF2B5EF4-FFF2-40B4-BE49-F238E27FC236}">
                <a16:creationId xmlns:a16="http://schemas.microsoft.com/office/drawing/2014/main" id="{5DB2E53B-12EE-A0FB-2C40-CD941A678FE7}"/>
              </a:ext>
            </a:extLst>
          </p:cNvPr>
          <p:cNvSpPr>
            <a:spLocks noGrp="1" noChangeArrowheads="1"/>
          </p:cNvSpPr>
          <p:nvPr>
            <p:ph type="body" idx="1"/>
          </p:nvPr>
        </p:nvSpPr>
        <p:spPr>
          <a:xfrm>
            <a:off x="457201" y="981075"/>
            <a:ext cx="4978895" cy="4968875"/>
          </a:xfrm>
        </p:spPr>
        <p:txBody>
          <a:bodyPr/>
          <a:lstStyle/>
          <a:p>
            <a:pPr>
              <a:lnSpc>
                <a:spcPct val="150000"/>
              </a:lnSpc>
            </a:pPr>
            <a:r>
              <a:rPr lang="zh-CN" altLang="en-US" sz="2000" b="1" dirty="0">
                <a:solidFill>
                  <a:srgbClr val="FF0000"/>
                </a:solidFill>
              </a:rPr>
              <a:t>算法</a:t>
            </a:r>
            <a:r>
              <a:rPr lang="zh-CN" altLang="en-US" sz="2000" b="1" dirty="0"/>
              <a:t>是指</a:t>
            </a:r>
            <a:r>
              <a:rPr lang="zh-CN" altLang="en-US" sz="2000" b="1" u="sng" dirty="0"/>
              <a:t>解决问题</a:t>
            </a:r>
            <a:r>
              <a:rPr lang="zh-CN" altLang="en-US" sz="2000" b="1" dirty="0"/>
              <a:t>的一种方法或一个</a:t>
            </a:r>
            <a:r>
              <a:rPr lang="zh-CN" altLang="en-US" sz="2000" b="1" dirty="0" smtClean="0"/>
              <a:t>过程</a:t>
            </a:r>
            <a:r>
              <a:rPr lang="zh-CN" altLang="en-US" sz="2000" b="1" dirty="0"/>
              <a:t>。</a:t>
            </a:r>
            <a:r>
              <a:rPr lang="zh-CN" altLang="en-US" sz="2000" b="1" u="sng" dirty="0" smtClean="0"/>
              <a:t>算法</a:t>
            </a:r>
            <a:r>
              <a:rPr lang="zh-CN" altLang="en-US" sz="2000" b="1" u="sng" dirty="0"/>
              <a:t>是若干指令的有穷序列</a:t>
            </a:r>
            <a:r>
              <a:rPr lang="zh-CN" altLang="en-US" sz="2000" b="1" dirty="0" smtClean="0"/>
              <a:t>，满足</a:t>
            </a:r>
            <a:r>
              <a:rPr lang="zh-CN" altLang="en-US" sz="2000" b="1" dirty="0"/>
              <a:t>性质：</a:t>
            </a:r>
          </a:p>
          <a:p>
            <a:pPr>
              <a:lnSpc>
                <a:spcPct val="150000"/>
              </a:lnSpc>
              <a:buFont typeface="Wingdings" panose="05000000000000000000" pitchFamily="2" charset="2"/>
              <a:buNone/>
            </a:pPr>
            <a:r>
              <a:rPr lang="en-US" altLang="zh-CN" sz="2000" b="1" dirty="0"/>
              <a:t>(1)</a:t>
            </a:r>
            <a:r>
              <a:rPr lang="zh-CN" altLang="en-US" sz="2000" b="1" dirty="0">
                <a:solidFill>
                  <a:srgbClr val="3907F1"/>
                </a:solidFill>
              </a:rPr>
              <a:t>输入</a:t>
            </a:r>
            <a:r>
              <a:rPr lang="zh-CN" altLang="en-US" sz="2000" b="1" dirty="0"/>
              <a:t>：有外部提供的量作为算法的</a:t>
            </a:r>
            <a:r>
              <a:rPr lang="zh-CN" altLang="en-US" sz="2000" b="1" dirty="0" smtClean="0"/>
              <a:t>输入</a:t>
            </a:r>
            <a:endParaRPr lang="zh-CN" altLang="en-US" sz="2000" b="1" dirty="0"/>
          </a:p>
          <a:p>
            <a:pPr>
              <a:lnSpc>
                <a:spcPct val="150000"/>
              </a:lnSpc>
              <a:buFont typeface="Wingdings" panose="05000000000000000000" pitchFamily="2" charset="2"/>
              <a:buNone/>
            </a:pPr>
            <a:r>
              <a:rPr lang="en-US" altLang="zh-CN" sz="2000" b="1" dirty="0"/>
              <a:t>(2)</a:t>
            </a:r>
            <a:r>
              <a:rPr lang="zh-CN" altLang="en-US" sz="2000" b="1" dirty="0">
                <a:solidFill>
                  <a:srgbClr val="3907F1"/>
                </a:solidFill>
              </a:rPr>
              <a:t>输出</a:t>
            </a:r>
            <a:r>
              <a:rPr lang="zh-CN" altLang="en-US" sz="2000" b="1" dirty="0"/>
              <a:t>：算法产生至少一个量作为</a:t>
            </a:r>
            <a:r>
              <a:rPr lang="zh-CN" altLang="en-US" sz="2000" b="1" dirty="0" smtClean="0"/>
              <a:t>输出</a:t>
            </a:r>
            <a:endParaRPr lang="zh-CN" altLang="en-US" sz="2000" b="1" dirty="0"/>
          </a:p>
          <a:p>
            <a:pPr>
              <a:lnSpc>
                <a:spcPct val="150000"/>
              </a:lnSpc>
              <a:buFont typeface="Wingdings" panose="05000000000000000000" pitchFamily="2" charset="2"/>
              <a:buNone/>
            </a:pPr>
            <a:r>
              <a:rPr lang="en-US" altLang="zh-CN" sz="2000" b="1" dirty="0"/>
              <a:t>(3)</a:t>
            </a:r>
            <a:r>
              <a:rPr lang="zh-CN" altLang="en-US" sz="2000" b="1" dirty="0">
                <a:solidFill>
                  <a:srgbClr val="3907F1"/>
                </a:solidFill>
              </a:rPr>
              <a:t>确定性</a:t>
            </a:r>
            <a:r>
              <a:rPr lang="zh-CN" altLang="en-US" sz="2000" b="1" dirty="0"/>
              <a:t>：组成算法的每条指令是清晰，无歧义</a:t>
            </a:r>
            <a:r>
              <a:rPr lang="zh-CN" altLang="en-US" sz="2000" b="1" dirty="0" smtClean="0"/>
              <a:t>的</a:t>
            </a:r>
            <a:endParaRPr lang="zh-CN" altLang="en-US" sz="2000" b="1" dirty="0"/>
          </a:p>
          <a:p>
            <a:pPr>
              <a:lnSpc>
                <a:spcPct val="150000"/>
              </a:lnSpc>
              <a:buFont typeface="Wingdings" panose="05000000000000000000" pitchFamily="2" charset="2"/>
              <a:buNone/>
            </a:pPr>
            <a:r>
              <a:rPr lang="en-US" altLang="zh-CN" sz="2000" b="1" dirty="0"/>
              <a:t>(4)</a:t>
            </a:r>
            <a:r>
              <a:rPr lang="zh-CN" altLang="en-US" sz="2000" b="1" dirty="0">
                <a:solidFill>
                  <a:srgbClr val="3907F1"/>
                </a:solidFill>
              </a:rPr>
              <a:t>有限性</a:t>
            </a:r>
            <a:r>
              <a:rPr lang="zh-CN" altLang="en-US" sz="2000" b="1" dirty="0"/>
              <a:t>：算法中每条指令的执行次数是</a:t>
            </a:r>
            <a:r>
              <a:rPr lang="zh-CN" altLang="en-US" sz="2000" b="1" dirty="0" smtClean="0"/>
              <a:t>有限，</a:t>
            </a:r>
            <a:r>
              <a:rPr lang="zh-CN" altLang="en-US" sz="2000" b="1" dirty="0"/>
              <a:t>执行每条</a:t>
            </a:r>
            <a:r>
              <a:rPr lang="zh-CN" altLang="en-US" sz="2000" b="1" dirty="0" smtClean="0"/>
              <a:t>指令时间</a:t>
            </a:r>
            <a:r>
              <a:rPr lang="zh-CN" altLang="en-US" sz="2000" b="1" dirty="0"/>
              <a:t>也是有限的。</a:t>
            </a:r>
          </a:p>
        </p:txBody>
      </p:sp>
      <p:pic>
        <p:nvPicPr>
          <p:cNvPr id="2" name="图片 1"/>
          <p:cNvPicPr>
            <a:picLocks noChangeAspect="1"/>
          </p:cNvPicPr>
          <p:nvPr/>
        </p:nvPicPr>
        <p:blipFill>
          <a:blip r:embed="rId3"/>
          <a:stretch>
            <a:fillRect/>
          </a:stretch>
        </p:blipFill>
        <p:spPr>
          <a:xfrm>
            <a:off x="5292080" y="1151231"/>
            <a:ext cx="3741837" cy="4496916"/>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7813"/>
            <a:ext cx="8229600" cy="443711"/>
          </a:xfrm>
          <a:prstGeom prst="rect">
            <a:avLst/>
          </a:prstGeom>
        </p:spPr>
        <p:txBody>
          <a:bodyPr vert="horz" wrap="square" lIns="0" tIns="12700" rIns="0" bIns="0" rtlCol="0">
            <a:spAutoFit/>
          </a:bodyPr>
          <a:lstStyle/>
          <a:p>
            <a:pPr marL="12700">
              <a:lnSpc>
                <a:spcPct val="100000"/>
              </a:lnSpc>
              <a:spcBef>
                <a:spcPts val="100"/>
              </a:spcBef>
            </a:pPr>
            <a:r>
              <a:rPr lang="en-US" sz="2800" b="1" spc="-30" dirty="0" smtClean="0">
                <a:solidFill>
                  <a:srgbClr val="0000FF"/>
                </a:solidFill>
                <a:latin typeface="宋体"/>
                <a:cs typeface="宋体"/>
              </a:rPr>
              <a:t>1.1 </a:t>
            </a:r>
            <a:r>
              <a:rPr sz="2800" b="1" spc="-30" dirty="0" err="1" smtClean="0">
                <a:solidFill>
                  <a:srgbClr val="0000FF"/>
                </a:solidFill>
                <a:latin typeface="宋体"/>
                <a:cs typeface="宋体"/>
              </a:rPr>
              <a:t>算法</a:t>
            </a:r>
            <a:r>
              <a:rPr sz="2800" b="1" spc="-10" dirty="0">
                <a:solidFill>
                  <a:srgbClr val="0000FF"/>
                </a:solidFill>
                <a:latin typeface="Garamond"/>
                <a:cs typeface="Garamond"/>
              </a:rPr>
              <a:t>(Algorithm)</a:t>
            </a:r>
            <a:endParaRPr sz="2800" dirty="0">
              <a:latin typeface="Garamond"/>
              <a:cs typeface="Garamond"/>
            </a:endParaRPr>
          </a:p>
        </p:txBody>
      </p:sp>
      <p:sp>
        <p:nvSpPr>
          <p:cNvPr id="3" name="object 3"/>
          <p:cNvSpPr txBox="1"/>
          <p:nvPr/>
        </p:nvSpPr>
        <p:spPr>
          <a:xfrm>
            <a:off x="621790" y="1384553"/>
            <a:ext cx="8342697" cy="1687641"/>
          </a:xfrm>
          <a:prstGeom prst="rect">
            <a:avLst/>
          </a:prstGeom>
        </p:spPr>
        <p:txBody>
          <a:bodyPr vert="horz" wrap="square" lIns="0" tIns="12700" rIns="0" bIns="0" rtlCol="0">
            <a:spAutoFit/>
          </a:bodyPr>
          <a:lstStyle/>
          <a:p>
            <a:pPr marL="12700" marR="5080">
              <a:lnSpc>
                <a:spcPct val="150000"/>
              </a:lnSpc>
              <a:spcBef>
                <a:spcPts val="100"/>
              </a:spcBef>
            </a:pPr>
            <a:r>
              <a:rPr lang="zh-CN" altLang="en-US" sz="2400" b="1" dirty="0" smtClean="0">
                <a:latin typeface="微软雅黑"/>
                <a:cs typeface="微软雅黑"/>
              </a:rPr>
              <a:t>例：</a:t>
            </a:r>
            <a:r>
              <a:rPr sz="2400" b="1" dirty="0" err="1" smtClean="0">
                <a:solidFill>
                  <a:srgbClr val="000066"/>
                </a:solidFill>
                <a:latin typeface="微软雅黑"/>
                <a:cs typeface="微软雅黑"/>
              </a:rPr>
              <a:t>最大公约数</a:t>
            </a:r>
            <a:endParaRPr lang="en-US" sz="2400" b="1" dirty="0" smtClean="0">
              <a:solidFill>
                <a:srgbClr val="000066"/>
              </a:solidFill>
              <a:latin typeface="微软雅黑"/>
              <a:cs typeface="微软雅黑"/>
            </a:endParaRPr>
          </a:p>
          <a:p>
            <a:pPr marL="12700" marR="5080">
              <a:lnSpc>
                <a:spcPct val="150000"/>
              </a:lnSpc>
              <a:spcBef>
                <a:spcPts val="100"/>
              </a:spcBef>
            </a:pPr>
            <a:r>
              <a:rPr lang="zh-CN" altLang="en-US" sz="2400" spc="-15" dirty="0">
                <a:latin typeface="微软雅黑"/>
                <a:cs typeface="微软雅黑"/>
              </a:rPr>
              <a:t>两个不全为 </a:t>
            </a:r>
            <a:r>
              <a:rPr lang="en-US" altLang="zh-CN" sz="2400" spc="-25" dirty="0">
                <a:latin typeface="Arial"/>
                <a:cs typeface="Arial"/>
              </a:rPr>
              <a:t>0</a:t>
            </a:r>
            <a:r>
              <a:rPr lang="zh-CN" altLang="en-US" sz="2400" spc="-10" dirty="0">
                <a:latin typeface="微软雅黑"/>
                <a:cs typeface="微软雅黑"/>
              </a:rPr>
              <a:t>的非负整数 </a:t>
            </a:r>
            <a:r>
              <a:rPr lang="en-US" altLang="zh-CN" sz="2400" spc="-10" dirty="0" smtClean="0">
                <a:latin typeface="Arial"/>
                <a:cs typeface="Arial"/>
              </a:rPr>
              <a:t>m</a:t>
            </a:r>
            <a:r>
              <a:rPr lang="zh-CN" altLang="en-US" sz="2400" dirty="0">
                <a:latin typeface="微软雅黑"/>
                <a:cs typeface="微软雅黑"/>
              </a:rPr>
              <a:t>和</a:t>
            </a:r>
            <a:r>
              <a:rPr lang="en-US" altLang="zh-CN" sz="2400" spc="-10" dirty="0">
                <a:latin typeface="Arial"/>
                <a:cs typeface="Arial"/>
              </a:rPr>
              <a:t>n</a:t>
            </a:r>
            <a:r>
              <a:rPr lang="zh-CN" altLang="en-US" sz="2400" spc="-5" dirty="0">
                <a:latin typeface="微软雅黑"/>
                <a:cs typeface="微软雅黑"/>
              </a:rPr>
              <a:t>的</a:t>
            </a:r>
            <a:r>
              <a:rPr lang="zh-CN" altLang="en-US" sz="2400" spc="-5" dirty="0" smtClean="0">
                <a:latin typeface="微软雅黑"/>
                <a:cs typeface="微软雅黑"/>
              </a:rPr>
              <a:t>最大公约数是</a:t>
            </a:r>
            <a:r>
              <a:rPr lang="zh-CN" altLang="en-US" sz="2400" spc="-5" dirty="0">
                <a:latin typeface="微软雅黑"/>
                <a:cs typeface="微软雅黑"/>
              </a:rPr>
              <a:t>能够同时整除它们的最大</a:t>
            </a:r>
            <a:r>
              <a:rPr lang="zh-CN" altLang="en-US" sz="2400" spc="-5" dirty="0" smtClean="0">
                <a:latin typeface="微软雅黑"/>
                <a:cs typeface="微软雅黑"/>
              </a:rPr>
              <a:t>正整数</a:t>
            </a:r>
            <a:r>
              <a:rPr lang="zh-CN" altLang="en-US" sz="2400" b="1" spc="-15" dirty="0" smtClean="0">
                <a:latin typeface="Arial"/>
                <a:cs typeface="Arial"/>
              </a:rPr>
              <a:t>，记为</a:t>
            </a:r>
            <a:r>
              <a:rPr sz="2400" spc="-10" dirty="0" err="1" smtClean="0">
                <a:solidFill>
                  <a:srgbClr val="000066"/>
                </a:solidFill>
                <a:latin typeface="Arial"/>
                <a:cs typeface="Arial"/>
              </a:rPr>
              <a:t>gcd</a:t>
            </a:r>
            <a:r>
              <a:rPr sz="2400" spc="-10" dirty="0" smtClean="0">
                <a:solidFill>
                  <a:srgbClr val="000066"/>
                </a:solidFill>
                <a:latin typeface="Arial"/>
                <a:cs typeface="Arial"/>
              </a:rPr>
              <a:t>(</a:t>
            </a:r>
            <a:r>
              <a:rPr sz="2400" spc="-10" dirty="0" err="1" smtClean="0">
                <a:solidFill>
                  <a:srgbClr val="000066"/>
                </a:solidFill>
                <a:latin typeface="Arial"/>
                <a:cs typeface="Arial"/>
              </a:rPr>
              <a:t>m,n</a:t>
            </a:r>
            <a:r>
              <a:rPr sz="2400" spc="-10" dirty="0" smtClean="0">
                <a:solidFill>
                  <a:srgbClr val="000066"/>
                </a:solidFill>
                <a:latin typeface="Arial"/>
                <a:cs typeface="Arial"/>
              </a:rPr>
              <a:t>)</a:t>
            </a:r>
            <a:endParaRPr sz="2400" spc="-5" dirty="0">
              <a:latin typeface="微软雅黑"/>
              <a:cs typeface="微软雅黑"/>
            </a:endParaRPr>
          </a:p>
        </p:txBody>
      </p:sp>
      <p:sp>
        <p:nvSpPr>
          <p:cNvPr id="4" name="矩形 3"/>
          <p:cNvSpPr/>
          <p:nvPr/>
        </p:nvSpPr>
        <p:spPr>
          <a:xfrm>
            <a:off x="-396552" y="3735223"/>
            <a:ext cx="8928992" cy="461665"/>
          </a:xfrm>
          <a:prstGeom prst="rect">
            <a:avLst/>
          </a:prstGeom>
        </p:spPr>
        <p:txBody>
          <a:bodyPr wrap="square">
            <a:spAutoFit/>
          </a:bodyPr>
          <a:lstStyle/>
          <a:p>
            <a:pPr marL="1009650" lvl="2">
              <a:spcBef>
                <a:spcPts val="1780"/>
              </a:spcBef>
            </a:pPr>
            <a:r>
              <a:rPr lang="en-US" altLang="zh-CN" sz="2400" dirty="0" err="1" smtClean="0">
                <a:latin typeface="Arial"/>
                <a:cs typeface="Arial"/>
              </a:rPr>
              <a:t>gcd</a:t>
            </a:r>
            <a:r>
              <a:rPr lang="en-US" altLang="zh-CN" sz="2400" dirty="0" smtClean="0">
                <a:latin typeface="Arial"/>
                <a:cs typeface="Arial"/>
              </a:rPr>
              <a:t>(60,24) = </a:t>
            </a:r>
            <a:r>
              <a:rPr lang="en-US" altLang="zh-CN" sz="2400" spc="-25" dirty="0" smtClean="0">
                <a:latin typeface="Arial"/>
                <a:cs typeface="Arial"/>
              </a:rPr>
              <a:t>12</a:t>
            </a:r>
            <a:endParaRPr lang="en-US" altLang="zh-CN" sz="2400" dirty="0">
              <a:latin typeface="Arial"/>
              <a:cs typeface="Arial"/>
            </a:endParaRPr>
          </a:p>
        </p:txBody>
      </p:sp>
    </p:spTree>
    <p:extLst>
      <p:ext uri="{BB962C8B-B14F-4D97-AF65-F5344CB8AC3E}">
        <p14:creationId xmlns:p14="http://schemas.microsoft.com/office/powerpoint/2010/main" val="455752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90322"/>
            <a:ext cx="2525395" cy="452755"/>
          </a:xfrm>
          <a:prstGeom prst="rect">
            <a:avLst/>
          </a:prstGeom>
        </p:spPr>
        <p:txBody>
          <a:bodyPr vert="horz" wrap="square" lIns="0" tIns="12700" rIns="0" bIns="0" rtlCol="0">
            <a:spAutoFit/>
          </a:bodyPr>
          <a:lstStyle/>
          <a:p>
            <a:pPr marL="12700">
              <a:lnSpc>
                <a:spcPct val="100000"/>
              </a:lnSpc>
              <a:spcBef>
                <a:spcPts val="100"/>
              </a:spcBef>
            </a:pPr>
            <a:r>
              <a:rPr sz="2800" b="1" spc="-30" dirty="0">
                <a:solidFill>
                  <a:srgbClr val="0000FF"/>
                </a:solidFill>
                <a:latin typeface="宋体"/>
                <a:cs typeface="宋体"/>
              </a:rPr>
              <a:t>算法</a:t>
            </a:r>
            <a:r>
              <a:rPr sz="2800" b="1" spc="-10" dirty="0">
                <a:solidFill>
                  <a:srgbClr val="0000FF"/>
                </a:solidFill>
                <a:latin typeface="Garamond"/>
                <a:cs typeface="Garamond"/>
              </a:rPr>
              <a:t>(Algorithm)</a:t>
            </a:r>
            <a:endParaRPr sz="2800">
              <a:latin typeface="Garamond"/>
              <a:cs typeface="Garamond"/>
            </a:endParaRPr>
          </a:p>
        </p:txBody>
      </p:sp>
      <p:sp>
        <p:nvSpPr>
          <p:cNvPr id="3" name="object 3"/>
          <p:cNvSpPr txBox="1"/>
          <p:nvPr/>
        </p:nvSpPr>
        <p:spPr>
          <a:xfrm>
            <a:off x="865199" y="3284984"/>
            <a:ext cx="4537075" cy="375103"/>
          </a:xfrm>
          <a:prstGeom prst="rect">
            <a:avLst/>
          </a:prstGeom>
          <a:ln/>
        </p:spPr>
        <p:style>
          <a:lnRef idx="2">
            <a:schemeClr val="accent3"/>
          </a:lnRef>
          <a:fillRef idx="1">
            <a:schemeClr val="lt1"/>
          </a:fillRef>
          <a:effectRef idx="0">
            <a:schemeClr val="accent3"/>
          </a:effectRef>
          <a:fontRef idx="minor">
            <a:schemeClr val="dk1"/>
          </a:fontRef>
        </p:style>
        <p:txBody>
          <a:bodyPr vert="horz" wrap="square" lIns="0" tIns="66675" rIns="0" bIns="0" rtlCol="0">
            <a:spAutoFit/>
          </a:bodyPr>
          <a:lstStyle/>
          <a:p>
            <a:pPr marL="153035">
              <a:lnSpc>
                <a:spcPct val="100000"/>
              </a:lnSpc>
              <a:spcBef>
                <a:spcPts val="525"/>
              </a:spcBef>
            </a:pPr>
            <a:r>
              <a:rPr sz="2000" b="1" spc="-10" dirty="0" err="1">
                <a:solidFill>
                  <a:srgbClr val="000066"/>
                </a:solidFill>
                <a:latin typeface="微软雅黑"/>
                <a:cs typeface="微软雅黑"/>
              </a:rPr>
              <a:t>第一步</a:t>
            </a:r>
            <a:r>
              <a:rPr sz="2000" spc="-10" dirty="0" smtClean="0">
                <a:solidFill>
                  <a:srgbClr val="000066"/>
                </a:solidFill>
                <a:latin typeface="微软雅黑"/>
                <a:cs typeface="微软雅黑"/>
              </a:rPr>
              <a:t>∶</a:t>
            </a:r>
            <a:r>
              <a:rPr lang="zh-CN" altLang="en-US" sz="2000" spc="-10" dirty="0">
                <a:solidFill>
                  <a:srgbClr val="000066"/>
                </a:solidFill>
                <a:latin typeface="微软雅黑"/>
                <a:cs typeface="微软雅黑"/>
              </a:rPr>
              <a:t>计算</a:t>
            </a:r>
            <a:r>
              <a:rPr sz="2000" dirty="0" smtClean="0">
                <a:solidFill>
                  <a:srgbClr val="000066"/>
                </a:solidFill>
                <a:latin typeface="Arial"/>
                <a:cs typeface="Arial"/>
              </a:rPr>
              <a:t>m</a:t>
            </a:r>
            <a:r>
              <a:rPr sz="2000" spc="50" dirty="0" smtClean="0">
                <a:solidFill>
                  <a:srgbClr val="000066"/>
                </a:solidFill>
                <a:latin typeface="Arial"/>
                <a:cs typeface="Arial"/>
              </a:rPr>
              <a:t> </a:t>
            </a:r>
            <a:r>
              <a:rPr sz="2000" spc="-20" dirty="0">
                <a:solidFill>
                  <a:srgbClr val="000066"/>
                </a:solidFill>
                <a:latin typeface="微软雅黑"/>
                <a:cs typeface="微软雅黑"/>
              </a:rPr>
              <a:t>的所有质因数。</a:t>
            </a:r>
            <a:endParaRPr sz="2000" dirty="0">
              <a:latin typeface="微软雅黑"/>
              <a:cs typeface="微软雅黑"/>
            </a:endParaRPr>
          </a:p>
        </p:txBody>
      </p:sp>
      <p:sp>
        <p:nvSpPr>
          <p:cNvPr id="4" name="object 4"/>
          <p:cNvSpPr txBox="1"/>
          <p:nvPr/>
        </p:nvSpPr>
        <p:spPr>
          <a:xfrm>
            <a:off x="922084" y="3844758"/>
            <a:ext cx="7949565" cy="1141338"/>
          </a:xfrm>
          <a:prstGeom prst="rect">
            <a:avLst/>
          </a:prstGeom>
        </p:spPr>
        <p:txBody>
          <a:bodyPr vert="horz" wrap="square" lIns="0" tIns="12700" rIns="0" bIns="0" rtlCol="0">
            <a:spAutoFit/>
          </a:bodyPr>
          <a:lstStyle/>
          <a:p>
            <a:pPr marL="63500">
              <a:lnSpc>
                <a:spcPts val="2875"/>
              </a:lnSpc>
              <a:spcBef>
                <a:spcPts val="100"/>
              </a:spcBef>
            </a:pPr>
            <a:r>
              <a:rPr sz="2000" b="1" dirty="0" err="1">
                <a:solidFill>
                  <a:srgbClr val="000066"/>
                </a:solidFill>
                <a:latin typeface="微软雅黑"/>
                <a:cs typeface="微软雅黑"/>
              </a:rPr>
              <a:t>第二步</a:t>
            </a:r>
            <a:r>
              <a:rPr sz="2000" dirty="0" smtClean="0">
                <a:solidFill>
                  <a:srgbClr val="000066"/>
                </a:solidFill>
                <a:latin typeface="微软雅黑"/>
                <a:cs typeface="微软雅黑"/>
              </a:rPr>
              <a:t>∶</a:t>
            </a:r>
            <a:r>
              <a:rPr lang="zh-CN" altLang="en-US" sz="2000" dirty="0" smtClean="0">
                <a:solidFill>
                  <a:srgbClr val="000066"/>
                </a:solidFill>
                <a:latin typeface="微软雅黑"/>
                <a:cs typeface="微软雅黑"/>
              </a:rPr>
              <a:t>计算</a:t>
            </a:r>
            <a:r>
              <a:rPr sz="2000" spc="-10" dirty="0" err="1" smtClean="0">
                <a:solidFill>
                  <a:srgbClr val="000066"/>
                </a:solidFill>
                <a:latin typeface="Arial"/>
                <a:cs typeface="Arial"/>
              </a:rPr>
              <a:t>n</a:t>
            </a:r>
            <a:r>
              <a:rPr sz="2000" spc="-10" dirty="0" err="1">
                <a:solidFill>
                  <a:srgbClr val="000066"/>
                </a:solidFill>
                <a:latin typeface="微软雅黑"/>
                <a:cs typeface="微软雅黑"/>
              </a:rPr>
              <a:t>的所有质因数</a:t>
            </a:r>
            <a:r>
              <a:rPr sz="2000" spc="-10" dirty="0" smtClean="0">
                <a:solidFill>
                  <a:srgbClr val="000066"/>
                </a:solidFill>
                <a:latin typeface="微软雅黑"/>
                <a:cs typeface="微软雅黑"/>
              </a:rPr>
              <a:t>。</a:t>
            </a:r>
            <a:endParaRPr lang="en-US" sz="2000" spc="-10" dirty="0" smtClean="0">
              <a:solidFill>
                <a:srgbClr val="000066"/>
              </a:solidFill>
              <a:latin typeface="微软雅黑"/>
              <a:cs typeface="微软雅黑"/>
            </a:endParaRPr>
          </a:p>
          <a:p>
            <a:pPr marL="63500">
              <a:lnSpc>
                <a:spcPts val="2875"/>
              </a:lnSpc>
              <a:spcBef>
                <a:spcPts val="100"/>
              </a:spcBef>
            </a:pPr>
            <a:endParaRPr sz="2000" dirty="0">
              <a:latin typeface="微软雅黑"/>
              <a:cs typeface="微软雅黑"/>
            </a:endParaRPr>
          </a:p>
          <a:p>
            <a:pPr marL="63500">
              <a:lnSpc>
                <a:spcPts val="2875"/>
              </a:lnSpc>
            </a:pPr>
            <a:r>
              <a:rPr sz="2000" b="1" spc="-5" dirty="0" err="1" smtClean="0">
                <a:solidFill>
                  <a:srgbClr val="000066"/>
                </a:solidFill>
                <a:latin typeface="微软雅黑"/>
                <a:cs typeface="微软雅黑"/>
              </a:rPr>
              <a:t>第三步</a:t>
            </a:r>
            <a:r>
              <a:rPr lang="zh-CN" altLang="en-US" sz="2000" b="1" spc="-5" dirty="0">
                <a:latin typeface="微软雅黑"/>
                <a:cs typeface="微软雅黑"/>
              </a:rPr>
              <a:t>：</a:t>
            </a:r>
            <a:r>
              <a:rPr sz="2000" spc="-5" dirty="0" err="1" smtClean="0">
                <a:solidFill>
                  <a:srgbClr val="000066"/>
                </a:solidFill>
                <a:latin typeface="微软雅黑"/>
                <a:cs typeface="微软雅黑"/>
              </a:rPr>
              <a:t>从第一步和第二步求得的质因数分解式中找出所</a:t>
            </a:r>
            <a:r>
              <a:rPr sz="2000" dirty="0" err="1" smtClean="0">
                <a:solidFill>
                  <a:srgbClr val="000066"/>
                </a:solidFill>
                <a:latin typeface="微软雅黑"/>
                <a:cs typeface="微软雅黑"/>
              </a:rPr>
              <a:t>有的公因数</a:t>
            </a:r>
            <a:r>
              <a:rPr sz="2000" spc="-50" dirty="0" smtClean="0">
                <a:solidFill>
                  <a:srgbClr val="000066"/>
                </a:solidFill>
                <a:latin typeface="微软雅黑"/>
                <a:cs typeface="微软雅黑"/>
              </a:rPr>
              <a:t>。</a:t>
            </a:r>
            <a:endParaRPr sz="2000" dirty="0">
              <a:latin typeface="微软雅黑"/>
              <a:cs typeface="微软雅黑"/>
            </a:endParaRPr>
          </a:p>
        </p:txBody>
      </p:sp>
      <p:sp>
        <p:nvSpPr>
          <p:cNvPr id="5" name="object 5"/>
          <p:cNvSpPr txBox="1"/>
          <p:nvPr/>
        </p:nvSpPr>
        <p:spPr>
          <a:xfrm>
            <a:off x="899592" y="5301208"/>
            <a:ext cx="7715250" cy="327013"/>
          </a:xfrm>
          <a:prstGeom prst="rect">
            <a:avLst/>
          </a:prstGeom>
          <a:ln/>
        </p:spPr>
        <p:style>
          <a:lnRef idx="2">
            <a:schemeClr val="accent3"/>
          </a:lnRef>
          <a:fillRef idx="1">
            <a:schemeClr val="lt1"/>
          </a:fillRef>
          <a:effectRef idx="0">
            <a:schemeClr val="accent3"/>
          </a:effectRef>
          <a:fontRef idx="minor">
            <a:schemeClr val="dk1"/>
          </a:fontRef>
        </p:style>
        <p:txBody>
          <a:bodyPr vert="horz" wrap="square" lIns="0" tIns="19050" rIns="0" bIns="0" rtlCol="0">
            <a:spAutoFit/>
          </a:bodyPr>
          <a:lstStyle/>
          <a:p>
            <a:pPr marL="91440">
              <a:lnSpc>
                <a:spcPct val="100000"/>
              </a:lnSpc>
              <a:spcBef>
                <a:spcPts val="150"/>
              </a:spcBef>
            </a:pPr>
            <a:r>
              <a:rPr sz="2000" b="1" spc="-5" dirty="0" err="1">
                <a:solidFill>
                  <a:srgbClr val="000066"/>
                </a:solidFill>
                <a:latin typeface="微软雅黑"/>
                <a:cs typeface="微软雅黑"/>
              </a:rPr>
              <a:t>第四步：</a:t>
            </a:r>
            <a:r>
              <a:rPr sz="2000" spc="-5" dirty="0" err="1" smtClean="0">
                <a:solidFill>
                  <a:srgbClr val="000066"/>
                </a:solidFill>
                <a:latin typeface="微软雅黑"/>
                <a:cs typeface="微软雅黑"/>
              </a:rPr>
              <a:t>将</a:t>
            </a:r>
            <a:r>
              <a:rPr lang="zh-CN" altLang="en-US" sz="2000" spc="-5" dirty="0">
                <a:solidFill>
                  <a:srgbClr val="000066"/>
                </a:solidFill>
                <a:latin typeface="微软雅黑"/>
                <a:cs typeface="微软雅黑"/>
              </a:rPr>
              <a:t>公</a:t>
            </a:r>
            <a:r>
              <a:rPr sz="2000" spc="-5" dirty="0" err="1" smtClean="0">
                <a:solidFill>
                  <a:srgbClr val="000066"/>
                </a:solidFill>
                <a:latin typeface="微软雅黑"/>
                <a:cs typeface="微软雅黑"/>
              </a:rPr>
              <a:t>因数相乘</a:t>
            </a:r>
            <a:r>
              <a:rPr sz="2000" spc="-5" dirty="0" err="1">
                <a:solidFill>
                  <a:srgbClr val="000066"/>
                </a:solidFill>
                <a:latin typeface="微软雅黑"/>
                <a:cs typeface="微软雅黑"/>
              </a:rPr>
              <a:t>，其结果作为给定</a:t>
            </a:r>
            <a:r>
              <a:rPr sz="2000" spc="-10" dirty="0" err="1">
                <a:solidFill>
                  <a:srgbClr val="000066"/>
                </a:solidFill>
                <a:latin typeface="微软雅黑"/>
                <a:cs typeface="微软雅黑"/>
              </a:rPr>
              <a:t>数字的最大公约数</a:t>
            </a:r>
            <a:r>
              <a:rPr sz="2000" spc="-10" dirty="0">
                <a:solidFill>
                  <a:srgbClr val="000066"/>
                </a:solidFill>
                <a:latin typeface="微软雅黑"/>
                <a:cs typeface="微软雅黑"/>
              </a:rPr>
              <a:t>。</a:t>
            </a:r>
            <a:endParaRPr sz="2000" dirty="0">
              <a:latin typeface="微软雅黑"/>
              <a:cs typeface="微软雅黑"/>
            </a:endParaRPr>
          </a:p>
        </p:txBody>
      </p:sp>
      <p:sp>
        <p:nvSpPr>
          <p:cNvPr id="6" name="object 6"/>
          <p:cNvSpPr txBox="1"/>
          <p:nvPr/>
        </p:nvSpPr>
        <p:spPr>
          <a:xfrm>
            <a:off x="535940" y="927748"/>
            <a:ext cx="6268308" cy="1816523"/>
          </a:xfrm>
          <a:prstGeom prst="rect">
            <a:avLst/>
          </a:prstGeom>
        </p:spPr>
        <p:txBody>
          <a:bodyPr vert="horz" wrap="square" lIns="0" tIns="254635" rIns="0" bIns="0" rtlCol="0">
            <a:spAutoFit/>
          </a:bodyPr>
          <a:lstStyle/>
          <a:p>
            <a:pPr marL="12700">
              <a:lnSpc>
                <a:spcPct val="100000"/>
              </a:lnSpc>
              <a:spcBef>
                <a:spcPts val="2005"/>
              </a:spcBef>
            </a:pPr>
            <a:r>
              <a:rPr lang="zh-CN" altLang="en-US" sz="2800" spc="-10" dirty="0" smtClean="0">
                <a:solidFill>
                  <a:srgbClr val="000066"/>
                </a:solidFill>
                <a:latin typeface="微软雅黑"/>
                <a:cs typeface="微软雅黑"/>
              </a:rPr>
              <a:t>方法</a:t>
            </a:r>
            <a:r>
              <a:rPr lang="en-US" altLang="zh-CN" sz="2800" spc="-10" dirty="0" smtClean="0">
                <a:solidFill>
                  <a:srgbClr val="000066"/>
                </a:solidFill>
                <a:latin typeface="微软雅黑"/>
                <a:cs typeface="微软雅黑"/>
              </a:rPr>
              <a:t>1</a:t>
            </a:r>
            <a:r>
              <a:rPr lang="zh-CN" altLang="en-US" sz="2800" spc="-10" dirty="0" smtClean="0">
                <a:solidFill>
                  <a:srgbClr val="000066"/>
                </a:solidFill>
                <a:latin typeface="微软雅黑"/>
                <a:cs typeface="微软雅黑"/>
              </a:rPr>
              <a:t>：</a:t>
            </a:r>
            <a:r>
              <a:rPr sz="2800" spc="-10" dirty="0" err="1" smtClean="0">
                <a:solidFill>
                  <a:srgbClr val="000066"/>
                </a:solidFill>
                <a:latin typeface="微软雅黑"/>
                <a:cs typeface="微软雅黑"/>
              </a:rPr>
              <a:t>中学时计算</a:t>
            </a:r>
            <a:r>
              <a:rPr sz="2800" spc="-10" dirty="0" smtClean="0">
                <a:solidFill>
                  <a:srgbClr val="000066"/>
                </a:solidFill>
                <a:latin typeface="微软雅黑"/>
                <a:cs typeface="微软雅黑"/>
              </a:rPr>
              <a:t> </a:t>
            </a:r>
            <a:r>
              <a:rPr sz="2800" spc="-10" dirty="0" err="1" smtClean="0">
                <a:solidFill>
                  <a:srgbClr val="000066"/>
                </a:solidFill>
                <a:latin typeface="Arial"/>
                <a:cs typeface="Arial"/>
              </a:rPr>
              <a:t>gcd</a:t>
            </a:r>
            <a:r>
              <a:rPr sz="2800" spc="-10" dirty="0" smtClean="0">
                <a:solidFill>
                  <a:srgbClr val="000066"/>
                </a:solidFill>
                <a:latin typeface="Arial"/>
                <a:cs typeface="Arial"/>
              </a:rPr>
              <a:t>(</a:t>
            </a:r>
            <a:r>
              <a:rPr lang="en-US" sz="2800" spc="-10" dirty="0" smtClean="0">
                <a:solidFill>
                  <a:srgbClr val="000066"/>
                </a:solidFill>
                <a:latin typeface="Arial"/>
                <a:cs typeface="Arial"/>
              </a:rPr>
              <a:t>60</a:t>
            </a:r>
            <a:r>
              <a:rPr sz="2800" spc="-10" dirty="0" smtClean="0">
                <a:solidFill>
                  <a:srgbClr val="000066"/>
                </a:solidFill>
                <a:latin typeface="Arial"/>
                <a:cs typeface="Arial"/>
              </a:rPr>
              <a:t>,</a:t>
            </a:r>
            <a:r>
              <a:rPr lang="en-US" sz="2800" spc="-10" dirty="0" smtClean="0">
                <a:solidFill>
                  <a:srgbClr val="000066"/>
                </a:solidFill>
                <a:latin typeface="Arial"/>
                <a:cs typeface="Arial"/>
              </a:rPr>
              <a:t>24</a:t>
            </a:r>
            <a:r>
              <a:rPr sz="2800" spc="-10" dirty="0" smtClean="0">
                <a:solidFill>
                  <a:srgbClr val="000066"/>
                </a:solidFill>
                <a:latin typeface="Arial"/>
                <a:cs typeface="Arial"/>
              </a:rPr>
              <a:t>)</a:t>
            </a:r>
            <a:endParaRPr sz="2800" dirty="0">
              <a:latin typeface="Arial"/>
              <a:cs typeface="Arial"/>
            </a:endParaRPr>
          </a:p>
          <a:p>
            <a:pPr marL="469900" lvl="1">
              <a:spcBef>
                <a:spcPts val="1630"/>
              </a:spcBef>
            </a:pPr>
            <a:r>
              <a:rPr sz="2000" dirty="0">
                <a:solidFill>
                  <a:srgbClr val="000066"/>
                </a:solidFill>
                <a:latin typeface="Arial"/>
                <a:cs typeface="Arial"/>
              </a:rPr>
              <a:t>60</a:t>
            </a:r>
            <a:r>
              <a:rPr sz="2000" spc="-15" dirty="0">
                <a:solidFill>
                  <a:srgbClr val="000066"/>
                </a:solidFill>
                <a:latin typeface="Arial"/>
                <a:cs typeface="Arial"/>
              </a:rPr>
              <a:t> </a:t>
            </a:r>
            <a:r>
              <a:rPr sz="2000" dirty="0">
                <a:solidFill>
                  <a:srgbClr val="000066"/>
                </a:solidFill>
                <a:latin typeface="Arial"/>
                <a:cs typeface="Arial"/>
              </a:rPr>
              <a:t>=</a:t>
            </a:r>
            <a:r>
              <a:rPr sz="2000" spc="-15" dirty="0">
                <a:solidFill>
                  <a:srgbClr val="000066"/>
                </a:solidFill>
                <a:latin typeface="Arial"/>
                <a:cs typeface="Arial"/>
              </a:rPr>
              <a:t> </a:t>
            </a:r>
            <a:r>
              <a:rPr sz="2000" spc="-10" dirty="0">
                <a:solidFill>
                  <a:srgbClr val="000066"/>
                </a:solidFill>
                <a:latin typeface="Arial"/>
                <a:cs typeface="Arial"/>
              </a:rPr>
              <a:t>2</a:t>
            </a:r>
            <a:r>
              <a:rPr sz="2000" spc="-10" dirty="0">
                <a:solidFill>
                  <a:srgbClr val="000066"/>
                </a:solidFill>
                <a:latin typeface="微软雅黑"/>
                <a:cs typeface="微软雅黑"/>
              </a:rPr>
              <a:t>×</a:t>
            </a:r>
            <a:r>
              <a:rPr sz="2000" spc="-10" dirty="0">
                <a:solidFill>
                  <a:srgbClr val="000066"/>
                </a:solidFill>
                <a:latin typeface="Arial"/>
                <a:cs typeface="Arial"/>
              </a:rPr>
              <a:t>2</a:t>
            </a:r>
            <a:r>
              <a:rPr sz="2000" spc="-10" dirty="0">
                <a:solidFill>
                  <a:srgbClr val="000066"/>
                </a:solidFill>
                <a:latin typeface="微软雅黑"/>
                <a:cs typeface="微软雅黑"/>
              </a:rPr>
              <a:t>×</a:t>
            </a:r>
            <a:r>
              <a:rPr sz="2000" spc="-10" dirty="0">
                <a:solidFill>
                  <a:srgbClr val="000066"/>
                </a:solidFill>
                <a:latin typeface="Arial"/>
                <a:cs typeface="Arial"/>
              </a:rPr>
              <a:t>3</a:t>
            </a:r>
            <a:r>
              <a:rPr sz="2000" spc="-10" dirty="0">
                <a:solidFill>
                  <a:srgbClr val="000066"/>
                </a:solidFill>
                <a:latin typeface="微软雅黑"/>
                <a:cs typeface="微软雅黑"/>
              </a:rPr>
              <a:t>×</a:t>
            </a:r>
            <a:r>
              <a:rPr sz="2000" spc="-10" dirty="0">
                <a:solidFill>
                  <a:srgbClr val="000066"/>
                </a:solidFill>
                <a:latin typeface="Arial"/>
                <a:cs typeface="Arial"/>
              </a:rPr>
              <a:t>5</a:t>
            </a:r>
            <a:endParaRPr sz="2000" dirty="0">
              <a:latin typeface="Arial"/>
              <a:cs typeface="Arial"/>
            </a:endParaRPr>
          </a:p>
          <a:p>
            <a:pPr marL="469900" lvl="1"/>
            <a:r>
              <a:rPr sz="2000" dirty="0">
                <a:solidFill>
                  <a:srgbClr val="000066"/>
                </a:solidFill>
                <a:latin typeface="Arial"/>
                <a:cs typeface="Arial"/>
              </a:rPr>
              <a:t>24=</a:t>
            </a:r>
            <a:r>
              <a:rPr sz="2000" spc="-45" dirty="0">
                <a:solidFill>
                  <a:srgbClr val="000066"/>
                </a:solidFill>
                <a:latin typeface="Arial"/>
                <a:cs typeface="Arial"/>
              </a:rPr>
              <a:t> </a:t>
            </a:r>
            <a:r>
              <a:rPr sz="2000" spc="-10" dirty="0">
                <a:solidFill>
                  <a:srgbClr val="000066"/>
                </a:solidFill>
                <a:latin typeface="Arial"/>
                <a:cs typeface="Arial"/>
              </a:rPr>
              <a:t>2</a:t>
            </a:r>
            <a:r>
              <a:rPr sz="2000" spc="-10" dirty="0">
                <a:solidFill>
                  <a:srgbClr val="000066"/>
                </a:solidFill>
                <a:latin typeface="微软雅黑"/>
                <a:cs typeface="微软雅黑"/>
              </a:rPr>
              <a:t>×</a:t>
            </a:r>
            <a:r>
              <a:rPr sz="2000" spc="-10" dirty="0">
                <a:solidFill>
                  <a:srgbClr val="000066"/>
                </a:solidFill>
                <a:latin typeface="Arial"/>
                <a:cs typeface="Arial"/>
              </a:rPr>
              <a:t>2</a:t>
            </a:r>
            <a:r>
              <a:rPr sz="2000" spc="-10" dirty="0">
                <a:solidFill>
                  <a:srgbClr val="000066"/>
                </a:solidFill>
                <a:latin typeface="微软雅黑"/>
                <a:cs typeface="微软雅黑"/>
              </a:rPr>
              <a:t>×</a:t>
            </a:r>
            <a:r>
              <a:rPr sz="2000" spc="-10" dirty="0">
                <a:solidFill>
                  <a:srgbClr val="000066"/>
                </a:solidFill>
                <a:latin typeface="Arial"/>
                <a:cs typeface="Arial"/>
              </a:rPr>
              <a:t>2</a:t>
            </a:r>
            <a:r>
              <a:rPr sz="2000" spc="-10" dirty="0">
                <a:solidFill>
                  <a:srgbClr val="000066"/>
                </a:solidFill>
                <a:latin typeface="微软雅黑"/>
                <a:cs typeface="微软雅黑"/>
              </a:rPr>
              <a:t>×</a:t>
            </a:r>
            <a:r>
              <a:rPr sz="2000" spc="-10" dirty="0">
                <a:solidFill>
                  <a:srgbClr val="000066"/>
                </a:solidFill>
                <a:latin typeface="Arial"/>
                <a:cs typeface="Arial"/>
              </a:rPr>
              <a:t>3</a:t>
            </a:r>
            <a:endParaRPr sz="2000" dirty="0">
              <a:latin typeface="Arial"/>
              <a:cs typeface="Arial"/>
            </a:endParaRPr>
          </a:p>
          <a:p>
            <a:pPr marL="469900" lvl="1"/>
            <a:r>
              <a:rPr sz="2000" dirty="0">
                <a:solidFill>
                  <a:srgbClr val="000066"/>
                </a:solidFill>
                <a:latin typeface="Arial"/>
                <a:cs typeface="Arial"/>
              </a:rPr>
              <a:t>gcd(60,</a:t>
            </a:r>
            <a:r>
              <a:rPr sz="2000" spc="-35" dirty="0">
                <a:solidFill>
                  <a:srgbClr val="000066"/>
                </a:solidFill>
                <a:latin typeface="Arial"/>
                <a:cs typeface="Arial"/>
              </a:rPr>
              <a:t> </a:t>
            </a:r>
            <a:r>
              <a:rPr sz="2000" dirty="0">
                <a:solidFill>
                  <a:srgbClr val="000066"/>
                </a:solidFill>
                <a:latin typeface="Arial"/>
                <a:cs typeface="Arial"/>
              </a:rPr>
              <a:t>24)</a:t>
            </a:r>
            <a:r>
              <a:rPr sz="2000" spc="-35" dirty="0">
                <a:solidFill>
                  <a:srgbClr val="000066"/>
                </a:solidFill>
                <a:latin typeface="Arial"/>
                <a:cs typeface="Arial"/>
              </a:rPr>
              <a:t> </a:t>
            </a:r>
            <a:r>
              <a:rPr sz="2000" dirty="0">
                <a:solidFill>
                  <a:srgbClr val="000066"/>
                </a:solidFill>
                <a:latin typeface="Arial"/>
                <a:cs typeface="Arial"/>
              </a:rPr>
              <a:t>=</a:t>
            </a:r>
            <a:r>
              <a:rPr sz="2000" spc="-35" dirty="0">
                <a:solidFill>
                  <a:srgbClr val="000066"/>
                </a:solidFill>
                <a:latin typeface="Arial"/>
                <a:cs typeface="Arial"/>
              </a:rPr>
              <a:t> </a:t>
            </a:r>
            <a:r>
              <a:rPr sz="2000" dirty="0">
                <a:solidFill>
                  <a:srgbClr val="000066"/>
                </a:solidFill>
                <a:latin typeface="Arial"/>
                <a:cs typeface="Arial"/>
              </a:rPr>
              <a:t>2</a:t>
            </a:r>
            <a:r>
              <a:rPr sz="2000" dirty="0">
                <a:solidFill>
                  <a:srgbClr val="000066"/>
                </a:solidFill>
                <a:latin typeface="微软雅黑"/>
                <a:cs typeface="微软雅黑"/>
              </a:rPr>
              <a:t>×</a:t>
            </a:r>
            <a:r>
              <a:rPr sz="2000" dirty="0">
                <a:solidFill>
                  <a:srgbClr val="000066"/>
                </a:solidFill>
                <a:latin typeface="Arial"/>
                <a:cs typeface="Arial"/>
              </a:rPr>
              <a:t>2</a:t>
            </a:r>
            <a:r>
              <a:rPr sz="2000" dirty="0">
                <a:solidFill>
                  <a:srgbClr val="000066"/>
                </a:solidFill>
                <a:latin typeface="微软雅黑"/>
                <a:cs typeface="微软雅黑"/>
              </a:rPr>
              <a:t>×</a:t>
            </a:r>
            <a:r>
              <a:rPr sz="2000" dirty="0">
                <a:solidFill>
                  <a:srgbClr val="000066"/>
                </a:solidFill>
                <a:latin typeface="Arial"/>
                <a:cs typeface="Arial"/>
              </a:rPr>
              <a:t>3</a:t>
            </a:r>
            <a:r>
              <a:rPr sz="2000" spc="-35" dirty="0">
                <a:solidFill>
                  <a:srgbClr val="000066"/>
                </a:solidFill>
                <a:latin typeface="Arial"/>
                <a:cs typeface="Arial"/>
              </a:rPr>
              <a:t> </a:t>
            </a:r>
            <a:r>
              <a:rPr sz="2000" dirty="0">
                <a:solidFill>
                  <a:srgbClr val="000066"/>
                </a:solidFill>
                <a:latin typeface="Arial"/>
                <a:cs typeface="Arial"/>
              </a:rPr>
              <a:t>=</a:t>
            </a:r>
            <a:r>
              <a:rPr sz="2000" spc="-45" dirty="0">
                <a:solidFill>
                  <a:srgbClr val="000066"/>
                </a:solidFill>
                <a:latin typeface="Arial"/>
                <a:cs typeface="Arial"/>
              </a:rPr>
              <a:t> </a:t>
            </a:r>
            <a:r>
              <a:rPr sz="2000" spc="-25" dirty="0">
                <a:solidFill>
                  <a:srgbClr val="000066"/>
                </a:solidFill>
                <a:latin typeface="Arial"/>
                <a:cs typeface="Arial"/>
              </a:rPr>
              <a:t>12</a:t>
            </a:r>
            <a:endParaRPr sz="2000" dirty="0">
              <a:latin typeface="Arial"/>
              <a:cs typeface="Arial"/>
            </a:endParaRPr>
          </a:p>
        </p:txBody>
      </p:sp>
    </p:spTree>
    <p:extLst>
      <p:ext uri="{BB962C8B-B14F-4D97-AF65-F5344CB8AC3E}">
        <p14:creationId xmlns:p14="http://schemas.microsoft.com/office/powerpoint/2010/main" val="3032127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b="1" spc="-30" dirty="0">
                <a:solidFill>
                  <a:srgbClr val="0000FF"/>
                </a:solidFill>
                <a:latin typeface="宋体"/>
                <a:cs typeface="宋体"/>
              </a:rPr>
              <a:t>算法</a:t>
            </a:r>
            <a:r>
              <a:rPr sz="2800" b="1" spc="-10" dirty="0">
                <a:solidFill>
                  <a:srgbClr val="0000FF"/>
                </a:solidFill>
                <a:latin typeface="Garamond"/>
                <a:cs typeface="Garamond"/>
              </a:rPr>
              <a:t>(Algorithm)</a:t>
            </a:r>
            <a:endParaRPr sz="2800">
              <a:latin typeface="Garamond"/>
              <a:cs typeface="Garamond"/>
            </a:endParaRPr>
          </a:p>
        </p:txBody>
      </p:sp>
      <p:sp>
        <p:nvSpPr>
          <p:cNvPr id="3" name="object 3"/>
          <p:cNvSpPr txBox="1"/>
          <p:nvPr/>
        </p:nvSpPr>
        <p:spPr>
          <a:xfrm>
            <a:off x="457200" y="1298955"/>
            <a:ext cx="8363272" cy="4970591"/>
          </a:xfrm>
          <a:prstGeom prst="rect">
            <a:avLst/>
          </a:prstGeom>
        </p:spPr>
        <p:txBody>
          <a:bodyPr vert="horz" wrap="square" lIns="0" tIns="12700" rIns="0" bIns="0" rtlCol="0">
            <a:spAutoFit/>
          </a:bodyPr>
          <a:lstStyle/>
          <a:p>
            <a:pPr marL="12700" marR="5080">
              <a:lnSpc>
                <a:spcPct val="150000"/>
              </a:lnSpc>
              <a:spcBef>
                <a:spcPts val="100"/>
              </a:spcBef>
            </a:pPr>
            <a:r>
              <a:rPr lang="zh-CN" altLang="en-US" sz="2400" spc="-10" dirty="0" smtClean="0">
                <a:latin typeface="微软雅黑"/>
                <a:cs typeface="微软雅黑"/>
              </a:rPr>
              <a:t>方法</a:t>
            </a:r>
            <a:r>
              <a:rPr lang="en-US" altLang="zh-CN" sz="2400" spc="-10" dirty="0" smtClean="0">
                <a:latin typeface="微软雅黑"/>
                <a:cs typeface="微软雅黑"/>
              </a:rPr>
              <a:t>2</a:t>
            </a:r>
            <a:r>
              <a:rPr lang="zh-CN" altLang="en-US" sz="2400" spc="-10" dirty="0" smtClean="0">
                <a:latin typeface="微软雅黑"/>
                <a:cs typeface="微软雅黑"/>
              </a:rPr>
              <a:t>：</a:t>
            </a:r>
            <a:r>
              <a:rPr sz="2400" spc="-5" dirty="0" err="1" smtClean="0">
                <a:solidFill>
                  <a:srgbClr val="000066"/>
                </a:solidFill>
                <a:latin typeface="微软雅黑"/>
                <a:cs typeface="微软雅黑"/>
              </a:rPr>
              <a:t>基于最大公约数的定义</a:t>
            </a:r>
            <a:r>
              <a:rPr sz="2400" spc="-5" dirty="0" err="1">
                <a:solidFill>
                  <a:srgbClr val="000066"/>
                </a:solidFill>
                <a:latin typeface="微软雅黑"/>
                <a:cs typeface="微软雅黑"/>
              </a:rPr>
              <a:t>∶</a:t>
            </a:r>
            <a:r>
              <a:rPr sz="2400" spc="-10" dirty="0" err="1">
                <a:solidFill>
                  <a:srgbClr val="000066"/>
                </a:solidFill>
                <a:latin typeface="Arial"/>
                <a:cs typeface="Arial"/>
              </a:rPr>
              <a:t>m</a:t>
            </a:r>
            <a:r>
              <a:rPr sz="2400" dirty="0" err="1">
                <a:solidFill>
                  <a:srgbClr val="000066"/>
                </a:solidFill>
                <a:latin typeface="微软雅黑"/>
                <a:cs typeface="微软雅黑"/>
              </a:rPr>
              <a:t>和</a:t>
            </a:r>
            <a:r>
              <a:rPr sz="2400" spc="-10" dirty="0" err="1">
                <a:solidFill>
                  <a:srgbClr val="000066"/>
                </a:solidFill>
                <a:latin typeface="Arial"/>
                <a:cs typeface="Arial"/>
              </a:rPr>
              <a:t>n</a:t>
            </a:r>
            <a:r>
              <a:rPr sz="2400" spc="-5" dirty="0" err="1">
                <a:solidFill>
                  <a:srgbClr val="000066"/>
                </a:solidFill>
                <a:latin typeface="微软雅黑"/>
                <a:cs typeface="微软雅黑"/>
              </a:rPr>
              <a:t>的最大公约数就是能够同时整除它们的最大正整数</a:t>
            </a:r>
            <a:r>
              <a:rPr sz="2400" spc="-5" dirty="0">
                <a:solidFill>
                  <a:srgbClr val="000066"/>
                </a:solidFill>
                <a:latin typeface="微软雅黑"/>
                <a:cs typeface="微软雅黑"/>
              </a:rPr>
              <a:t>。</a:t>
            </a:r>
            <a:endParaRPr sz="2400" dirty="0">
              <a:latin typeface="微软雅黑"/>
              <a:cs typeface="微软雅黑"/>
            </a:endParaRPr>
          </a:p>
          <a:p>
            <a:pPr marL="579120" lvl="1">
              <a:lnSpc>
                <a:spcPct val="200000"/>
              </a:lnSpc>
              <a:spcBef>
                <a:spcPts val="2760"/>
              </a:spcBef>
            </a:pPr>
            <a:r>
              <a:rPr sz="2000" b="1" spc="-10" dirty="0">
                <a:solidFill>
                  <a:srgbClr val="000066"/>
                </a:solidFill>
                <a:latin typeface="微软雅黑"/>
                <a:cs typeface="微软雅黑"/>
              </a:rPr>
              <a:t>第一步∶</a:t>
            </a:r>
            <a:r>
              <a:rPr sz="2000" spc="-10" dirty="0">
                <a:solidFill>
                  <a:srgbClr val="000066"/>
                </a:solidFill>
                <a:latin typeface="微软雅黑"/>
                <a:cs typeface="微软雅黑"/>
              </a:rPr>
              <a:t>将 </a:t>
            </a:r>
            <a:r>
              <a:rPr sz="2000" spc="-10" dirty="0">
                <a:solidFill>
                  <a:srgbClr val="000066"/>
                </a:solidFill>
                <a:latin typeface="Arial"/>
                <a:cs typeface="Arial"/>
              </a:rPr>
              <a:t>min{m</a:t>
            </a:r>
            <a:r>
              <a:rPr sz="2000" spc="-10" dirty="0" smtClean="0">
                <a:solidFill>
                  <a:srgbClr val="000066"/>
                </a:solidFill>
                <a:latin typeface="Arial"/>
                <a:cs typeface="Arial"/>
              </a:rPr>
              <a:t>,</a:t>
            </a:r>
            <a:r>
              <a:rPr lang="en-US" sz="2000" spc="-10" dirty="0" smtClean="0">
                <a:solidFill>
                  <a:srgbClr val="000066"/>
                </a:solidFill>
                <a:latin typeface="Arial"/>
                <a:cs typeface="Arial"/>
              </a:rPr>
              <a:t> </a:t>
            </a:r>
            <a:r>
              <a:rPr sz="2000" spc="-10" dirty="0" smtClean="0">
                <a:solidFill>
                  <a:srgbClr val="000066"/>
                </a:solidFill>
                <a:latin typeface="Arial"/>
                <a:cs typeface="Arial"/>
              </a:rPr>
              <a:t>n</a:t>
            </a:r>
            <a:r>
              <a:rPr sz="2000" spc="-10" dirty="0">
                <a:solidFill>
                  <a:srgbClr val="000066"/>
                </a:solidFill>
                <a:latin typeface="Arial"/>
                <a:cs typeface="Arial"/>
              </a:rPr>
              <a:t>}</a:t>
            </a:r>
            <a:r>
              <a:rPr sz="2000" spc="-10" dirty="0">
                <a:solidFill>
                  <a:srgbClr val="000066"/>
                </a:solidFill>
                <a:latin typeface="微软雅黑"/>
                <a:cs typeface="微软雅黑"/>
              </a:rPr>
              <a:t>的值赋给 </a:t>
            </a:r>
            <a:r>
              <a:rPr sz="2000" spc="-10" dirty="0">
                <a:solidFill>
                  <a:srgbClr val="000066"/>
                </a:solidFill>
                <a:latin typeface="Arial"/>
                <a:cs typeface="Arial"/>
              </a:rPr>
              <a:t>t</a:t>
            </a:r>
            <a:r>
              <a:rPr sz="2000" spc="-50" dirty="0">
                <a:solidFill>
                  <a:srgbClr val="000066"/>
                </a:solidFill>
                <a:latin typeface="微软雅黑"/>
                <a:cs typeface="微软雅黑"/>
              </a:rPr>
              <a:t>。</a:t>
            </a:r>
            <a:endParaRPr sz="2000" dirty="0">
              <a:latin typeface="微软雅黑"/>
              <a:cs typeface="微软雅黑"/>
            </a:endParaRPr>
          </a:p>
          <a:p>
            <a:pPr marL="579120" marR="250825" lvl="1">
              <a:lnSpc>
                <a:spcPct val="200000"/>
              </a:lnSpc>
              <a:spcBef>
                <a:spcPts val="5"/>
              </a:spcBef>
            </a:pPr>
            <a:r>
              <a:rPr sz="2000" b="1" spc="-10" dirty="0">
                <a:solidFill>
                  <a:srgbClr val="000066"/>
                </a:solidFill>
                <a:latin typeface="微软雅黑"/>
                <a:cs typeface="微软雅黑"/>
              </a:rPr>
              <a:t>第二步∶</a:t>
            </a:r>
            <a:r>
              <a:rPr sz="2000" spc="-10" dirty="0">
                <a:solidFill>
                  <a:srgbClr val="000066"/>
                </a:solidFill>
                <a:latin typeface="Arial"/>
                <a:cs typeface="Arial"/>
              </a:rPr>
              <a:t>m</a:t>
            </a:r>
            <a:r>
              <a:rPr sz="2000" dirty="0">
                <a:solidFill>
                  <a:srgbClr val="000066"/>
                </a:solidFill>
                <a:latin typeface="微软雅黑"/>
                <a:cs typeface="微软雅黑"/>
              </a:rPr>
              <a:t>除以</a:t>
            </a:r>
            <a:r>
              <a:rPr sz="2000" spc="-10" dirty="0">
                <a:solidFill>
                  <a:srgbClr val="000066"/>
                </a:solidFill>
                <a:latin typeface="Arial"/>
                <a:cs typeface="Arial"/>
              </a:rPr>
              <a:t>t</a:t>
            </a:r>
            <a:r>
              <a:rPr sz="2000" spc="-20" dirty="0">
                <a:solidFill>
                  <a:srgbClr val="000066"/>
                </a:solidFill>
                <a:latin typeface="微软雅黑"/>
                <a:cs typeface="微软雅黑"/>
              </a:rPr>
              <a:t>。如果余数为 </a:t>
            </a:r>
            <a:r>
              <a:rPr sz="2000" spc="-10" dirty="0">
                <a:solidFill>
                  <a:srgbClr val="000066"/>
                </a:solidFill>
                <a:latin typeface="Arial"/>
                <a:cs typeface="Arial"/>
              </a:rPr>
              <a:t>0</a:t>
            </a:r>
            <a:r>
              <a:rPr sz="2000" spc="-5" dirty="0">
                <a:solidFill>
                  <a:srgbClr val="000066"/>
                </a:solidFill>
                <a:latin typeface="微软雅黑"/>
                <a:cs typeface="微软雅黑"/>
              </a:rPr>
              <a:t>，进入第三步</a:t>
            </a:r>
            <a:r>
              <a:rPr sz="2000" spc="-10" dirty="0" smtClean="0">
                <a:solidFill>
                  <a:srgbClr val="000066"/>
                </a:solidFill>
                <a:latin typeface="Arial"/>
                <a:cs typeface="Arial"/>
              </a:rPr>
              <a:t>;</a:t>
            </a:r>
            <a:r>
              <a:rPr sz="2000" spc="-20" dirty="0" smtClean="0">
                <a:solidFill>
                  <a:srgbClr val="000066"/>
                </a:solidFill>
                <a:latin typeface="微软雅黑"/>
                <a:cs typeface="微软雅黑"/>
              </a:rPr>
              <a:t>否则</a:t>
            </a:r>
            <a:r>
              <a:rPr sz="2000" spc="-10" dirty="0" smtClean="0">
                <a:solidFill>
                  <a:srgbClr val="000066"/>
                </a:solidFill>
                <a:latin typeface="微软雅黑"/>
                <a:cs typeface="微软雅黑"/>
              </a:rPr>
              <a:t>进入第四步</a:t>
            </a:r>
            <a:r>
              <a:rPr sz="2000" spc="-10" dirty="0">
                <a:solidFill>
                  <a:srgbClr val="000066"/>
                </a:solidFill>
                <a:latin typeface="微软雅黑"/>
                <a:cs typeface="微软雅黑"/>
              </a:rPr>
              <a:t>。</a:t>
            </a:r>
            <a:endParaRPr sz="2000" dirty="0">
              <a:latin typeface="微软雅黑"/>
              <a:cs typeface="微软雅黑"/>
            </a:endParaRPr>
          </a:p>
          <a:p>
            <a:pPr marL="579120" lvl="1">
              <a:lnSpc>
                <a:spcPct val="200000"/>
              </a:lnSpc>
            </a:pPr>
            <a:r>
              <a:rPr sz="2000" b="1" spc="-10" dirty="0">
                <a:solidFill>
                  <a:srgbClr val="000066"/>
                </a:solidFill>
                <a:latin typeface="微软雅黑"/>
                <a:cs typeface="微软雅黑"/>
              </a:rPr>
              <a:t>第三步∶</a:t>
            </a:r>
            <a:r>
              <a:rPr sz="2000" spc="-10" dirty="0">
                <a:solidFill>
                  <a:srgbClr val="000066"/>
                </a:solidFill>
                <a:latin typeface="Arial"/>
                <a:cs typeface="Arial"/>
              </a:rPr>
              <a:t>n</a:t>
            </a:r>
            <a:r>
              <a:rPr sz="2000" dirty="0">
                <a:solidFill>
                  <a:srgbClr val="000066"/>
                </a:solidFill>
                <a:latin typeface="微软雅黑"/>
                <a:cs typeface="微软雅黑"/>
              </a:rPr>
              <a:t>除以</a:t>
            </a:r>
            <a:r>
              <a:rPr sz="2000" spc="-10" dirty="0">
                <a:solidFill>
                  <a:srgbClr val="000066"/>
                </a:solidFill>
                <a:latin typeface="Arial"/>
                <a:cs typeface="Arial"/>
              </a:rPr>
              <a:t>t</a:t>
            </a:r>
            <a:r>
              <a:rPr sz="2000" spc="-5" dirty="0">
                <a:solidFill>
                  <a:srgbClr val="000066"/>
                </a:solidFill>
                <a:latin typeface="微软雅黑"/>
                <a:cs typeface="微软雅黑"/>
              </a:rPr>
              <a:t>。如果余数为 </a:t>
            </a:r>
            <a:r>
              <a:rPr sz="2000" spc="-10" dirty="0">
                <a:solidFill>
                  <a:srgbClr val="000066"/>
                </a:solidFill>
                <a:latin typeface="Arial"/>
                <a:cs typeface="Arial"/>
              </a:rPr>
              <a:t>0</a:t>
            </a:r>
            <a:r>
              <a:rPr sz="2000" spc="-5" dirty="0">
                <a:solidFill>
                  <a:srgbClr val="000066"/>
                </a:solidFill>
                <a:latin typeface="微软雅黑"/>
                <a:cs typeface="微软雅黑"/>
              </a:rPr>
              <a:t>，返回</a:t>
            </a:r>
            <a:r>
              <a:rPr sz="2000" spc="-10" dirty="0" smtClean="0">
                <a:solidFill>
                  <a:srgbClr val="000066"/>
                </a:solidFill>
                <a:latin typeface="Arial"/>
                <a:cs typeface="Arial"/>
              </a:rPr>
              <a:t>t</a:t>
            </a:r>
            <a:r>
              <a:rPr sz="2000" dirty="0" smtClean="0">
                <a:solidFill>
                  <a:srgbClr val="000066"/>
                </a:solidFill>
                <a:latin typeface="微软雅黑"/>
                <a:cs typeface="微软雅黑"/>
              </a:rPr>
              <a:t>值作为结果</a:t>
            </a:r>
            <a:r>
              <a:rPr sz="2000" spc="-50" dirty="0" smtClean="0">
                <a:solidFill>
                  <a:srgbClr val="000066"/>
                </a:solidFill>
                <a:latin typeface="Arial"/>
                <a:cs typeface="Arial"/>
              </a:rPr>
              <a:t>;</a:t>
            </a:r>
            <a:r>
              <a:rPr lang="en-US" sz="2000" spc="-50" dirty="0" smtClean="0">
                <a:solidFill>
                  <a:srgbClr val="000066"/>
                </a:solidFill>
                <a:latin typeface="Arial"/>
                <a:cs typeface="Arial"/>
              </a:rPr>
              <a:t> </a:t>
            </a:r>
            <a:r>
              <a:rPr sz="2000" spc="-10" dirty="0" err="1" smtClean="0">
                <a:solidFill>
                  <a:srgbClr val="000066"/>
                </a:solidFill>
                <a:latin typeface="微软雅黑"/>
                <a:cs typeface="微软雅黑"/>
              </a:rPr>
              <a:t>否则进入第四步</a:t>
            </a:r>
            <a:r>
              <a:rPr sz="2000" spc="-10" dirty="0">
                <a:solidFill>
                  <a:srgbClr val="000066"/>
                </a:solidFill>
                <a:latin typeface="微软雅黑"/>
                <a:cs typeface="微软雅黑"/>
              </a:rPr>
              <a:t>。</a:t>
            </a:r>
            <a:endParaRPr sz="2000" dirty="0">
              <a:latin typeface="微软雅黑"/>
              <a:cs typeface="微软雅黑"/>
            </a:endParaRPr>
          </a:p>
          <a:p>
            <a:pPr marL="579120" lvl="1">
              <a:lnSpc>
                <a:spcPct val="200000"/>
              </a:lnSpc>
            </a:pPr>
            <a:r>
              <a:rPr sz="2000" b="1" spc="-5" dirty="0">
                <a:solidFill>
                  <a:srgbClr val="000066"/>
                </a:solidFill>
                <a:latin typeface="微软雅黑"/>
                <a:cs typeface="微软雅黑"/>
              </a:rPr>
              <a:t>第四步</a:t>
            </a:r>
            <a:r>
              <a:rPr sz="2000" b="1" spc="-5" dirty="0">
                <a:solidFill>
                  <a:srgbClr val="000066"/>
                </a:solidFill>
                <a:latin typeface="Arial"/>
                <a:cs typeface="Arial"/>
              </a:rPr>
              <a:t>: </a:t>
            </a:r>
            <a:r>
              <a:rPr sz="2000" spc="-25" dirty="0">
                <a:solidFill>
                  <a:srgbClr val="000066"/>
                </a:solidFill>
                <a:latin typeface="微软雅黑"/>
                <a:cs typeface="微软雅黑"/>
              </a:rPr>
              <a:t>把 </a:t>
            </a:r>
            <a:r>
              <a:rPr lang="en-US" altLang="zh-CN" sz="2000" spc="-10" dirty="0" smtClean="0">
                <a:latin typeface="Arial"/>
                <a:cs typeface="Arial"/>
              </a:rPr>
              <a:t>t </a:t>
            </a:r>
            <a:r>
              <a:rPr sz="2000" dirty="0" smtClean="0">
                <a:solidFill>
                  <a:srgbClr val="000066"/>
                </a:solidFill>
                <a:latin typeface="微软雅黑"/>
                <a:cs typeface="微软雅黑"/>
              </a:rPr>
              <a:t>的值减</a:t>
            </a:r>
            <a:r>
              <a:rPr sz="2000" spc="-25" dirty="0">
                <a:solidFill>
                  <a:srgbClr val="000066"/>
                </a:solidFill>
                <a:latin typeface="Arial"/>
                <a:cs typeface="Arial"/>
              </a:rPr>
              <a:t>1</a:t>
            </a:r>
            <a:r>
              <a:rPr sz="2000" spc="-10" dirty="0">
                <a:solidFill>
                  <a:srgbClr val="000066"/>
                </a:solidFill>
                <a:latin typeface="微软雅黑"/>
                <a:cs typeface="微软雅黑"/>
              </a:rPr>
              <a:t>。返回第二步。</a:t>
            </a:r>
            <a:endParaRPr sz="2000" dirty="0">
              <a:latin typeface="微软雅黑"/>
              <a:cs typeface="微软雅黑"/>
            </a:endParaRPr>
          </a:p>
          <a:p>
            <a:pPr lvl="1">
              <a:lnSpc>
                <a:spcPct val="150000"/>
              </a:lnSpc>
              <a:spcBef>
                <a:spcPts val="50"/>
              </a:spcBef>
            </a:pPr>
            <a:endParaRPr sz="2000" dirty="0">
              <a:latin typeface="微软雅黑"/>
              <a:cs typeface="微软雅黑"/>
            </a:endParaRPr>
          </a:p>
          <a:p>
            <a:pPr marL="831215" algn="ctr">
              <a:lnSpc>
                <a:spcPct val="100000"/>
              </a:lnSpc>
            </a:pPr>
            <a:r>
              <a:rPr sz="3000" dirty="0">
                <a:solidFill>
                  <a:srgbClr val="FF0000"/>
                </a:solidFill>
                <a:latin typeface="微软雅黑"/>
                <a:cs typeface="微软雅黑"/>
              </a:rPr>
              <a:t>当一个输入为</a:t>
            </a:r>
            <a:r>
              <a:rPr sz="3000" spc="-25" dirty="0">
                <a:solidFill>
                  <a:srgbClr val="FF0000"/>
                </a:solidFill>
                <a:latin typeface="Arial"/>
                <a:cs typeface="Arial"/>
              </a:rPr>
              <a:t>0</a:t>
            </a:r>
            <a:r>
              <a:rPr sz="3000" spc="-25" dirty="0">
                <a:solidFill>
                  <a:srgbClr val="FF0000"/>
                </a:solidFill>
                <a:latin typeface="微软雅黑"/>
                <a:cs typeface="微软雅黑"/>
              </a:rPr>
              <a:t>时？</a:t>
            </a:r>
            <a:endParaRPr sz="3000" dirty="0">
              <a:latin typeface="微软雅黑"/>
              <a:cs typeface="微软雅黑"/>
            </a:endParaRPr>
          </a:p>
        </p:txBody>
      </p:sp>
    </p:spTree>
    <p:extLst>
      <p:ext uri="{BB962C8B-B14F-4D97-AF65-F5344CB8AC3E}">
        <p14:creationId xmlns:p14="http://schemas.microsoft.com/office/powerpoint/2010/main" val="2388757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7813"/>
            <a:ext cx="8229600" cy="443711"/>
          </a:xfrm>
          <a:prstGeom prst="rect">
            <a:avLst/>
          </a:prstGeom>
        </p:spPr>
        <p:txBody>
          <a:bodyPr vert="horz" wrap="square" lIns="0" tIns="12700" rIns="0" bIns="0" rtlCol="0">
            <a:spAutoFit/>
          </a:bodyPr>
          <a:lstStyle/>
          <a:p>
            <a:pPr marL="12700">
              <a:lnSpc>
                <a:spcPct val="100000"/>
              </a:lnSpc>
              <a:spcBef>
                <a:spcPts val="100"/>
              </a:spcBef>
            </a:pPr>
            <a:r>
              <a:rPr lang="en-US" sz="2800" b="1" spc="-30" dirty="0" smtClean="0">
                <a:solidFill>
                  <a:srgbClr val="0000FF"/>
                </a:solidFill>
                <a:latin typeface="宋体"/>
                <a:cs typeface="宋体"/>
              </a:rPr>
              <a:t>1.1 </a:t>
            </a:r>
            <a:r>
              <a:rPr sz="2800" b="1" spc="-30" dirty="0" err="1" smtClean="0">
                <a:solidFill>
                  <a:srgbClr val="0000FF"/>
                </a:solidFill>
                <a:latin typeface="宋体"/>
                <a:cs typeface="宋体"/>
              </a:rPr>
              <a:t>算法</a:t>
            </a:r>
            <a:r>
              <a:rPr sz="2800" b="1" spc="-10" dirty="0">
                <a:solidFill>
                  <a:srgbClr val="0000FF"/>
                </a:solidFill>
                <a:latin typeface="Garamond"/>
                <a:cs typeface="Garamond"/>
              </a:rPr>
              <a:t>(Algorithm)</a:t>
            </a:r>
            <a:endParaRPr sz="2800" dirty="0">
              <a:latin typeface="Garamond"/>
              <a:cs typeface="Garamond"/>
            </a:endParaRPr>
          </a:p>
        </p:txBody>
      </p:sp>
      <p:sp>
        <p:nvSpPr>
          <p:cNvPr id="3" name="object 3"/>
          <p:cNvSpPr txBox="1"/>
          <p:nvPr/>
        </p:nvSpPr>
        <p:spPr>
          <a:xfrm>
            <a:off x="621790" y="1384553"/>
            <a:ext cx="8126673" cy="4793620"/>
          </a:xfrm>
          <a:prstGeom prst="rect">
            <a:avLst/>
          </a:prstGeom>
        </p:spPr>
        <p:txBody>
          <a:bodyPr vert="horz" wrap="square" lIns="0" tIns="12700" rIns="0" bIns="0" rtlCol="0">
            <a:spAutoFit/>
          </a:bodyPr>
          <a:lstStyle/>
          <a:p>
            <a:pPr marL="12700" marR="5080">
              <a:lnSpc>
                <a:spcPct val="150000"/>
              </a:lnSpc>
              <a:spcBef>
                <a:spcPts val="100"/>
              </a:spcBef>
            </a:pPr>
            <a:r>
              <a:rPr lang="zh-CN" altLang="en-US" sz="3200" spc="-10" dirty="0" smtClean="0">
                <a:latin typeface="微软雅黑"/>
                <a:cs typeface="微软雅黑"/>
              </a:rPr>
              <a:t>方法</a:t>
            </a:r>
            <a:r>
              <a:rPr lang="en-US" altLang="zh-CN" sz="3200" spc="-10" dirty="0" smtClean="0">
                <a:latin typeface="微软雅黑"/>
                <a:cs typeface="微软雅黑"/>
              </a:rPr>
              <a:t>3</a:t>
            </a:r>
            <a:r>
              <a:rPr lang="zh-CN" altLang="en-US" sz="3200" spc="-10" dirty="0" smtClean="0">
                <a:latin typeface="微软雅黑"/>
                <a:cs typeface="微软雅黑"/>
              </a:rPr>
              <a:t>：</a:t>
            </a:r>
            <a:r>
              <a:rPr lang="zh-CN" altLang="en-US" dirty="0" smtClean="0"/>
              <a:t>如果用递归的思想设计的</a:t>
            </a:r>
            <a:r>
              <a:rPr lang="en-US" altLang="zh-CN" dirty="0" err="1" smtClean="0"/>
              <a:t>gcd</a:t>
            </a:r>
            <a:r>
              <a:rPr lang="zh-CN" altLang="en-US" dirty="0" smtClean="0"/>
              <a:t>算法</a:t>
            </a:r>
            <a:endParaRPr lang="en-US" altLang="zh-CN" dirty="0" smtClean="0"/>
          </a:p>
          <a:p>
            <a:pPr marL="12700" marR="5080">
              <a:lnSpc>
                <a:spcPct val="150000"/>
              </a:lnSpc>
              <a:spcBef>
                <a:spcPts val="100"/>
              </a:spcBef>
            </a:pPr>
            <a:endParaRPr lang="en-US" altLang="zh-CN" dirty="0" smtClean="0"/>
          </a:p>
          <a:p>
            <a:pPr marL="12700" marR="5080">
              <a:lnSpc>
                <a:spcPct val="150000"/>
              </a:lnSpc>
              <a:spcBef>
                <a:spcPts val="100"/>
              </a:spcBef>
            </a:pPr>
            <a:r>
              <a:rPr sz="2400" b="1" dirty="0" err="1" smtClean="0">
                <a:solidFill>
                  <a:srgbClr val="000066"/>
                </a:solidFill>
                <a:effectLst>
                  <a:outerShdw blurRad="38100" dist="38100" dir="2700000" algn="tl">
                    <a:srgbClr val="000000">
                      <a:alpha val="43137"/>
                    </a:srgbClr>
                  </a:outerShdw>
                </a:effectLst>
                <a:latin typeface="微软雅黑"/>
                <a:cs typeface="微软雅黑"/>
              </a:rPr>
              <a:t>欧几里</a:t>
            </a:r>
            <a:r>
              <a:rPr lang="zh-CN" altLang="en-US" sz="2400" b="1" dirty="0" smtClean="0">
                <a:effectLst>
                  <a:outerShdw blurRad="38100" dist="38100" dir="2700000" algn="tl">
                    <a:srgbClr val="000000">
                      <a:alpha val="43137"/>
                    </a:srgbClr>
                  </a:outerShdw>
                </a:effectLst>
                <a:latin typeface="微软雅黑"/>
                <a:cs typeface="微软雅黑"/>
              </a:rPr>
              <a:t>得</a:t>
            </a:r>
            <a:r>
              <a:rPr sz="2400" b="1" dirty="0" err="1" smtClean="0">
                <a:solidFill>
                  <a:srgbClr val="000066"/>
                </a:solidFill>
                <a:effectLst>
                  <a:outerShdw blurRad="38100" dist="38100" dir="2700000" algn="tl">
                    <a:srgbClr val="000000">
                      <a:alpha val="43137"/>
                    </a:srgbClr>
                  </a:outerShdw>
                </a:effectLst>
                <a:latin typeface="微软雅黑"/>
                <a:cs typeface="微软雅黑"/>
              </a:rPr>
              <a:t>算法</a:t>
            </a:r>
            <a:r>
              <a:rPr sz="2400" b="1" dirty="0" err="1">
                <a:solidFill>
                  <a:srgbClr val="000066"/>
                </a:solidFill>
                <a:latin typeface="微软雅黑"/>
                <a:cs typeface="微软雅黑"/>
              </a:rPr>
              <a:t>（</a:t>
            </a:r>
            <a:r>
              <a:rPr sz="2400" b="1" dirty="0" err="1">
                <a:solidFill>
                  <a:srgbClr val="000066"/>
                </a:solidFill>
                <a:latin typeface="Arial"/>
                <a:cs typeface="Arial"/>
              </a:rPr>
              <a:t>Euclid's</a:t>
            </a:r>
            <a:r>
              <a:rPr sz="2400" b="1" spc="-25" dirty="0">
                <a:solidFill>
                  <a:srgbClr val="000066"/>
                </a:solidFill>
                <a:latin typeface="Arial"/>
                <a:cs typeface="Arial"/>
              </a:rPr>
              <a:t> </a:t>
            </a:r>
            <a:r>
              <a:rPr sz="2400" b="1" spc="-10" dirty="0" smtClean="0">
                <a:solidFill>
                  <a:srgbClr val="000066"/>
                </a:solidFill>
                <a:latin typeface="Arial"/>
                <a:cs typeface="Arial"/>
              </a:rPr>
              <a:t>algorithm</a:t>
            </a:r>
            <a:r>
              <a:rPr sz="2400" b="1" spc="-10" dirty="0" smtClean="0">
                <a:solidFill>
                  <a:srgbClr val="000066"/>
                </a:solidFill>
                <a:latin typeface="微软雅黑"/>
                <a:cs typeface="微软雅黑"/>
              </a:rPr>
              <a:t>）</a:t>
            </a:r>
            <a:endParaRPr sz="2400" dirty="0" smtClean="0">
              <a:latin typeface="微软雅黑"/>
              <a:cs typeface="微软雅黑"/>
            </a:endParaRPr>
          </a:p>
          <a:p>
            <a:pPr marL="1009650" lvl="2">
              <a:spcBef>
                <a:spcPts val="1780"/>
              </a:spcBef>
            </a:pPr>
            <a:r>
              <a:rPr lang="en-US" altLang="zh-CN" sz="2400" spc="-10" dirty="0" err="1">
                <a:latin typeface="Arial"/>
                <a:cs typeface="Arial"/>
              </a:rPr>
              <a:t>gcd</a:t>
            </a:r>
            <a:r>
              <a:rPr lang="en-US" altLang="zh-CN" sz="2400" spc="-10" dirty="0">
                <a:latin typeface="Arial"/>
                <a:cs typeface="Arial"/>
              </a:rPr>
              <a:t>(m,0)=m</a:t>
            </a:r>
            <a:endParaRPr lang="en-US" altLang="zh-CN" sz="2400" dirty="0">
              <a:latin typeface="Arial"/>
              <a:cs typeface="Arial"/>
            </a:endParaRPr>
          </a:p>
          <a:p>
            <a:pPr marL="1009650" lvl="2">
              <a:spcBef>
                <a:spcPts val="1780"/>
              </a:spcBef>
            </a:pPr>
            <a:r>
              <a:rPr sz="2400" dirty="0" err="1" smtClean="0">
                <a:solidFill>
                  <a:srgbClr val="000066"/>
                </a:solidFill>
                <a:latin typeface="Arial"/>
                <a:cs typeface="Arial"/>
              </a:rPr>
              <a:t>gcd</a:t>
            </a:r>
            <a:r>
              <a:rPr sz="2400" dirty="0" smtClean="0">
                <a:solidFill>
                  <a:srgbClr val="000066"/>
                </a:solidFill>
                <a:latin typeface="Arial"/>
                <a:cs typeface="Arial"/>
              </a:rPr>
              <a:t>(</a:t>
            </a:r>
            <a:r>
              <a:rPr sz="2400" dirty="0" err="1" smtClean="0">
                <a:solidFill>
                  <a:srgbClr val="000066"/>
                </a:solidFill>
                <a:latin typeface="Arial"/>
                <a:cs typeface="Arial"/>
              </a:rPr>
              <a:t>m,n</a:t>
            </a:r>
            <a:r>
              <a:rPr sz="2400" dirty="0" smtClean="0">
                <a:solidFill>
                  <a:srgbClr val="000066"/>
                </a:solidFill>
                <a:latin typeface="Arial"/>
                <a:cs typeface="Arial"/>
              </a:rPr>
              <a:t>)</a:t>
            </a:r>
            <a:r>
              <a:rPr sz="2400" spc="-20" dirty="0" smtClean="0">
                <a:solidFill>
                  <a:srgbClr val="000066"/>
                </a:solidFill>
                <a:latin typeface="Arial"/>
                <a:cs typeface="Arial"/>
              </a:rPr>
              <a:t> </a:t>
            </a:r>
            <a:r>
              <a:rPr sz="2400" dirty="0" smtClean="0">
                <a:solidFill>
                  <a:srgbClr val="000066"/>
                </a:solidFill>
                <a:latin typeface="Arial"/>
                <a:cs typeface="Arial"/>
              </a:rPr>
              <a:t>=</a:t>
            </a:r>
            <a:r>
              <a:rPr sz="2400" spc="-30" dirty="0" smtClean="0">
                <a:solidFill>
                  <a:srgbClr val="000066"/>
                </a:solidFill>
                <a:latin typeface="Arial"/>
                <a:cs typeface="Arial"/>
              </a:rPr>
              <a:t> </a:t>
            </a:r>
            <a:r>
              <a:rPr sz="2400" dirty="0" err="1" smtClean="0">
                <a:solidFill>
                  <a:srgbClr val="000066"/>
                </a:solidFill>
                <a:latin typeface="Arial"/>
                <a:cs typeface="Arial"/>
              </a:rPr>
              <a:t>gcd</a:t>
            </a:r>
            <a:r>
              <a:rPr sz="2400" dirty="0" smtClean="0">
                <a:solidFill>
                  <a:srgbClr val="000066"/>
                </a:solidFill>
                <a:latin typeface="Arial"/>
                <a:cs typeface="Arial"/>
              </a:rPr>
              <a:t>(n</a:t>
            </a:r>
            <a:r>
              <a:rPr lang="en-US" sz="2400" dirty="0" smtClean="0">
                <a:solidFill>
                  <a:srgbClr val="000066"/>
                </a:solidFill>
                <a:latin typeface="微软雅黑"/>
                <a:cs typeface="微软雅黑"/>
              </a:rPr>
              <a:t>, </a:t>
            </a:r>
            <a:r>
              <a:rPr sz="2400" dirty="0" smtClean="0">
                <a:solidFill>
                  <a:srgbClr val="000066"/>
                </a:solidFill>
                <a:latin typeface="Arial"/>
                <a:cs typeface="Arial"/>
              </a:rPr>
              <a:t>m</a:t>
            </a:r>
            <a:r>
              <a:rPr sz="2400" spc="-15" dirty="0" smtClean="0">
                <a:solidFill>
                  <a:srgbClr val="000066"/>
                </a:solidFill>
                <a:latin typeface="Arial"/>
                <a:cs typeface="Arial"/>
              </a:rPr>
              <a:t> </a:t>
            </a:r>
            <a:r>
              <a:rPr sz="2400" dirty="0" smtClean="0">
                <a:solidFill>
                  <a:srgbClr val="000066"/>
                </a:solidFill>
                <a:latin typeface="Arial"/>
                <a:cs typeface="Arial"/>
              </a:rPr>
              <a:t>mod</a:t>
            </a:r>
            <a:r>
              <a:rPr sz="2400" spc="-20" dirty="0" smtClean="0">
                <a:solidFill>
                  <a:srgbClr val="000066"/>
                </a:solidFill>
                <a:latin typeface="Arial"/>
                <a:cs typeface="Arial"/>
              </a:rPr>
              <a:t> </a:t>
            </a:r>
            <a:r>
              <a:rPr sz="2400" spc="-25" dirty="0" smtClean="0">
                <a:solidFill>
                  <a:srgbClr val="000066"/>
                </a:solidFill>
                <a:latin typeface="Arial"/>
                <a:cs typeface="Arial"/>
              </a:rPr>
              <a:t>n)</a:t>
            </a:r>
            <a:endParaRPr lang="en-US" sz="2400" spc="-25" dirty="0" smtClean="0">
              <a:solidFill>
                <a:srgbClr val="000066"/>
              </a:solidFill>
              <a:latin typeface="Arial"/>
              <a:cs typeface="Arial"/>
            </a:endParaRPr>
          </a:p>
          <a:p>
            <a:pPr marL="1009650" lvl="2">
              <a:spcBef>
                <a:spcPts val="1780"/>
              </a:spcBef>
            </a:pPr>
            <a:r>
              <a:rPr lang="en-US" sz="2400" dirty="0" smtClean="0">
                <a:latin typeface="Arial"/>
                <a:cs typeface="Arial"/>
              </a:rPr>
              <a:t>//</a:t>
            </a:r>
            <a:r>
              <a:rPr sz="2400" dirty="0" smtClean="0">
                <a:solidFill>
                  <a:srgbClr val="000066"/>
                </a:solidFill>
                <a:latin typeface="Arial"/>
                <a:cs typeface="Arial"/>
              </a:rPr>
              <a:t>m</a:t>
            </a:r>
            <a:r>
              <a:rPr sz="2400" spc="-10" dirty="0" smtClean="0">
                <a:solidFill>
                  <a:srgbClr val="000066"/>
                </a:solidFill>
                <a:latin typeface="Arial"/>
                <a:cs typeface="Arial"/>
              </a:rPr>
              <a:t> </a:t>
            </a:r>
            <a:r>
              <a:rPr sz="2400" dirty="0" smtClean="0">
                <a:solidFill>
                  <a:srgbClr val="000066"/>
                </a:solidFill>
                <a:latin typeface="Arial"/>
                <a:cs typeface="Arial"/>
              </a:rPr>
              <a:t>mod</a:t>
            </a:r>
            <a:r>
              <a:rPr sz="2400" spc="-10" dirty="0" smtClean="0">
                <a:solidFill>
                  <a:srgbClr val="000066"/>
                </a:solidFill>
                <a:latin typeface="Arial"/>
                <a:cs typeface="Arial"/>
              </a:rPr>
              <a:t> </a:t>
            </a:r>
            <a:r>
              <a:rPr sz="2400" dirty="0" smtClean="0">
                <a:solidFill>
                  <a:srgbClr val="000066"/>
                </a:solidFill>
                <a:latin typeface="Arial"/>
                <a:cs typeface="Arial"/>
              </a:rPr>
              <a:t>n</a:t>
            </a:r>
            <a:r>
              <a:rPr lang="en-US" sz="2400" dirty="0" smtClean="0">
                <a:solidFill>
                  <a:srgbClr val="000066"/>
                </a:solidFill>
                <a:latin typeface="Arial"/>
                <a:cs typeface="Arial"/>
              </a:rPr>
              <a:t> </a:t>
            </a:r>
            <a:r>
              <a:rPr sz="2400" dirty="0" err="1" smtClean="0">
                <a:solidFill>
                  <a:srgbClr val="000066"/>
                </a:solidFill>
                <a:latin typeface="微软雅黑"/>
                <a:cs typeface="微软雅黑"/>
              </a:rPr>
              <a:t>表示</a:t>
            </a:r>
            <a:r>
              <a:rPr sz="2400" spc="-10" dirty="0" err="1" smtClean="0">
                <a:solidFill>
                  <a:srgbClr val="000066"/>
                </a:solidFill>
                <a:latin typeface="Arial"/>
                <a:cs typeface="Arial"/>
              </a:rPr>
              <a:t>m</a:t>
            </a:r>
            <a:r>
              <a:rPr sz="2400" dirty="0" err="1" smtClean="0">
                <a:solidFill>
                  <a:srgbClr val="000066"/>
                </a:solidFill>
                <a:latin typeface="微软雅黑"/>
                <a:cs typeface="微软雅黑"/>
              </a:rPr>
              <a:t>除以</a:t>
            </a:r>
            <a:r>
              <a:rPr sz="2400" spc="-10" dirty="0" err="1" smtClean="0">
                <a:solidFill>
                  <a:srgbClr val="000066"/>
                </a:solidFill>
                <a:latin typeface="Arial"/>
                <a:cs typeface="Arial"/>
              </a:rPr>
              <a:t>n</a:t>
            </a:r>
            <a:r>
              <a:rPr sz="2400" spc="-10" dirty="0" err="1" smtClean="0">
                <a:solidFill>
                  <a:srgbClr val="000066"/>
                </a:solidFill>
                <a:latin typeface="微软雅黑"/>
                <a:cs typeface="微软雅黑"/>
              </a:rPr>
              <a:t>之后</a:t>
            </a:r>
            <a:r>
              <a:rPr lang="zh-CN" altLang="en-US" sz="2400" spc="-10" dirty="0" smtClean="0">
                <a:solidFill>
                  <a:srgbClr val="000066"/>
                </a:solidFill>
                <a:latin typeface="微软雅黑"/>
                <a:cs typeface="微软雅黑"/>
              </a:rPr>
              <a:t>的余数</a:t>
            </a:r>
            <a:endParaRPr lang="en-US" altLang="zh-CN" sz="2400" spc="-10" dirty="0">
              <a:latin typeface="微软雅黑"/>
              <a:cs typeface="微软雅黑"/>
            </a:endParaRPr>
          </a:p>
          <a:p>
            <a:pPr marL="1009650" lvl="2">
              <a:spcBef>
                <a:spcPts val="1780"/>
              </a:spcBef>
            </a:pPr>
            <a:endParaRPr sz="2400" dirty="0">
              <a:latin typeface="Arial"/>
              <a:cs typeface="Arial"/>
            </a:endParaRPr>
          </a:p>
          <a:p>
            <a:pPr marL="139700">
              <a:lnSpc>
                <a:spcPct val="100000"/>
              </a:lnSpc>
            </a:pPr>
            <a:endParaRPr lang="en-US" sz="2400" dirty="0" smtClean="0">
              <a:solidFill>
                <a:srgbClr val="000066"/>
              </a:solidFill>
              <a:latin typeface="Arial"/>
              <a:cs typeface="Arial"/>
            </a:endParaRPr>
          </a:p>
        </p:txBody>
      </p:sp>
      <p:sp>
        <p:nvSpPr>
          <p:cNvPr id="4" name="矩形 3"/>
          <p:cNvSpPr/>
          <p:nvPr/>
        </p:nvSpPr>
        <p:spPr>
          <a:xfrm>
            <a:off x="-396552" y="5661248"/>
            <a:ext cx="8928992" cy="461665"/>
          </a:xfrm>
          <a:prstGeom prst="rect">
            <a:avLst/>
          </a:prstGeom>
        </p:spPr>
        <p:txBody>
          <a:bodyPr wrap="square">
            <a:spAutoFit/>
          </a:bodyPr>
          <a:lstStyle/>
          <a:p>
            <a:pPr marL="1009650" lvl="2">
              <a:spcBef>
                <a:spcPts val="1780"/>
              </a:spcBef>
            </a:pPr>
            <a:r>
              <a:rPr lang="en-US" altLang="zh-CN" sz="2400" dirty="0" err="1" smtClean="0">
                <a:latin typeface="Arial"/>
                <a:cs typeface="Arial"/>
              </a:rPr>
              <a:t>gcd</a:t>
            </a:r>
            <a:r>
              <a:rPr lang="en-US" altLang="zh-CN" sz="2400" dirty="0" smtClean="0">
                <a:latin typeface="Arial"/>
                <a:cs typeface="Arial"/>
              </a:rPr>
              <a:t>(60,24</a:t>
            </a:r>
            <a:r>
              <a:rPr lang="en-US" altLang="zh-CN" sz="2400" dirty="0">
                <a:latin typeface="Arial"/>
                <a:cs typeface="Arial"/>
              </a:rPr>
              <a:t>)=</a:t>
            </a:r>
            <a:r>
              <a:rPr lang="en-US" altLang="zh-CN" sz="2400" spc="-100" dirty="0">
                <a:latin typeface="Arial"/>
                <a:cs typeface="Arial"/>
              </a:rPr>
              <a:t> </a:t>
            </a:r>
            <a:r>
              <a:rPr lang="en-US" altLang="zh-CN" sz="2400" dirty="0" err="1">
                <a:latin typeface="Arial"/>
                <a:cs typeface="Arial"/>
              </a:rPr>
              <a:t>gcd</a:t>
            </a:r>
            <a:r>
              <a:rPr lang="en-US" altLang="zh-CN" sz="2400" dirty="0">
                <a:latin typeface="Arial"/>
                <a:cs typeface="Arial"/>
              </a:rPr>
              <a:t>(24,</a:t>
            </a:r>
            <a:r>
              <a:rPr lang="en-US" altLang="zh-CN" sz="2400" spc="-100" dirty="0">
                <a:latin typeface="Arial"/>
                <a:cs typeface="Arial"/>
              </a:rPr>
              <a:t> </a:t>
            </a:r>
            <a:r>
              <a:rPr lang="en-US" altLang="zh-CN" sz="2400" dirty="0">
                <a:latin typeface="Arial"/>
                <a:cs typeface="Arial"/>
              </a:rPr>
              <a:t>12)=</a:t>
            </a:r>
            <a:r>
              <a:rPr lang="en-US" altLang="zh-CN" sz="2400" spc="-105" dirty="0">
                <a:latin typeface="Arial"/>
                <a:cs typeface="Arial"/>
              </a:rPr>
              <a:t> </a:t>
            </a:r>
            <a:r>
              <a:rPr lang="en-US" altLang="zh-CN" sz="2400" dirty="0" err="1">
                <a:latin typeface="Arial"/>
                <a:cs typeface="Arial"/>
              </a:rPr>
              <a:t>gcd</a:t>
            </a:r>
            <a:r>
              <a:rPr lang="en-US" altLang="zh-CN" sz="2400" dirty="0">
                <a:latin typeface="Arial"/>
                <a:cs typeface="Arial"/>
              </a:rPr>
              <a:t>(12,0)=</a:t>
            </a:r>
            <a:r>
              <a:rPr lang="en-US" altLang="zh-CN" sz="2400" spc="-90" dirty="0">
                <a:latin typeface="Arial"/>
                <a:cs typeface="Arial"/>
              </a:rPr>
              <a:t> </a:t>
            </a:r>
            <a:r>
              <a:rPr lang="en-US" altLang="zh-CN" sz="2400" spc="-25" dirty="0">
                <a:latin typeface="Arial"/>
                <a:cs typeface="Arial"/>
              </a:rPr>
              <a:t>12</a:t>
            </a:r>
            <a:endParaRPr lang="en-US" altLang="zh-CN" sz="2400" dirty="0">
              <a:latin typeface="Arial"/>
              <a:cs typeface="Arial"/>
            </a:endParaRPr>
          </a:p>
        </p:txBody>
      </p:sp>
    </p:spTree>
    <p:extLst>
      <p:ext uri="{BB962C8B-B14F-4D97-AF65-F5344CB8AC3E}">
        <p14:creationId xmlns:p14="http://schemas.microsoft.com/office/powerpoint/2010/main" val="17740154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b="1" spc="-30" dirty="0">
                <a:solidFill>
                  <a:srgbClr val="0000FF"/>
                </a:solidFill>
                <a:latin typeface="宋体"/>
                <a:cs typeface="宋体"/>
              </a:rPr>
              <a:t>算法</a:t>
            </a:r>
            <a:r>
              <a:rPr sz="2800" b="1" spc="-10" dirty="0">
                <a:solidFill>
                  <a:srgbClr val="0000FF"/>
                </a:solidFill>
                <a:latin typeface="Garamond"/>
                <a:cs typeface="Garamond"/>
              </a:rPr>
              <a:t>(Algorithm)</a:t>
            </a:r>
            <a:endParaRPr sz="2800">
              <a:latin typeface="Garamond"/>
              <a:cs typeface="Garamond"/>
            </a:endParaRPr>
          </a:p>
        </p:txBody>
      </p:sp>
      <p:sp>
        <p:nvSpPr>
          <p:cNvPr id="3" name="object 3"/>
          <p:cNvSpPr txBox="1"/>
          <p:nvPr/>
        </p:nvSpPr>
        <p:spPr>
          <a:xfrm>
            <a:off x="535940" y="1007618"/>
            <a:ext cx="8428548" cy="5573321"/>
          </a:xfrm>
          <a:prstGeom prst="rect">
            <a:avLst/>
          </a:prstGeom>
        </p:spPr>
        <p:txBody>
          <a:bodyPr vert="horz" wrap="square" lIns="0" tIns="106680" rIns="0" bIns="0" rtlCol="0">
            <a:spAutoFit/>
          </a:bodyPr>
          <a:lstStyle/>
          <a:p>
            <a:pPr marL="12700">
              <a:lnSpc>
                <a:spcPct val="100000"/>
              </a:lnSpc>
              <a:spcBef>
                <a:spcPts val="840"/>
              </a:spcBef>
            </a:pPr>
            <a:r>
              <a:rPr sz="2400" b="1" dirty="0">
                <a:solidFill>
                  <a:srgbClr val="000066"/>
                </a:solidFill>
                <a:effectLst>
                  <a:outerShdw blurRad="38100" dist="38100" dir="2700000" algn="tl">
                    <a:srgbClr val="000000">
                      <a:alpha val="43137"/>
                    </a:srgbClr>
                  </a:outerShdw>
                </a:effectLst>
                <a:latin typeface="微软雅黑"/>
                <a:cs typeface="微软雅黑"/>
              </a:rPr>
              <a:t>欧几里得算法（</a:t>
            </a:r>
            <a:r>
              <a:rPr sz="2400" b="1" dirty="0">
                <a:solidFill>
                  <a:srgbClr val="000066"/>
                </a:solidFill>
                <a:effectLst>
                  <a:outerShdw blurRad="38100" dist="38100" dir="2700000" algn="tl">
                    <a:srgbClr val="000000">
                      <a:alpha val="43137"/>
                    </a:srgbClr>
                  </a:outerShdw>
                </a:effectLst>
                <a:latin typeface="Arial"/>
                <a:cs typeface="Arial"/>
              </a:rPr>
              <a:t>Euclid's</a:t>
            </a:r>
            <a:r>
              <a:rPr sz="2400" b="1" spc="-25" dirty="0">
                <a:solidFill>
                  <a:srgbClr val="000066"/>
                </a:solidFill>
                <a:effectLst>
                  <a:outerShdw blurRad="38100" dist="38100" dir="2700000" algn="tl">
                    <a:srgbClr val="000000">
                      <a:alpha val="43137"/>
                    </a:srgbClr>
                  </a:outerShdw>
                </a:effectLst>
                <a:latin typeface="Arial"/>
                <a:cs typeface="Arial"/>
              </a:rPr>
              <a:t> </a:t>
            </a:r>
            <a:r>
              <a:rPr sz="2400" b="1" spc="-10" dirty="0">
                <a:solidFill>
                  <a:srgbClr val="000066"/>
                </a:solidFill>
                <a:effectLst>
                  <a:outerShdw blurRad="38100" dist="38100" dir="2700000" algn="tl">
                    <a:srgbClr val="000000">
                      <a:alpha val="43137"/>
                    </a:srgbClr>
                  </a:outerShdw>
                </a:effectLst>
                <a:latin typeface="Arial"/>
                <a:cs typeface="Arial"/>
              </a:rPr>
              <a:t>algorithm</a:t>
            </a:r>
            <a:r>
              <a:rPr sz="2400" b="1" spc="-10" dirty="0">
                <a:solidFill>
                  <a:srgbClr val="000066"/>
                </a:solidFill>
                <a:effectLst>
                  <a:outerShdw blurRad="38100" dist="38100" dir="2700000" algn="tl">
                    <a:srgbClr val="000000">
                      <a:alpha val="43137"/>
                    </a:srgbClr>
                  </a:outerShdw>
                </a:effectLst>
                <a:latin typeface="微软雅黑"/>
                <a:cs typeface="微软雅黑"/>
              </a:rPr>
              <a:t>）</a:t>
            </a:r>
            <a:endParaRPr sz="2400" b="1" dirty="0">
              <a:effectLst>
                <a:outerShdw blurRad="38100" dist="38100" dir="2700000" algn="tl">
                  <a:srgbClr val="000000">
                    <a:alpha val="43137"/>
                  </a:srgbClr>
                </a:outerShdw>
              </a:effectLst>
              <a:latin typeface="微软雅黑"/>
              <a:cs typeface="微软雅黑"/>
            </a:endParaRPr>
          </a:p>
          <a:p>
            <a:pPr marL="581025" lvl="1">
              <a:spcBef>
                <a:spcPts val="745"/>
              </a:spcBef>
            </a:pPr>
            <a:r>
              <a:rPr sz="2400" b="1" spc="-5" dirty="0">
                <a:solidFill>
                  <a:srgbClr val="000066"/>
                </a:solidFill>
                <a:latin typeface="微软雅黑"/>
                <a:cs typeface="微软雅黑"/>
              </a:rPr>
              <a:t>第一步∶</a:t>
            </a:r>
            <a:r>
              <a:rPr sz="2400" dirty="0">
                <a:solidFill>
                  <a:srgbClr val="000066"/>
                </a:solidFill>
                <a:latin typeface="微软雅黑"/>
                <a:cs typeface="微软雅黑"/>
              </a:rPr>
              <a:t>如果</a:t>
            </a:r>
            <a:r>
              <a:rPr sz="2400" spc="-10" dirty="0">
                <a:solidFill>
                  <a:srgbClr val="000066"/>
                </a:solidFill>
                <a:latin typeface="Arial"/>
                <a:cs typeface="Arial"/>
              </a:rPr>
              <a:t>n=0</a:t>
            </a:r>
            <a:r>
              <a:rPr sz="2400" spc="-5" dirty="0">
                <a:solidFill>
                  <a:srgbClr val="000066"/>
                </a:solidFill>
                <a:latin typeface="微软雅黑"/>
                <a:cs typeface="微软雅黑"/>
              </a:rPr>
              <a:t>，返回</a:t>
            </a:r>
            <a:r>
              <a:rPr sz="2400" spc="-10" dirty="0">
                <a:solidFill>
                  <a:srgbClr val="000066"/>
                </a:solidFill>
                <a:latin typeface="Arial"/>
                <a:cs typeface="Arial"/>
              </a:rPr>
              <a:t>m</a:t>
            </a:r>
            <a:r>
              <a:rPr sz="2400" dirty="0">
                <a:solidFill>
                  <a:srgbClr val="000066"/>
                </a:solidFill>
                <a:latin typeface="微软雅黑"/>
                <a:cs typeface="微软雅黑"/>
              </a:rPr>
              <a:t>的值作为结果</a:t>
            </a:r>
            <a:r>
              <a:rPr sz="2400" dirty="0" smtClean="0">
                <a:solidFill>
                  <a:srgbClr val="000066"/>
                </a:solidFill>
                <a:latin typeface="微软雅黑"/>
                <a:cs typeface="微软雅黑"/>
              </a:rPr>
              <a:t>，过程结束</a:t>
            </a:r>
            <a:r>
              <a:rPr sz="2400" spc="-50" dirty="0">
                <a:solidFill>
                  <a:srgbClr val="000066"/>
                </a:solidFill>
                <a:latin typeface="Arial"/>
                <a:cs typeface="Arial"/>
              </a:rPr>
              <a:t>;</a:t>
            </a:r>
            <a:endParaRPr sz="2400" dirty="0">
              <a:latin typeface="Arial"/>
              <a:cs typeface="Arial"/>
            </a:endParaRPr>
          </a:p>
          <a:p>
            <a:pPr marL="581025" lvl="1"/>
            <a:r>
              <a:rPr sz="2400" spc="-10" dirty="0">
                <a:solidFill>
                  <a:srgbClr val="000066"/>
                </a:solidFill>
                <a:latin typeface="微软雅黑"/>
                <a:cs typeface="微软雅黑"/>
              </a:rPr>
              <a:t>否则，进入第二步。</a:t>
            </a:r>
            <a:endParaRPr sz="2400" dirty="0">
              <a:latin typeface="微软雅黑"/>
              <a:cs typeface="微软雅黑"/>
            </a:endParaRPr>
          </a:p>
          <a:p>
            <a:pPr marL="581025" lvl="1"/>
            <a:r>
              <a:rPr sz="2400" b="1" spc="-10" dirty="0">
                <a:solidFill>
                  <a:srgbClr val="000066"/>
                </a:solidFill>
                <a:latin typeface="微软雅黑"/>
                <a:cs typeface="微软雅黑"/>
              </a:rPr>
              <a:t>第二步∶</a:t>
            </a:r>
            <a:r>
              <a:rPr sz="2400" dirty="0">
                <a:solidFill>
                  <a:srgbClr val="000066"/>
                </a:solidFill>
                <a:latin typeface="Arial"/>
                <a:cs typeface="Arial"/>
              </a:rPr>
              <a:t>m</a:t>
            </a:r>
            <a:r>
              <a:rPr sz="2400" spc="15" dirty="0">
                <a:solidFill>
                  <a:srgbClr val="000066"/>
                </a:solidFill>
                <a:latin typeface="Arial"/>
                <a:cs typeface="Arial"/>
              </a:rPr>
              <a:t> </a:t>
            </a:r>
            <a:r>
              <a:rPr sz="2400" spc="-10" dirty="0">
                <a:solidFill>
                  <a:srgbClr val="000066"/>
                </a:solidFill>
                <a:latin typeface="微软雅黑"/>
                <a:cs typeface="微软雅黑"/>
              </a:rPr>
              <a:t>除以</a:t>
            </a:r>
            <a:r>
              <a:rPr sz="2400" spc="-10" dirty="0">
                <a:solidFill>
                  <a:srgbClr val="000066"/>
                </a:solidFill>
                <a:latin typeface="Arial"/>
                <a:cs typeface="Arial"/>
              </a:rPr>
              <a:t>n</a:t>
            </a:r>
            <a:r>
              <a:rPr sz="2400" spc="-15" dirty="0">
                <a:solidFill>
                  <a:srgbClr val="000066"/>
                </a:solidFill>
                <a:latin typeface="微软雅黑"/>
                <a:cs typeface="微软雅黑"/>
              </a:rPr>
              <a:t>，将余数赋给 </a:t>
            </a:r>
            <a:r>
              <a:rPr sz="2400" spc="-10" dirty="0">
                <a:solidFill>
                  <a:srgbClr val="000066"/>
                </a:solidFill>
                <a:latin typeface="Arial"/>
                <a:cs typeface="Arial"/>
              </a:rPr>
              <a:t>r</a:t>
            </a:r>
            <a:r>
              <a:rPr sz="2400" spc="-50" dirty="0">
                <a:solidFill>
                  <a:srgbClr val="000066"/>
                </a:solidFill>
                <a:latin typeface="微软雅黑"/>
                <a:cs typeface="微软雅黑"/>
              </a:rPr>
              <a:t>。</a:t>
            </a:r>
            <a:endParaRPr sz="2400" dirty="0">
              <a:latin typeface="微软雅黑"/>
              <a:cs typeface="微软雅黑"/>
            </a:endParaRPr>
          </a:p>
          <a:p>
            <a:pPr marL="581025" lvl="1">
              <a:spcBef>
                <a:spcPts val="5"/>
              </a:spcBef>
            </a:pPr>
            <a:r>
              <a:rPr sz="2400" b="1" spc="-5" dirty="0">
                <a:solidFill>
                  <a:srgbClr val="000066"/>
                </a:solidFill>
                <a:latin typeface="微软雅黑"/>
                <a:cs typeface="微软雅黑"/>
              </a:rPr>
              <a:t>第三步∶</a:t>
            </a:r>
            <a:r>
              <a:rPr sz="2400" dirty="0">
                <a:solidFill>
                  <a:srgbClr val="000066"/>
                </a:solidFill>
                <a:latin typeface="微软雅黑"/>
                <a:cs typeface="微软雅黑"/>
              </a:rPr>
              <a:t>将</a:t>
            </a:r>
            <a:r>
              <a:rPr sz="2400" spc="-10" dirty="0">
                <a:solidFill>
                  <a:srgbClr val="000066"/>
                </a:solidFill>
                <a:latin typeface="Arial"/>
                <a:cs typeface="Arial"/>
              </a:rPr>
              <a:t>n</a:t>
            </a:r>
            <a:r>
              <a:rPr sz="2400" dirty="0">
                <a:solidFill>
                  <a:srgbClr val="000066"/>
                </a:solidFill>
                <a:latin typeface="微软雅黑"/>
                <a:cs typeface="微软雅黑"/>
              </a:rPr>
              <a:t>的值赋给</a:t>
            </a:r>
            <a:r>
              <a:rPr sz="2400" spc="-10" dirty="0">
                <a:solidFill>
                  <a:srgbClr val="000066"/>
                </a:solidFill>
                <a:latin typeface="Arial"/>
                <a:cs typeface="Arial"/>
              </a:rPr>
              <a:t>m</a:t>
            </a:r>
            <a:r>
              <a:rPr sz="2400" spc="-5" dirty="0">
                <a:solidFill>
                  <a:srgbClr val="000066"/>
                </a:solidFill>
                <a:latin typeface="微软雅黑"/>
                <a:cs typeface="微软雅黑"/>
              </a:rPr>
              <a:t>，将</a:t>
            </a:r>
            <a:r>
              <a:rPr sz="2400" spc="-10" dirty="0">
                <a:solidFill>
                  <a:srgbClr val="000066"/>
                </a:solidFill>
                <a:latin typeface="Arial"/>
                <a:cs typeface="Arial"/>
              </a:rPr>
              <a:t>r</a:t>
            </a:r>
            <a:r>
              <a:rPr sz="2400" dirty="0">
                <a:solidFill>
                  <a:srgbClr val="000066"/>
                </a:solidFill>
                <a:latin typeface="微软雅黑"/>
                <a:cs typeface="微软雅黑"/>
              </a:rPr>
              <a:t>的值赋给 </a:t>
            </a:r>
            <a:r>
              <a:rPr sz="2400" spc="-10" dirty="0">
                <a:solidFill>
                  <a:srgbClr val="000066"/>
                </a:solidFill>
                <a:latin typeface="Arial"/>
                <a:cs typeface="Arial"/>
              </a:rPr>
              <a:t>n</a:t>
            </a:r>
            <a:r>
              <a:rPr sz="2400" spc="-15" dirty="0">
                <a:solidFill>
                  <a:srgbClr val="000066"/>
                </a:solidFill>
                <a:latin typeface="微软雅黑"/>
                <a:cs typeface="微软雅黑"/>
              </a:rPr>
              <a:t>，返回第一步</a:t>
            </a:r>
            <a:endParaRPr sz="2400" dirty="0">
              <a:latin typeface="微软雅黑"/>
              <a:cs typeface="微软雅黑"/>
            </a:endParaRPr>
          </a:p>
          <a:p>
            <a:pPr marL="123825">
              <a:lnSpc>
                <a:spcPct val="100000"/>
              </a:lnSpc>
              <a:spcBef>
                <a:spcPts val="830"/>
              </a:spcBef>
            </a:pPr>
            <a:endParaRPr lang="en-US" sz="2400" spc="-20" dirty="0" smtClean="0">
              <a:solidFill>
                <a:srgbClr val="000066"/>
              </a:solidFill>
              <a:latin typeface="微软雅黑"/>
              <a:cs typeface="微软雅黑"/>
            </a:endParaRPr>
          </a:p>
          <a:p>
            <a:pPr marL="123825">
              <a:lnSpc>
                <a:spcPct val="100000"/>
              </a:lnSpc>
              <a:spcBef>
                <a:spcPts val="830"/>
              </a:spcBef>
            </a:pPr>
            <a:r>
              <a:rPr sz="2400" b="1" spc="-20" dirty="0" err="1" smtClean="0">
                <a:solidFill>
                  <a:srgbClr val="000066"/>
                </a:solidFill>
                <a:effectLst>
                  <a:outerShdw blurRad="38100" dist="38100" dir="2700000" algn="tl">
                    <a:srgbClr val="000000">
                      <a:alpha val="43137"/>
                    </a:srgbClr>
                  </a:outerShdw>
                </a:effectLst>
                <a:latin typeface="微软雅黑"/>
                <a:cs typeface="微软雅黑"/>
              </a:rPr>
              <a:t>算法</a:t>
            </a:r>
            <a:r>
              <a:rPr sz="2400" b="1" spc="-20" dirty="0" smtClean="0">
                <a:solidFill>
                  <a:srgbClr val="000066"/>
                </a:solidFill>
                <a:effectLst>
                  <a:outerShdw blurRad="38100" dist="38100" dir="2700000" algn="tl">
                    <a:srgbClr val="000000">
                      <a:alpha val="43137"/>
                    </a:srgbClr>
                  </a:outerShdw>
                </a:effectLst>
                <a:latin typeface="微软雅黑"/>
                <a:cs typeface="微软雅黑"/>
              </a:rPr>
              <a:t> </a:t>
            </a:r>
            <a:r>
              <a:rPr sz="2400" b="1" spc="-10" dirty="0">
                <a:solidFill>
                  <a:srgbClr val="000066"/>
                </a:solidFill>
                <a:effectLst>
                  <a:outerShdw blurRad="38100" dist="38100" dir="2700000" algn="tl">
                    <a:srgbClr val="000000">
                      <a:alpha val="43137"/>
                    </a:srgbClr>
                  </a:outerShdw>
                </a:effectLst>
                <a:latin typeface="Arial"/>
                <a:cs typeface="Arial"/>
              </a:rPr>
              <a:t>Euclid(</a:t>
            </a:r>
            <a:r>
              <a:rPr sz="2400" b="1" spc="-10" dirty="0" err="1">
                <a:solidFill>
                  <a:srgbClr val="000066"/>
                </a:solidFill>
                <a:effectLst>
                  <a:outerShdw blurRad="38100" dist="38100" dir="2700000" algn="tl">
                    <a:srgbClr val="000000">
                      <a:alpha val="43137"/>
                    </a:srgbClr>
                  </a:outerShdw>
                </a:effectLst>
                <a:latin typeface="Arial"/>
                <a:cs typeface="Arial"/>
              </a:rPr>
              <a:t>m,n</a:t>
            </a:r>
            <a:r>
              <a:rPr sz="2400" b="1" spc="-10" dirty="0" smtClean="0">
                <a:solidFill>
                  <a:srgbClr val="000066"/>
                </a:solidFill>
                <a:effectLst>
                  <a:outerShdw blurRad="38100" dist="38100" dir="2700000" algn="tl">
                    <a:srgbClr val="000000">
                      <a:alpha val="43137"/>
                    </a:srgbClr>
                  </a:outerShdw>
                </a:effectLst>
                <a:latin typeface="Arial"/>
                <a:cs typeface="Arial"/>
              </a:rPr>
              <a:t>)</a:t>
            </a:r>
            <a:r>
              <a:rPr lang="en-US" sz="2400" b="1" spc="-10" dirty="0" smtClean="0">
                <a:solidFill>
                  <a:srgbClr val="000066"/>
                </a:solidFill>
                <a:effectLst>
                  <a:outerShdw blurRad="38100" dist="38100" dir="2700000" algn="tl">
                    <a:srgbClr val="000000">
                      <a:alpha val="43137"/>
                    </a:srgbClr>
                  </a:outerShdw>
                </a:effectLst>
                <a:latin typeface="Arial"/>
                <a:cs typeface="Arial"/>
              </a:rPr>
              <a:t>  </a:t>
            </a:r>
            <a:r>
              <a:rPr sz="2400" spc="-10" dirty="0" smtClean="0">
                <a:solidFill>
                  <a:srgbClr val="000066"/>
                </a:solidFill>
                <a:latin typeface="Arial"/>
                <a:cs typeface="Arial"/>
              </a:rPr>
              <a:t>//</a:t>
            </a:r>
            <a:r>
              <a:rPr sz="2400" spc="-5" dirty="0">
                <a:solidFill>
                  <a:srgbClr val="000066"/>
                </a:solidFill>
                <a:latin typeface="微软雅黑"/>
                <a:cs typeface="微软雅黑"/>
              </a:rPr>
              <a:t>使用欧几里得算法计算 </a:t>
            </a:r>
            <a:r>
              <a:rPr sz="2400" spc="-10" dirty="0">
                <a:solidFill>
                  <a:srgbClr val="000066"/>
                </a:solidFill>
                <a:latin typeface="Arial"/>
                <a:cs typeface="Arial"/>
              </a:rPr>
              <a:t>gcd(m,n)</a:t>
            </a:r>
            <a:endParaRPr sz="2400" dirty="0">
              <a:latin typeface="Arial"/>
              <a:cs typeface="Arial"/>
            </a:endParaRPr>
          </a:p>
          <a:p>
            <a:pPr marL="581025" lvl="1"/>
            <a:r>
              <a:rPr sz="2400" spc="-10" dirty="0">
                <a:solidFill>
                  <a:srgbClr val="000066"/>
                </a:solidFill>
                <a:latin typeface="Arial"/>
                <a:cs typeface="Arial"/>
              </a:rPr>
              <a:t>//</a:t>
            </a:r>
            <a:r>
              <a:rPr sz="2400" spc="-10" dirty="0">
                <a:solidFill>
                  <a:srgbClr val="000066"/>
                </a:solidFill>
                <a:latin typeface="微软雅黑"/>
                <a:cs typeface="微软雅黑"/>
              </a:rPr>
              <a:t>输入∶ 两个不全为</a:t>
            </a:r>
            <a:r>
              <a:rPr sz="2400" spc="-25" dirty="0">
                <a:solidFill>
                  <a:srgbClr val="000066"/>
                </a:solidFill>
                <a:latin typeface="Arial"/>
                <a:cs typeface="Arial"/>
              </a:rPr>
              <a:t>0</a:t>
            </a:r>
            <a:r>
              <a:rPr sz="2400" dirty="0">
                <a:solidFill>
                  <a:srgbClr val="000066"/>
                </a:solidFill>
                <a:latin typeface="微软雅黑"/>
                <a:cs typeface="微软雅黑"/>
              </a:rPr>
              <a:t>的非负整数</a:t>
            </a:r>
            <a:r>
              <a:rPr sz="2400" spc="-25" dirty="0">
                <a:solidFill>
                  <a:srgbClr val="000066"/>
                </a:solidFill>
                <a:latin typeface="Arial"/>
                <a:cs typeface="Arial"/>
              </a:rPr>
              <a:t>m,n</a:t>
            </a:r>
            <a:endParaRPr sz="2400" dirty="0">
              <a:latin typeface="Arial"/>
              <a:cs typeface="Arial"/>
            </a:endParaRPr>
          </a:p>
          <a:p>
            <a:pPr marL="581025" lvl="1"/>
            <a:r>
              <a:rPr sz="2400" spc="-10" dirty="0">
                <a:solidFill>
                  <a:srgbClr val="000066"/>
                </a:solidFill>
                <a:latin typeface="Arial"/>
                <a:cs typeface="Arial"/>
              </a:rPr>
              <a:t>//</a:t>
            </a:r>
            <a:r>
              <a:rPr sz="2400" spc="-10" dirty="0">
                <a:solidFill>
                  <a:srgbClr val="000066"/>
                </a:solidFill>
                <a:latin typeface="微软雅黑"/>
                <a:cs typeface="微软雅黑"/>
              </a:rPr>
              <a:t>输出∶ </a:t>
            </a:r>
            <a:r>
              <a:rPr sz="2400" spc="-10" dirty="0">
                <a:solidFill>
                  <a:srgbClr val="000066"/>
                </a:solidFill>
                <a:latin typeface="Arial"/>
                <a:cs typeface="Arial"/>
              </a:rPr>
              <a:t>m</a:t>
            </a:r>
            <a:r>
              <a:rPr sz="2400" spc="-10" dirty="0">
                <a:solidFill>
                  <a:srgbClr val="000066"/>
                </a:solidFill>
                <a:latin typeface="微软雅黑"/>
                <a:cs typeface="微软雅黑"/>
              </a:rPr>
              <a:t>，</a:t>
            </a:r>
            <a:r>
              <a:rPr sz="2400" spc="-10" dirty="0">
                <a:solidFill>
                  <a:srgbClr val="000066"/>
                </a:solidFill>
                <a:latin typeface="Arial"/>
                <a:cs typeface="Arial"/>
              </a:rPr>
              <a:t>n</a:t>
            </a:r>
            <a:r>
              <a:rPr sz="2400" spc="-10" dirty="0">
                <a:solidFill>
                  <a:srgbClr val="000066"/>
                </a:solidFill>
                <a:latin typeface="微软雅黑"/>
                <a:cs typeface="微软雅黑"/>
              </a:rPr>
              <a:t>的最大公约数</a:t>
            </a:r>
            <a:endParaRPr sz="2400" dirty="0">
              <a:latin typeface="微软雅黑"/>
              <a:cs typeface="微软雅黑"/>
            </a:endParaRPr>
          </a:p>
          <a:p>
            <a:pPr marL="581025" lvl="1">
              <a:spcBef>
                <a:spcPts val="15"/>
              </a:spcBef>
            </a:pPr>
            <a:r>
              <a:rPr sz="2400" b="1" dirty="0">
                <a:solidFill>
                  <a:srgbClr val="000066"/>
                </a:solidFill>
                <a:latin typeface="Arial"/>
                <a:cs typeface="Arial"/>
              </a:rPr>
              <a:t>while</a:t>
            </a:r>
            <a:r>
              <a:rPr sz="2400" b="1" spc="-35" dirty="0">
                <a:solidFill>
                  <a:srgbClr val="000066"/>
                </a:solidFill>
                <a:latin typeface="Arial"/>
                <a:cs typeface="Arial"/>
              </a:rPr>
              <a:t> </a:t>
            </a:r>
            <a:r>
              <a:rPr sz="2400" dirty="0">
                <a:solidFill>
                  <a:srgbClr val="000066"/>
                </a:solidFill>
                <a:latin typeface="Arial"/>
                <a:cs typeface="Arial"/>
              </a:rPr>
              <a:t>n≠0</a:t>
            </a:r>
            <a:r>
              <a:rPr sz="2400" spc="-15" dirty="0">
                <a:solidFill>
                  <a:srgbClr val="000066"/>
                </a:solidFill>
                <a:latin typeface="Arial"/>
                <a:cs typeface="Arial"/>
              </a:rPr>
              <a:t> </a:t>
            </a:r>
            <a:r>
              <a:rPr sz="2400" spc="-25" dirty="0">
                <a:solidFill>
                  <a:srgbClr val="000066"/>
                </a:solidFill>
                <a:latin typeface="Arial"/>
                <a:cs typeface="Arial"/>
              </a:rPr>
              <a:t>do</a:t>
            </a:r>
            <a:endParaRPr sz="2400" dirty="0">
              <a:latin typeface="Arial"/>
              <a:cs typeface="Arial"/>
            </a:endParaRPr>
          </a:p>
          <a:p>
            <a:pPr marL="1038225" lvl="1"/>
            <a:r>
              <a:rPr sz="2400" dirty="0">
                <a:solidFill>
                  <a:srgbClr val="000066"/>
                </a:solidFill>
                <a:latin typeface="Arial"/>
                <a:cs typeface="Arial"/>
              </a:rPr>
              <a:t>r</a:t>
            </a:r>
            <a:r>
              <a:rPr sz="2400" spc="-10" dirty="0">
                <a:solidFill>
                  <a:srgbClr val="000066"/>
                </a:solidFill>
                <a:latin typeface="Arial"/>
                <a:cs typeface="Arial"/>
              </a:rPr>
              <a:t> </a:t>
            </a:r>
            <a:r>
              <a:rPr sz="2400" dirty="0">
                <a:solidFill>
                  <a:srgbClr val="000066"/>
                </a:solidFill>
                <a:latin typeface="Arial"/>
                <a:cs typeface="Arial"/>
              </a:rPr>
              <a:t>←m</a:t>
            </a:r>
            <a:r>
              <a:rPr sz="2400" spc="-5" dirty="0">
                <a:solidFill>
                  <a:srgbClr val="000066"/>
                </a:solidFill>
                <a:latin typeface="Arial"/>
                <a:cs typeface="Arial"/>
              </a:rPr>
              <a:t> </a:t>
            </a:r>
            <a:r>
              <a:rPr sz="2400" dirty="0">
                <a:solidFill>
                  <a:srgbClr val="000066"/>
                </a:solidFill>
                <a:latin typeface="Arial"/>
                <a:cs typeface="Arial"/>
              </a:rPr>
              <a:t>mod</a:t>
            </a:r>
            <a:r>
              <a:rPr sz="2400" spc="-10" dirty="0">
                <a:solidFill>
                  <a:srgbClr val="000066"/>
                </a:solidFill>
                <a:latin typeface="Arial"/>
                <a:cs typeface="Arial"/>
              </a:rPr>
              <a:t> </a:t>
            </a:r>
            <a:r>
              <a:rPr sz="2400" spc="-50" dirty="0">
                <a:solidFill>
                  <a:srgbClr val="000066"/>
                </a:solidFill>
                <a:latin typeface="Arial"/>
                <a:cs typeface="Arial"/>
              </a:rPr>
              <a:t>n</a:t>
            </a:r>
            <a:endParaRPr sz="2400" dirty="0">
              <a:latin typeface="Arial"/>
              <a:cs typeface="Arial"/>
            </a:endParaRPr>
          </a:p>
          <a:p>
            <a:pPr marL="1038225" lvl="1"/>
            <a:r>
              <a:rPr sz="2400" dirty="0">
                <a:solidFill>
                  <a:srgbClr val="000066"/>
                </a:solidFill>
                <a:latin typeface="Arial"/>
                <a:cs typeface="Arial"/>
              </a:rPr>
              <a:t>m</a:t>
            </a:r>
            <a:r>
              <a:rPr sz="2400" spc="-5" dirty="0">
                <a:solidFill>
                  <a:srgbClr val="000066"/>
                </a:solidFill>
                <a:latin typeface="Arial"/>
                <a:cs typeface="Arial"/>
              </a:rPr>
              <a:t> </a:t>
            </a:r>
            <a:r>
              <a:rPr sz="2400" spc="-25" dirty="0">
                <a:solidFill>
                  <a:srgbClr val="000066"/>
                </a:solidFill>
                <a:latin typeface="Arial"/>
                <a:cs typeface="Arial"/>
              </a:rPr>
              <a:t>←n</a:t>
            </a:r>
            <a:endParaRPr sz="2400" dirty="0">
              <a:latin typeface="Arial"/>
              <a:cs typeface="Arial"/>
            </a:endParaRPr>
          </a:p>
          <a:p>
            <a:pPr marL="1038225" lvl="1">
              <a:spcBef>
                <a:spcPts val="5"/>
              </a:spcBef>
            </a:pPr>
            <a:r>
              <a:rPr sz="2400" dirty="0">
                <a:solidFill>
                  <a:srgbClr val="000066"/>
                </a:solidFill>
                <a:latin typeface="Arial"/>
                <a:cs typeface="Arial"/>
              </a:rPr>
              <a:t>n</a:t>
            </a:r>
            <a:r>
              <a:rPr sz="2400" spc="-5" dirty="0">
                <a:solidFill>
                  <a:srgbClr val="000066"/>
                </a:solidFill>
                <a:latin typeface="Arial"/>
                <a:cs typeface="Arial"/>
              </a:rPr>
              <a:t> </a:t>
            </a:r>
            <a:r>
              <a:rPr sz="2400" spc="-25" dirty="0">
                <a:solidFill>
                  <a:srgbClr val="000066"/>
                </a:solidFill>
                <a:latin typeface="Arial"/>
                <a:cs typeface="Arial"/>
              </a:rPr>
              <a:t>←r</a:t>
            </a:r>
            <a:endParaRPr sz="2400" dirty="0">
              <a:latin typeface="Arial"/>
              <a:cs typeface="Arial"/>
            </a:endParaRPr>
          </a:p>
          <a:p>
            <a:pPr marL="581025" lvl="1"/>
            <a:r>
              <a:rPr sz="2400" b="1" dirty="0">
                <a:solidFill>
                  <a:srgbClr val="000066"/>
                </a:solidFill>
                <a:latin typeface="Arial"/>
                <a:cs typeface="Arial"/>
              </a:rPr>
              <a:t>return</a:t>
            </a:r>
            <a:r>
              <a:rPr sz="2400" b="1" spc="-5" dirty="0">
                <a:solidFill>
                  <a:srgbClr val="000066"/>
                </a:solidFill>
                <a:latin typeface="Arial"/>
                <a:cs typeface="Arial"/>
              </a:rPr>
              <a:t> </a:t>
            </a:r>
            <a:r>
              <a:rPr sz="2400" spc="-50" dirty="0">
                <a:solidFill>
                  <a:srgbClr val="000066"/>
                </a:solidFill>
                <a:latin typeface="Arial"/>
                <a:cs typeface="Arial"/>
              </a:rPr>
              <a:t>m</a:t>
            </a:r>
            <a:endParaRPr sz="2400" dirty="0">
              <a:latin typeface="Arial"/>
              <a:cs typeface="Arial"/>
            </a:endParaRPr>
          </a:p>
        </p:txBody>
      </p:sp>
      <p:sp>
        <p:nvSpPr>
          <p:cNvPr id="4" name="矩形 3"/>
          <p:cNvSpPr/>
          <p:nvPr/>
        </p:nvSpPr>
        <p:spPr>
          <a:xfrm>
            <a:off x="4572000" y="6411662"/>
            <a:ext cx="4572000" cy="338554"/>
          </a:xfrm>
          <a:prstGeom prst="rect">
            <a:avLst/>
          </a:prstGeom>
        </p:spPr>
        <p:txBody>
          <a:bodyPr>
            <a:spAutoFit/>
          </a:bodyPr>
          <a:lstStyle/>
          <a:p>
            <a:r>
              <a:rPr lang="en-US" altLang="zh-CN" sz="1600" b="1" spc="-10" dirty="0">
                <a:effectLst>
                  <a:outerShdw blurRad="38100" dist="38100" dir="2700000" algn="tl">
                    <a:srgbClr val="000000">
                      <a:alpha val="43137"/>
                    </a:srgbClr>
                  </a:outerShdw>
                </a:effectLst>
                <a:latin typeface="Arial"/>
                <a:cs typeface="Arial"/>
              </a:rPr>
              <a:t>Euclid(m</a:t>
            </a:r>
            <a:r>
              <a:rPr lang="en-US" altLang="zh-CN" sz="1600" b="1" spc="-10" dirty="0" smtClean="0">
                <a:effectLst>
                  <a:outerShdw blurRad="38100" dist="38100" dir="2700000" algn="tl">
                    <a:srgbClr val="000000">
                      <a:alpha val="43137"/>
                    </a:srgbClr>
                  </a:outerShdw>
                </a:effectLst>
                <a:latin typeface="Arial"/>
                <a:cs typeface="Arial"/>
              </a:rPr>
              <a:t>, n</a:t>
            </a:r>
            <a:r>
              <a:rPr lang="en-US" altLang="zh-CN" sz="1600" b="1" spc="-10" dirty="0">
                <a:effectLst>
                  <a:outerShdw blurRad="38100" dist="38100" dir="2700000" algn="tl">
                    <a:srgbClr val="000000">
                      <a:alpha val="43137"/>
                    </a:srgbClr>
                  </a:outerShdw>
                </a:effectLst>
                <a:latin typeface="Arial"/>
                <a:cs typeface="Arial"/>
              </a:rPr>
              <a:t>)</a:t>
            </a:r>
            <a:r>
              <a:rPr lang="zh-CN" altLang="en-US" sz="1500" dirty="0" smtClean="0">
                <a:solidFill>
                  <a:schemeClr val="tx1"/>
                </a:solidFill>
                <a:latin typeface="Times New Roman" pitchFamily="18" charset="0"/>
                <a:ea typeface="宋体" pitchFamily="2" charset="-122"/>
              </a:rPr>
              <a:t>算法</a:t>
            </a:r>
            <a:r>
              <a:rPr lang="zh-CN" altLang="en-US" sz="1500" dirty="0">
                <a:solidFill>
                  <a:schemeClr val="tx1"/>
                </a:solidFill>
                <a:latin typeface="Times New Roman" pitchFamily="18" charset="0"/>
                <a:ea typeface="宋体" pitchFamily="2" charset="-122"/>
              </a:rPr>
              <a:t>可以很容易地用于很大的数</a:t>
            </a:r>
            <a:endParaRPr lang="zh-CN" altLang="en-US" sz="1500" dirty="0"/>
          </a:p>
        </p:txBody>
      </p:sp>
    </p:spTree>
    <p:extLst>
      <p:ext uri="{BB962C8B-B14F-4D97-AF65-F5344CB8AC3E}">
        <p14:creationId xmlns:p14="http://schemas.microsoft.com/office/powerpoint/2010/main" val="2646633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471" y="100853"/>
            <a:ext cx="8875059"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F5F5F5"/>
          </a:solidFill>
        </p:spPr>
        <p:txBody>
          <a:bodyPr wrap="square" lIns="0" tIns="0" rIns="0" bIns="0" rtlCol="0"/>
          <a:lstStyle/>
          <a:p>
            <a:endParaRPr sz="2647"/>
          </a:p>
        </p:txBody>
      </p:sp>
      <p:sp>
        <p:nvSpPr>
          <p:cNvPr id="3" name="object 3"/>
          <p:cNvSpPr/>
          <p:nvPr/>
        </p:nvSpPr>
        <p:spPr>
          <a:xfrm>
            <a:off x="2652554" y="100853"/>
            <a:ext cx="54909" cy="153521"/>
          </a:xfrm>
          <a:custGeom>
            <a:avLst/>
            <a:gdLst/>
            <a:ahLst/>
            <a:cxnLst/>
            <a:rect l="l" t="t" r="r" b="b"/>
            <a:pathLst>
              <a:path w="62230" h="173990">
                <a:moveTo>
                  <a:pt x="61977" y="0"/>
                </a:moveTo>
                <a:lnTo>
                  <a:pt x="0" y="86044"/>
                </a:lnTo>
                <a:lnTo>
                  <a:pt x="56886" y="173499"/>
                </a:lnTo>
              </a:path>
            </a:pathLst>
          </a:custGeom>
          <a:ln w="12150">
            <a:solidFill>
              <a:srgbClr val="6D6E71"/>
            </a:solidFill>
          </a:ln>
        </p:spPr>
        <p:txBody>
          <a:bodyPr wrap="square" lIns="0" tIns="0" rIns="0" bIns="0" rtlCol="0"/>
          <a:lstStyle/>
          <a:p>
            <a:endParaRPr sz="2647"/>
          </a:p>
        </p:txBody>
      </p:sp>
      <p:sp>
        <p:nvSpPr>
          <p:cNvPr id="4" name="object 4"/>
          <p:cNvSpPr/>
          <p:nvPr/>
        </p:nvSpPr>
        <p:spPr>
          <a:xfrm>
            <a:off x="5196939" y="100853"/>
            <a:ext cx="142315" cy="164726"/>
          </a:xfrm>
          <a:custGeom>
            <a:avLst/>
            <a:gdLst/>
            <a:ahLst/>
            <a:cxnLst/>
            <a:rect l="l" t="t" r="r" b="b"/>
            <a:pathLst>
              <a:path w="161289" h="186690">
                <a:moveTo>
                  <a:pt x="0" y="160402"/>
                </a:moveTo>
                <a:lnTo>
                  <a:pt x="65637" y="186621"/>
                </a:lnTo>
                <a:lnTo>
                  <a:pt x="87540" y="182271"/>
                </a:lnTo>
                <a:lnTo>
                  <a:pt x="109394" y="64150"/>
                </a:lnTo>
                <a:lnTo>
                  <a:pt x="157552" y="68573"/>
                </a:lnTo>
                <a:lnTo>
                  <a:pt x="161269" y="0"/>
                </a:lnTo>
              </a:path>
            </a:pathLst>
          </a:custGeom>
          <a:ln w="12152">
            <a:solidFill>
              <a:srgbClr val="6D6E71"/>
            </a:solidFill>
          </a:ln>
        </p:spPr>
        <p:txBody>
          <a:bodyPr wrap="square" lIns="0" tIns="0" rIns="0" bIns="0" rtlCol="0"/>
          <a:lstStyle/>
          <a:p>
            <a:endParaRPr sz="2647"/>
          </a:p>
        </p:txBody>
      </p:sp>
      <p:sp>
        <p:nvSpPr>
          <p:cNvPr id="5" name="object 5"/>
          <p:cNvSpPr/>
          <p:nvPr/>
        </p:nvSpPr>
        <p:spPr>
          <a:xfrm>
            <a:off x="6370707" y="100853"/>
            <a:ext cx="77321" cy="192180"/>
          </a:xfrm>
          <a:custGeom>
            <a:avLst/>
            <a:gdLst/>
            <a:ahLst/>
            <a:cxnLst/>
            <a:rect l="l" t="t" r="r" b="b"/>
            <a:pathLst>
              <a:path w="87629" h="217804">
                <a:moveTo>
                  <a:pt x="0" y="217263"/>
                </a:moveTo>
                <a:lnTo>
                  <a:pt x="13127" y="177922"/>
                </a:lnTo>
                <a:lnTo>
                  <a:pt x="8751" y="151654"/>
                </a:lnTo>
                <a:lnTo>
                  <a:pt x="87515" y="116662"/>
                </a:lnTo>
                <a:lnTo>
                  <a:pt x="87514" y="2915"/>
                </a:lnTo>
                <a:lnTo>
                  <a:pt x="81673" y="0"/>
                </a:lnTo>
              </a:path>
            </a:pathLst>
          </a:custGeom>
          <a:ln w="12150">
            <a:solidFill>
              <a:srgbClr val="6D6E71"/>
            </a:solidFill>
          </a:ln>
        </p:spPr>
        <p:txBody>
          <a:bodyPr wrap="square" lIns="0" tIns="0" rIns="0" bIns="0" rtlCol="0"/>
          <a:lstStyle/>
          <a:p>
            <a:endParaRPr sz="2647"/>
          </a:p>
        </p:txBody>
      </p:sp>
      <p:sp>
        <p:nvSpPr>
          <p:cNvPr id="6" name="object 6"/>
          <p:cNvSpPr/>
          <p:nvPr/>
        </p:nvSpPr>
        <p:spPr>
          <a:xfrm>
            <a:off x="6019331" y="100853"/>
            <a:ext cx="77321" cy="25773"/>
          </a:xfrm>
          <a:custGeom>
            <a:avLst/>
            <a:gdLst/>
            <a:ahLst/>
            <a:cxnLst/>
            <a:rect l="l" t="t" r="r" b="b"/>
            <a:pathLst>
              <a:path w="87629" h="29210">
                <a:moveTo>
                  <a:pt x="0" y="29183"/>
                </a:moveTo>
                <a:lnTo>
                  <a:pt x="78740" y="29183"/>
                </a:lnTo>
                <a:lnTo>
                  <a:pt x="87572" y="0"/>
                </a:lnTo>
              </a:path>
            </a:pathLst>
          </a:custGeom>
          <a:ln w="12154">
            <a:solidFill>
              <a:srgbClr val="6D6E71"/>
            </a:solidFill>
          </a:ln>
        </p:spPr>
        <p:txBody>
          <a:bodyPr wrap="square" lIns="0" tIns="0" rIns="0" bIns="0" rtlCol="0"/>
          <a:lstStyle/>
          <a:p>
            <a:endParaRPr sz="2647"/>
          </a:p>
        </p:txBody>
      </p:sp>
      <p:sp>
        <p:nvSpPr>
          <p:cNvPr id="7" name="object 7"/>
          <p:cNvSpPr/>
          <p:nvPr/>
        </p:nvSpPr>
        <p:spPr>
          <a:xfrm>
            <a:off x="2831621" y="100853"/>
            <a:ext cx="25773" cy="22412"/>
          </a:xfrm>
          <a:custGeom>
            <a:avLst/>
            <a:gdLst/>
            <a:ahLst/>
            <a:cxnLst/>
            <a:rect l="l" t="t" r="r" b="b"/>
            <a:pathLst>
              <a:path w="29210" h="25400">
                <a:moveTo>
                  <a:pt x="28974" y="24833"/>
                </a:moveTo>
                <a:lnTo>
                  <a:pt x="0" y="0"/>
                </a:lnTo>
              </a:path>
            </a:pathLst>
          </a:custGeom>
          <a:ln w="12152">
            <a:solidFill>
              <a:srgbClr val="6D6E71"/>
            </a:solidFill>
          </a:ln>
        </p:spPr>
        <p:txBody>
          <a:bodyPr wrap="square" lIns="0" tIns="0" rIns="0" bIns="0" rtlCol="0"/>
          <a:lstStyle/>
          <a:p>
            <a:endParaRPr sz="2647"/>
          </a:p>
        </p:txBody>
      </p:sp>
      <p:sp>
        <p:nvSpPr>
          <p:cNvPr id="8" name="object 8"/>
          <p:cNvSpPr/>
          <p:nvPr/>
        </p:nvSpPr>
        <p:spPr>
          <a:xfrm>
            <a:off x="4494234" y="100853"/>
            <a:ext cx="11206" cy="25773"/>
          </a:xfrm>
          <a:custGeom>
            <a:avLst/>
            <a:gdLst/>
            <a:ahLst/>
            <a:cxnLst/>
            <a:rect l="l" t="t" r="r" b="b"/>
            <a:pathLst>
              <a:path w="12700" h="29210">
                <a:moveTo>
                  <a:pt x="0" y="29183"/>
                </a:moveTo>
                <a:lnTo>
                  <a:pt x="12164" y="0"/>
                </a:lnTo>
              </a:path>
            </a:pathLst>
          </a:custGeom>
          <a:ln w="12150">
            <a:solidFill>
              <a:srgbClr val="6D6E71"/>
            </a:solidFill>
          </a:ln>
        </p:spPr>
        <p:txBody>
          <a:bodyPr wrap="square" lIns="0" tIns="0" rIns="0" bIns="0" rtlCol="0"/>
          <a:lstStyle/>
          <a:p>
            <a:endParaRPr sz="2647"/>
          </a:p>
        </p:txBody>
      </p:sp>
      <p:sp>
        <p:nvSpPr>
          <p:cNvPr id="9" name="object 9"/>
          <p:cNvSpPr/>
          <p:nvPr/>
        </p:nvSpPr>
        <p:spPr>
          <a:xfrm>
            <a:off x="7679567" y="100853"/>
            <a:ext cx="62193" cy="41462"/>
          </a:xfrm>
          <a:custGeom>
            <a:avLst/>
            <a:gdLst/>
            <a:ahLst/>
            <a:cxnLst/>
            <a:rect l="l" t="t" r="r" b="b"/>
            <a:pathLst>
              <a:path w="70484" h="46989">
                <a:moveTo>
                  <a:pt x="0" y="33557"/>
                </a:moveTo>
                <a:lnTo>
                  <a:pt x="70036" y="46654"/>
                </a:lnTo>
                <a:lnTo>
                  <a:pt x="63552" y="0"/>
                </a:lnTo>
              </a:path>
            </a:pathLst>
          </a:custGeom>
          <a:ln w="12153">
            <a:solidFill>
              <a:srgbClr val="6D6E71"/>
            </a:solidFill>
          </a:ln>
        </p:spPr>
        <p:txBody>
          <a:bodyPr wrap="square" lIns="0" tIns="0" rIns="0" bIns="0" rtlCol="0"/>
          <a:lstStyle/>
          <a:p>
            <a:endParaRPr sz="2647"/>
          </a:p>
        </p:txBody>
      </p:sp>
      <p:sp>
        <p:nvSpPr>
          <p:cNvPr id="10" name="object 10"/>
          <p:cNvSpPr/>
          <p:nvPr/>
        </p:nvSpPr>
        <p:spPr>
          <a:xfrm>
            <a:off x="2357571" y="100853"/>
            <a:ext cx="117662" cy="33618"/>
          </a:xfrm>
          <a:custGeom>
            <a:avLst/>
            <a:gdLst/>
            <a:ahLst/>
            <a:cxnLst/>
            <a:rect l="l" t="t" r="r" b="b"/>
            <a:pathLst>
              <a:path w="133350" h="38100">
                <a:moveTo>
                  <a:pt x="133025" y="37882"/>
                </a:moveTo>
                <a:lnTo>
                  <a:pt x="105918" y="0"/>
                </a:lnTo>
              </a:path>
              <a:path w="133350" h="38100">
                <a:moveTo>
                  <a:pt x="49586" y="0"/>
                </a:moveTo>
                <a:lnTo>
                  <a:pt x="14854" y="20410"/>
                </a:lnTo>
                <a:lnTo>
                  <a:pt x="0" y="0"/>
                </a:lnTo>
              </a:path>
            </a:pathLst>
          </a:custGeom>
          <a:ln w="12152">
            <a:solidFill>
              <a:srgbClr val="6D6E71"/>
            </a:solidFill>
          </a:ln>
        </p:spPr>
        <p:txBody>
          <a:bodyPr wrap="square" lIns="0" tIns="0" rIns="0" bIns="0" rtlCol="0"/>
          <a:lstStyle/>
          <a:p>
            <a:endParaRPr sz="2647"/>
          </a:p>
        </p:txBody>
      </p:sp>
      <p:sp>
        <p:nvSpPr>
          <p:cNvPr id="11" name="object 11"/>
          <p:cNvSpPr/>
          <p:nvPr/>
        </p:nvSpPr>
        <p:spPr>
          <a:xfrm>
            <a:off x="134471" y="250081"/>
            <a:ext cx="35859" cy="10085"/>
          </a:xfrm>
          <a:custGeom>
            <a:avLst/>
            <a:gdLst/>
            <a:ahLst/>
            <a:cxnLst/>
            <a:rect l="l" t="t" r="r" b="b"/>
            <a:pathLst>
              <a:path w="40640" h="11429">
                <a:moveTo>
                  <a:pt x="0" y="11042"/>
                </a:moveTo>
                <a:lnTo>
                  <a:pt x="40158" y="0"/>
                </a:lnTo>
              </a:path>
            </a:pathLst>
          </a:custGeom>
          <a:ln w="12154">
            <a:solidFill>
              <a:srgbClr val="6D6E71"/>
            </a:solidFill>
          </a:ln>
        </p:spPr>
        <p:txBody>
          <a:bodyPr wrap="square" lIns="0" tIns="0" rIns="0" bIns="0" rtlCol="0"/>
          <a:lstStyle/>
          <a:p>
            <a:endParaRPr sz="2647"/>
          </a:p>
        </p:txBody>
      </p:sp>
      <p:sp>
        <p:nvSpPr>
          <p:cNvPr id="12" name="object 12"/>
          <p:cNvSpPr/>
          <p:nvPr/>
        </p:nvSpPr>
        <p:spPr>
          <a:xfrm>
            <a:off x="6521266" y="100853"/>
            <a:ext cx="63313" cy="164726"/>
          </a:xfrm>
          <a:custGeom>
            <a:avLst/>
            <a:gdLst/>
            <a:ahLst/>
            <a:cxnLst/>
            <a:rect l="l" t="t" r="r" b="b"/>
            <a:pathLst>
              <a:path w="71754" h="186690">
                <a:moveTo>
                  <a:pt x="0" y="186621"/>
                </a:moveTo>
                <a:lnTo>
                  <a:pt x="61284" y="86044"/>
                </a:lnTo>
                <a:lnTo>
                  <a:pt x="71281" y="0"/>
                </a:lnTo>
              </a:path>
            </a:pathLst>
          </a:custGeom>
          <a:ln w="12150">
            <a:solidFill>
              <a:srgbClr val="6D6E71"/>
            </a:solidFill>
          </a:ln>
        </p:spPr>
        <p:txBody>
          <a:bodyPr wrap="square" lIns="0" tIns="0" rIns="0" bIns="0" rtlCol="0"/>
          <a:lstStyle/>
          <a:p>
            <a:endParaRPr sz="2647"/>
          </a:p>
        </p:txBody>
      </p:sp>
      <p:sp>
        <p:nvSpPr>
          <p:cNvPr id="13" name="object 13"/>
          <p:cNvSpPr/>
          <p:nvPr/>
        </p:nvSpPr>
        <p:spPr>
          <a:xfrm>
            <a:off x="4669200" y="100853"/>
            <a:ext cx="26334" cy="14568"/>
          </a:xfrm>
          <a:custGeom>
            <a:avLst/>
            <a:gdLst/>
            <a:ahLst/>
            <a:cxnLst/>
            <a:rect l="l" t="t" r="r" b="b"/>
            <a:pathLst>
              <a:path w="29845" h="16510">
                <a:moveTo>
                  <a:pt x="0" y="0"/>
                </a:moveTo>
                <a:lnTo>
                  <a:pt x="29271" y="16036"/>
                </a:lnTo>
              </a:path>
            </a:pathLst>
          </a:custGeom>
          <a:ln w="12153">
            <a:solidFill>
              <a:srgbClr val="6D6E71"/>
            </a:solidFill>
          </a:ln>
        </p:spPr>
        <p:txBody>
          <a:bodyPr wrap="square" lIns="0" tIns="0" rIns="0" bIns="0" rtlCol="0"/>
          <a:lstStyle/>
          <a:p>
            <a:endParaRPr sz="2647"/>
          </a:p>
        </p:txBody>
      </p:sp>
      <p:sp>
        <p:nvSpPr>
          <p:cNvPr id="14" name="object 14"/>
          <p:cNvSpPr/>
          <p:nvPr/>
        </p:nvSpPr>
        <p:spPr>
          <a:xfrm>
            <a:off x="2073402" y="100853"/>
            <a:ext cx="170329" cy="161365"/>
          </a:xfrm>
          <a:custGeom>
            <a:avLst/>
            <a:gdLst/>
            <a:ahLst/>
            <a:cxnLst/>
            <a:rect l="l" t="t" r="r" b="b"/>
            <a:pathLst>
              <a:path w="193039" h="182879">
                <a:moveTo>
                  <a:pt x="179409" y="182271"/>
                </a:moveTo>
                <a:lnTo>
                  <a:pt x="192512" y="116662"/>
                </a:lnTo>
                <a:lnTo>
                  <a:pt x="109395" y="20410"/>
                </a:lnTo>
                <a:lnTo>
                  <a:pt x="0" y="37882"/>
                </a:lnTo>
                <a:lnTo>
                  <a:pt x="13384" y="0"/>
                </a:lnTo>
              </a:path>
            </a:pathLst>
          </a:custGeom>
          <a:ln w="12152">
            <a:solidFill>
              <a:srgbClr val="6D6E71"/>
            </a:solidFill>
          </a:ln>
        </p:spPr>
        <p:txBody>
          <a:bodyPr wrap="square" lIns="0" tIns="0" rIns="0" bIns="0" rtlCol="0"/>
          <a:lstStyle/>
          <a:p>
            <a:endParaRPr sz="2647"/>
          </a:p>
        </p:txBody>
      </p:sp>
      <p:sp>
        <p:nvSpPr>
          <p:cNvPr id="15" name="object 15"/>
          <p:cNvSpPr/>
          <p:nvPr/>
        </p:nvSpPr>
        <p:spPr>
          <a:xfrm>
            <a:off x="6994512" y="100853"/>
            <a:ext cx="322169" cy="161365"/>
          </a:xfrm>
          <a:custGeom>
            <a:avLst/>
            <a:gdLst/>
            <a:ahLst/>
            <a:cxnLst/>
            <a:rect l="l" t="t" r="r" b="b"/>
            <a:pathLst>
              <a:path w="365125" h="182879">
                <a:moveTo>
                  <a:pt x="365096" y="156052"/>
                </a:moveTo>
                <a:lnTo>
                  <a:pt x="347592" y="160402"/>
                </a:lnTo>
                <a:lnTo>
                  <a:pt x="316986" y="182271"/>
                </a:lnTo>
                <a:lnTo>
                  <a:pt x="198815" y="151654"/>
                </a:lnTo>
                <a:lnTo>
                  <a:pt x="85018" y="55402"/>
                </a:lnTo>
                <a:lnTo>
                  <a:pt x="0" y="0"/>
                </a:lnTo>
              </a:path>
            </a:pathLst>
          </a:custGeom>
          <a:ln w="12154">
            <a:solidFill>
              <a:srgbClr val="6D6E71"/>
            </a:solidFill>
          </a:ln>
        </p:spPr>
        <p:txBody>
          <a:bodyPr wrap="square" lIns="0" tIns="0" rIns="0" bIns="0" rtlCol="0"/>
          <a:lstStyle/>
          <a:p>
            <a:endParaRPr sz="2647"/>
          </a:p>
        </p:txBody>
      </p:sp>
      <p:sp>
        <p:nvSpPr>
          <p:cNvPr id="16" name="object 16"/>
          <p:cNvSpPr/>
          <p:nvPr/>
        </p:nvSpPr>
        <p:spPr>
          <a:xfrm>
            <a:off x="5085852" y="100854"/>
            <a:ext cx="26334" cy="133910"/>
          </a:xfrm>
          <a:custGeom>
            <a:avLst/>
            <a:gdLst/>
            <a:ahLst/>
            <a:cxnLst/>
            <a:rect l="l" t="t" r="r" b="b"/>
            <a:pathLst>
              <a:path w="29845" h="151765">
                <a:moveTo>
                  <a:pt x="29679" y="151654"/>
                </a:moveTo>
                <a:lnTo>
                  <a:pt x="20927" y="125386"/>
                </a:lnTo>
                <a:lnTo>
                  <a:pt x="0" y="0"/>
                </a:lnTo>
              </a:path>
            </a:pathLst>
          </a:custGeom>
          <a:ln w="12150">
            <a:solidFill>
              <a:srgbClr val="6D6E71"/>
            </a:solidFill>
          </a:ln>
        </p:spPr>
        <p:txBody>
          <a:bodyPr wrap="square" lIns="0" tIns="0" rIns="0" bIns="0" rtlCol="0"/>
          <a:lstStyle/>
          <a:p>
            <a:endParaRPr sz="2647"/>
          </a:p>
        </p:txBody>
      </p:sp>
      <p:sp>
        <p:nvSpPr>
          <p:cNvPr id="17" name="object 17"/>
          <p:cNvSpPr/>
          <p:nvPr/>
        </p:nvSpPr>
        <p:spPr>
          <a:xfrm>
            <a:off x="1223982" y="100853"/>
            <a:ext cx="448235" cy="249891"/>
          </a:xfrm>
          <a:custGeom>
            <a:avLst/>
            <a:gdLst/>
            <a:ahLst/>
            <a:cxnLst/>
            <a:rect l="l" t="t" r="r" b="b"/>
            <a:pathLst>
              <a:path w="508000" h="283210">
                <a:moveTo>
                  <a:pt x="0" y="212841"/>
                </a:moveTo>
                <a:lnTo>
                  <a:pt x="21903" y="208515"/>
                </a:lnTo>
                <a:lnTo>
                  <a:pt x="56885" y="186621"/>
                </a:lnTo>
                <a:lnTo>
                  <a:pt x="105017" y="77272"/>
                </a:lnTo>
                <a:lnTo>
                  <a:pt x="258146" y="51052"/>
                </a:lnTo>
                <a:lnTo>
                  <a:pt x="241925" y="0"/>
                </a:lnTo>
              </a:path>
              <a:path w="508000" h="283210">
                <a:moveTo>
                  <a:pt x="297531" y="282848"/>
                </a:moveTo>
                <a:lnTo>
                  <a:pt x="284428" y="256580"/>
                </a:lnTo>
                <a:lnTo>
                  <a:pt x="323810" y="243483"/>
                </a:lnTo>
                <a:lnTo>
                  <a:pt x="341309" y="94792"/>
                </a:lnTo>
                <a:lnTo>
                  <a:pt x="507567" y="55402"/>
                </a:lnTo>
                <a:lnTo>
                  <a:pt x="501055" y="0"/>
                </a:lnTo>
              </a:path>
            </a:pathLst>
          </a:custGeom>
          <a:ln w="12152">
            <a:solidFill>
              <a:srgbClr val="6D6E71"/>
            </a:solidFill>
          </a:ln>
        </p:spPr>
        <p:txBody>
          <a:bodyPr wrap="square" lIns="0" tIns="0" rIns="0" bIns="0" rtlCol="0"/>
          <a:lstStyle/>
          <a:p>
            <a:endParaRPr sz="2647"/>
          </a:p>
        </p:txBody>
      </p:sp>
      <p:sp>
        <p:nvSpPr>
          <p:cNvPr id="18" name="object 18"/>
          <p:cNvSpPr/>
          <p:nvPr/>
        </p:nvSpPr>
        <p:spPr>
          <a:xfrm>
            <a:off x="938266" y="100853"/>
            <a:ext cx="127747" cy="245969"/>
          </a:xfrm>
          <a:custGeom>
            <a:avLst/>
            <a:gdLst/>
            <a:ahLst/>
            <a:cxnLst/>
            <a:rect l="l" t="t" r="r" b="b"/>
            <a:pathLst>
              <a:path w="144780" h="278765">
                <a:moveTo>
                  <a:pt x="122500" y="278474"/>
                </a:moveTo>
                <a:lnTo>
                  <a:pt x="144378" y="164751"/>
                </a:lnTo>
                <a:lnTo>
                  <a:pt x="0" y="86044"/>
                </a:lnTo>
                <a:lnTo>
                  <a:pt x="11937" y="0"/>
                </a:lnTo>
              </a:path>
            </a:pathLst>
          </a:custGeom>
          <a:ln w="12150">
            <a:solidFill>
              <a:srgbClr val="6D6E71"/>
            </a:solidFill>
          </a:ln>
        </p:spPr>
        <p:txBody>
          <a:bodyPr wrap="square" lIns="0" tIns="0" rIns="0" bIns="0" rtlCol="0"/>
          <a:lstStyle/>
          <a:p>
            <a:endParaRPr sz="2647"/>
          </a:p>
        </p:txBody>
      </p:sp>
      <p:sp>
        <p:nvSpPr>
          <p:cNvPr id="19" name="object 19"/>
          <p:cNvSpPr/>
          <p:nvPr/>
        </p:nvSpPr>
        <p:spPr>
          <a:xfrm>
            <a:off x="5733799" y="100853"/>
            <a:ext cx="15688" cy="72278"/>
          </a:xfrm>
          <a:custGeom>
            <a:avLst/>
            <a:gdLst/>
            <a:ahLst/>
            <a:cxnLst/>
            <a:rect l="l" t="t" r="r" b="b"/>
            <a:pathLst>
              <a:path w="17779" h="81914">
                <a:moveTo>
                  <a:pt x="17323" y="81670"/>
                </a:moveTo>
                <a:lnTo>
                  <a:pt x="4170" y="11662"/>
                </a:lnTo>
                <a:lnTo>
                  <a:pt x="0" y="0"/>
                </a:lnTo>
              </a:path>
            </a:pathLst>
          </a:custGeom>
          <a:ln w="12150">
            <a:solidFill>
              <a:srgbClr val="6D6E71"/>
            </a:solidFill>
          </a:ln>
        </p:spPr>
        <p:txBody>
          <a:bodyPr wrap="square" lIns="0" tIns="0" rIns="0" bIns="0" rtlCol="0"/>
          <a:lstStyle/>
          <a:p>
            <a:endParaRPr sz="2647"/>
          </a:p>
        </p:txBody>
      </p:sp>
      <p:sp>
        <p:nvSpPr>
          <p:cNvPr id="20" name="object 20"/>
          <p:cNvSpPr/>
          <p:nvPr/>
        </p:nvSpPr>
        <p:spPr>
          <a:xfrm>
            <a:off x="548311" y="504801"/>
            <a:ext cx="66115" cy="366993"/>
          </a:xfrm>
          <a:custGeom>
            <a:avLst/>
            <a:gdLst/>
            <a:ahLst/>
            <a:cxnLst/>
            <a:rect l="l" t="t" r="r" b="b"/>
            <a:pathLst>
              <a:path w="74929" h="415925">
                <a:moveTo>
                  <a:pt x="30602" y="0"/>
                </a:moveTo>
                <a:lnTo>
                  <a:pt x="74360" y="21894"/>
                </a:lnTo>
                <a:lnTo>
                  <a:pt x="43757" y="253690"/>
                </a:lnTo>
                <a:lnTo>
                  <a:pt x="0" y="345519"/>
                </a:lnTo>
                <a:lnTo>
                  <a:pt x="4376" y="415551"/>
                </a:lnTo>
              </a:path>
            </a:pathLst>
          </a:custGeom>
          <a:ln w="12150">
            <a:solidFill>
              <a:srgbClr val="6D6E71"/>
            </a:solidFill>
          </a:ln>
        </p:spPr>
        <p:txBody>
          <a:bodyPr wrap="square" lIns="0" tIns="0" rIns="0" bIns="0" rtlCol="0"/>
          <a:lstStyle/>
          <a:p>
            <a:endParaRPr sz="2647"/>
          </a:p>
        </p:txBody>
      </p:sp>
      <p:sp>
        <p:nvSpPr>
          <p:cNvPr id="21" name="object 21"/>
          <p:cNvSpPr/>
          <p:nvPr/>
        </p:nvSpPr>
        <p:spPr>
          <a:xfrm>
            <a:off x="9003879" y="663936"/>
            <a:ext cx="6163" cy="34178"/>
          </a:xfrm>
          <a:custGeom>
            <a:avLst/>
            <a:gdLst/>
            <a:ahLst/>
            <a:cxnLst/>
            <a:rect l="l" t="t" r="r" b="b"/>
            <a:pathLst>
              <a:path w="6984" h="38734">
                <a:moveTo>
                  <a:pt x="0" y="38345"/>
                </a:moveTo>
                <a:lnTo>
                  <a:pt x="6404" y="0"/>
                </a:lnTo>
              </a:path>
            </a:pathLst>
          </a:custGeom>
          <a:ln w="12150">
            <a:solidFill>
              <a:srgbClr val="6D6E71"/>
            </a:solidFill>
          </a:ln>
        </p:spPr>
        <p:txBody>
          <a:bodyPr wrap="square" lIns="0" tIns="0" rIns="0" bIns="0" rtlCol="0"/>
          <a:lstStyle/>
          <a:p>
            <a:endParaRPr sz="2647"/>
          </a:p>
        </p:txBody>
      </p:sp>
      <p:sp>
        <p:nvSpPr>
          <p:cNvPr id="22" name="object 22"/>
          <p:cNvSpPr/>
          <p:nvPr/>
        </p:nvSpPr>
        <p:spPr>
          <a:xfrm>
            <a:off x="8540601" y="254040"/>
            <a:ext cx="468966" cy="532840"/>
          </a:xfrm>
          <a:custGeom>
            <a:avLst/>
            <a:gdLst/>
            <a:ahLst/>
            <a:cxnLst/>
            <a:rect l="l" t="t" r="r" b="b"/>
            <a:pathLst>
              <a:path w="531495" h="603885">
                <a:moveTo>
                  <a:pt x="531452" y="392402"/>
                </a:moveTo>
                <a:lnTo>
                  <a:pt x="472585" y="362950"/>
                </a:lnTo>
                <a:lnTo>
                  <a:pt x="459408" y="319186"/>
                </a:lnTo>
                <a:lnTo>
                  <a:pt x="498813" y="227357"/>
                </a:lnTo>
                <a:lnTo>
                  <a:pt x="529443" y="135504"/>
                </a:lnTo>
                <a:lnTo>
                  <a:pt x="531452" y="73210"/>
                </a:lnTo>
              </a:path>
              <a:path w="531495" h="603885">
                <a:moveTo>
                  <a:pt x="531452" y="0"/>
                </a:moveTo>
                <a:lnTo>
                  <a:pt x="350009" y="8659"/>
                </a:lnTo>
                <a:lnTo>
                  <a:pt x="376289" y="61171"/>
                </a:lnTo>
                <a:lnTo>
                  <a:pt x="236287" y="74268"/>
                </a:lnTo>
                <a:lnTo>
                  <a:pt x="249391" y="118008"/>
                </a:lnTo>
                <a:lnTo>
                  <a:pt x="262520" y="227357"/>
                </a:lnTo>
              </a:path>
              <a:path w="531495" h="603885">
                <a:moveTo>
                  <a:pt x="0" y="603494"/>
                </a:moveTo>
                <a:lnTo>
                  <a:pt x="131273" y="590396"/>
                </a:lnTo>
                <a:lnTo>
                  <a:pt x="275675" y="524787"/>
                </a:lnTo>
                <a:lnTo>
                  <a:pt x="319407" y="411015"/>
                </a:lnTo>
                <a:lnTo>
                  <a:pt x="358838" y="402316"/>
                </a:lnTo>
                <a:lnTo>
                  <a:pt x="433179" y="463527"/>
                </a:lnTo>
                <a:lnTo>
                  <a:pt x="450707" y="481047"/>
                </a:lnTo>
                <a:lnTo>
                  <a:pt x="525096" y="502893"/>
                </a:lnTo>
                <a:lnTo>
                  <a:pt x="531452" y="500703"/>
                </a:lnTo>
              </a:path>
            </a:pathLst>
          </a:custGeom>
          <a:ln w="12152">
            <a:solidFill>
              <a:srgbClr val="6D6E71"/>
            </a:solidFill>
          </a:ln>
        </p:spPr>
        <p:txBody>
          <a:bodyPr wrap="square" lIns="0" tIns="0" rIns="0" bIns="0" rtlCol="0"/>
          <a:lstStyle/>
          <a:p>
            <a:endParaRPr sz="2647"/>
          </a:p>
        </p:txBody>
      </p:sp>
      <p:grpSp>
        <p:nvGrpSpPr>
          <p:cNvPr id="23" name="object 23"/>
          <p:cNvGrpSpPr/>
          <p:nvPr/>
        </p:nvGrpSpPr>
        <p:grpSpPr>
          <a:xfrm>
            <a:off x="129108" y="95488"/>
            <a:ext cx="8885694" cy="6666850"/>
            <a:chOff x="-6077" y="108222"/>
            <a:chExt cx="10070555" cy="7555954"/>
          </a:xfrm>
        </p:grpSpPr>
        <p:pic>
          <p:nvPicPr>
            <p:cNvPr id="25" name="object 25"/>
            <p:cNvPicPr/>
            <p:nvPr/>
          </p:nvPicPr>
          <p:blipFill>
            <a:blip r:embed="rId2" cstate="print"/>
            <a:stretch>
              <a:fillRect/>
            </a:stretch>
          </p:blipFill>
          <p:spPr>
            <a:xfrm>
              <a:off x="-6077" y="108222"/>
              <a:ext cx="10070555" cy="7555954"/>
            </a:xfrm>
            <a:prstGeom prst="rect">
              <a:avLst/>
            </a:prstGeom>
          </p:spPr>
        </p:pic>
        <p:sp>
          <p:nvSpPr>
            <p:cNvPr id="24" name="object 24"/>
            <p:cNvSpPr/>
            <p:nvPr/>
          </p:nvSpPr>
          <p:spPr>
            <a:xfrm>
              <a:off x="10025770" y="1265370"/>
              <a:ext cx="33020" cy="15875"/>
            </a:xfrm>
            <a:custGeom>
              <a:avLst/>
              <a:gdLst/>
              <a:ahLst/>
              <a:cxnLst/>
              <a:rect l="l" t="t" r="r" b="b"/>
              <a:pathLst>
                <a:path w="33020" h="15875">
                  <a:moveTo>
                    <a:pt x="32630" y="0"/>
                  </a:moveTo>
                  <a:lnTo>
                    <a:pt x="0" y="15343"/>
                  </a:lnTo>
                </a:path>
              </a:pathLst>
            </a:custGeom>
            <a:ln w="12154">
              <a:solidFill>
                <a:srgbClr val="6D6E71"/>
              </a:solidFill>
            </a:ln>
          </p:spPr>
          <p:txBody>
            <a:bodyPr wrap="square" lIns="0" tIns="0" rIns="0" bIns="0" rtlCol="0"/>
            <a:lstStyle/>
            <a:p>
              <a:endParaRPr sz="2647"/>
            </a:p>
          </p:txBody>
        </p:sp>
      </p:grpSp>
      <p:sp>
        <p:nvSpPr>
          <p:cNvPr id="39" name="object 39"/>
          <p:cNvSpPr txBox="1"/>
          <p:nvPr/>
        </p:nvSpPr>
        <p:spPr>
          <a:xfrm>
            <a:off x="803157" y="2068152"/>
            <a:ext cx="6876410" cy="3798739"/>
          </a:xfrm>
          <a:prstGeom prst="rect">
            <a:avLst/>
          </a:prstGeom>
        </p:spPr>
        <p:txBody>
          <a:bodyPr vert="horz" wrap="square" lIns="0" tIns="117101" rIns="0" bIns="0" rtlCol="0">
            <a:spAutoFit/>
          </a:bodyPr>
          <a:lstStyle/>
          <a:p>
            <a:pPr marL="226931" indent="-215725">
              <a:lnSpc>
                <a:spcPct val="150000"/>
              </a:lnSpc>
              <a:spcBef>
                <a:spcPts val="922"/>
              </a:spcBef>
              <a:buFont typeface="Tahoma"/>
              <a:buChar char="‣"/>
              <a:tabLst>
                <a:tab pos="226931" algn="l"/>
              </a:tabLst>
            </a:pPr>
            <a:r>
              <a:rPr lang="en-US" sz="2800" i="1" spc="-9" dirty="0">
                <a:solidFill>
                  <a:srgbClr val="FF0000"/>
                </a:solidFill>
                <a:latin typeface="Calibri"/>
                <a:cs typeface="Calibri"/>
              </a:rPr>
              <a:t>Why study algorithms?</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Course overview</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1.1 Algorithm and program</a:t>
            </a:r>
          </a:p>
          <a:p>
            <a:pPr marL="226931" indent="-215725">
              <a:lnSpc>
                <a:spcPct val="150000"/>
              </a:lnSpc>
              <a:spcBef>
                <a:spcPts val="922"/>
              </a:spcBef>
              <a:buFont typeface="Tahoma"/>
              <a:buChar char="‣"/>
              <a:tabLst>
                <a:tab pos="226931" algn="l"/>
              </a:tabLst>
            </a:pPr>
            <a:r>
              <a:rPr lang="en-US" sz="2800" i="1" dirty="0" smtClean="0">
                <a:latin typeface="Calibri"/>
                <a:cs typeface="Calibri"/>
              </a:rPr>
              <a:t>1.2 algorithm complexity analysis</a:t>
            </a:r>
            <a:endParaRPr sz="2800" dirty="0">
              <a:latin typeface="Calibri"/>
              <a:cs typeface="Calibri"/>
            </a:endParaRPr>
          </a:p>
          <a:p>
            <a:pPr marL="226931" indent="-215725">
              <a:lnSpc>
                <a:spcPct val="150000"/>
              </a:lnSpc>
              <a:spcBef>
                <a:spcPts val="838"/>
              </a:spcBef>
              <a:buFont typeface="Tahoma"/>
              <a:buChar char="‣"/>
              <a:tabLst>
                <a:tab pos="226931" algn="l"/>
              </a:tabLst>
            </a:pPr>
            <a:r>
              <a:rPr lang="en-US" sz="2800" i="1" dirty="0" smtClean="0">
                <a:latin typeface="Calibri"/>
                <a:cs typeface="Calibri"/>
              </a:rPr>
              <a:t>1.3 NP hard </a:t>
            </a:r>
            <a:r>
              <a:rPr sz="2800" i="1" dirty="0" smtClean="0">
                <a:latin typeface="Calibri"/>
                <a:cs typeface="Calibri"/>
              </a:rPr>
              <a:t>theory</a:t>
            </a:r>
            <a:r>
              <a:rPr sz="2800" i="1" spc="190" dirty="0" smtClean="0">
                <a:latin typeface="Calibri"/>
                <a:cs typeface="Calibri"/>
              </a:rPr>
              <a:t> </a:t>
            </a:r>
            <a:r>
              <a:rPr sz="2800" i="1" dirty="0">
                <a:latin typeface="Calibri"/>
                <a:cs typeface="Calibri"/>
              </a:rPr>
              <a:t>of</a:t>
            </a:r>
            <a:r>
              <a:rPr sz="2800" i="1" spc="190" dirty="0">
                <a:latin typeface="Calibri"/>
                <a:cs typeface="Calibri"/>
              </a:rPr>
              <a:t> </a:t>
            </a:r>
            <a:r>
              <a:rPr sz="2800" i="1" spc="-9" dirty="0" smtClean="0">
                <a:latin typeface="Calibri"/>
                <a:cs typeface="Calibri"/>
              </a:rPr>
              <a:t>algorithms</a:t>
            </a:r>
            <a:endParaRPr sz="2800" dirty="0">
              <a:latin typeface="Calibri"/>
              <a:cs typeface="Calibri"/>
            </a:endParaRPr>
          </a:p>
        </p:txBody>
      </p:sp>
      <p:sp>
        <p:nvSpPr>
          <p:cNvPr id="41" name="标题 40"/>
          <p:cNvSpPr>
            <a:spLocks noGrp="1"/>
          </p:cNvSpPr>
          <p:nvPr>
            <p:ph type="title"/>
          </p:nvPr>
        </p:nvSpPr>
        <p:spPr>
          <a:xfrm>
            <a:off x="420599" y="866694"/>
            <a:ext cx="8229600" cy="1139825"/>
          </a:xfrm>
        </p:spPr>
        <p:txBody>
          <a:bodyPr/>
          <a:lstStyle/>
          <a:p>
            <a:r>
              <a:rPr lang="en-US" altLang="zh-CN" sz="4400" b="1" spc="176" dirty="0">
                <a:latin typeface="Calibri"/>
                <a:cs typeface="Calibri"/>
              </a:rPr>
              <a:t>1</a:t>
            </a:r>
            <a:r>
              <a:rPr lang="zh-CN" altLang="en-US" sz="4400" b="1" spc="176" dirty="0">
                <a:latin typeface="Calibri"/>
                <a:cs typeface="Calibri"/>
              </a:rPr>
              <a:t>、 算法概述</a:t>
            </a:r>
            <a:r>
              <a:rPr lang="zh-CN" altLang="en-US" sz="4400" dirty="0">
                <a:latin typeface="Century Gothic"/>
                <a:cs typeface="Century Gothic"/>
              </a:rPr>
              <a:t/>
            </a:r>
            <a:br>
              <a:rPr lang="zh-CN" altLang="en-US" sz="4400" dirty="0">
                <a:latin typeface="Century Gothic"/>
                <a:cs typeface="Century Gothic"/>
              </a:rPr>
            </a:br>
            <a:endParaRPr lang="zh-CN" altLang="en-US" dirty="0"/>
          </a:p>
        </p:txBody>
      </p:sp>
    </p:spTree>
    <p:extLst>
      <p:ext uri="{BB962C8B-B14F-4D97-AF65-F5344CB8AC3E}">
        <p14:creationId xmlns:p14="http://schemas.microsoft.com/office/powerpoint/2010/main" val="17676160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1F8A300-35F6-1023-7E6D-EA3B723D0984}"/>
              </a:ext>
            </a:extLst>
          </p:cNvPr>
          <p:cNvSpPr>
            <a:spLocks noGrp="1" noChangeArrowheads="1"/>
          </p:cNvSpPr>
          <p:nvPr>
            <p:ph type="title"/>
          </p:nvPr>
        </p:nvSpPr>
        <p:spPr/>
        <p:txBody>
          <a:bodyPr/>
          <a:lstStyle/>
          <a:p>
            <a:r>
              <a:rPr lang="en-US" altLang="zh-CN" sz="2800" b="1" dirty="0" smtClean="0">
                <a:solidFill>
                  <a:srgbClr val="0000FF"/>
                </a:solidFill>
              </a:rPr>
              <a:t>1.1 </a:t>
            </a:r>
            <a:r>
              <a:rPr lang="zh-CN" altLang="en-US" sz="2800" b="1" dirty="0" smtClean="0">
                <a:solidFill>
                  <a:srgbClr val="0000FF"/>
                </a:solidFill>
              </a:rPr>
              <a:t>程序</a:t>
            </a:r>
            <a:r>
              <a:rPr lang="en-US" altLang="zh-CN" sz="2800" b="1" dirty="0">
                <a:solidFill>
                  <a:srgbClr val="0000FF"/>
                </a:solidFill>
              </a:rPr>
              <a:t>(Program)</a:t>
            </a:r>
          </a:p>
        </p:txBody>
      </p:sp>
      <p:sp>
        <p:nvSpPr>
          <p:cNvPr id="20483" name="Rectangle 3">
            <a:extLst>
              <a:ext uri="{FF2B5EF4-FFF2-40B4-BE49-F238E27FC236}">
                <a16:creationId xmlns:a16="http://schemas.microsoft.com/office/drawing/2014/main" id="{3E60BBE3-CD2E-AA19-EEBF-673964AAC825}"/>
              </a:ext>
            </a:extLst>
          </p:cNvPr>
          <p:cNvSpPr>
            <a:spLocks noGrp="1" noChangeArrowheads="1"/>
          </p:cNvSpPr>
          <p:nvPr>
            <p:ph type="body" idx="1"/>
          </p:nvPr>
        </p:nvSpPr>
        <p:spPr>
          <a:xfrm>
            <a:off x="323850" y="981075"/>
            <a:ext cx="8569325" cy="4752975"/>
          </a:xfrm>
        </p:spPr>
        <p:txBody>
          <a:bodyPr/>
          <a:lstStyle/>
          <a:p>
            <a:pPr>
              <a:lnSpc>
                <a:spcPct val="150000"/>
              </a:lnSpc>
            </a:pPr>
            <a:r>
              <a:rPr lang="zh-CN" altLang="en-US" sz="2800" b="1" dirty="0"/>
              <a:t>程序是算法用某种程序设计语言的具体实现。</a:t>
            </a:r>
          </a:p>
          <a:p>
            <a:pPr>
              <a:lnSpc>
                <a:spcPct val="150000"/>
              </a:lnSpc>
            </a:pPr>
            <a:r>
              <a:rPr lang="zh-CN" altLang="en-US" sz="2800" b="1" dirty="0"/>
              <a:t>程序可以不满足算法的性质</a:t>
            </a:r>
            <a:r>
              <a:rPr lang="en-US" altLang="zh-CN" sz="2800" b="1" dirty="0"/>
              <a:t>(4)</a:t>
            </a:r>
            <a:r>
              <a:rPr lang="zh-CN" altLang="en-US" sz="2800" b="1" dirty="0"/>
              <a:t>。</a:t>
            </a:r>
          </a:p>
          <a:p>
            <a:pPr lvl="1">
              <a:lnSpc>
                <a:spcPct val="150000"/>
              </a:lnSpc>
            </a:pPr>
            <a:r>
              <a:rPr lang="zh-CN" altLang="en-US" sz="2400" b="1" dirty="0"/>
              <a:t>例如操作系统，是一个在无限循环中执行的程序，因而不是一个算法。</a:t>
            </a:r>
          </a:p>
          <a:p>
            <a:pPr lvl="1">
              <a:lnSpc>
                <a:spcPct val="150000"/>
              </a:lnSpc>
            </a:pPr>
            <a:r>
              <a:rPr lang="zh-CN" altLang="en-US" sz="2400" b="1" dirty="0"/>
              <a:t>操作系统的各种任务可看成是单独的问题，每一个问题由操作系统中的一个子程序通过特定的算法来实现。该子程序得到输出结果后便终止。</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471" y="100853"/>
            <a:ext cx="8875059"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F5F5F5"/>
          </a:solidFill>
        </p:spPr>
        <p:txBody>
          <a:bodyPr wrap="square" lIns="0" tIns="0" rIns="0" bIns="0" rtlCol="0"/>
          <a:lstStyle/>
          <a:p>
            <a:endParaRPr sz="2647"/>
          </a:p>
        </p:txBody>
      </p:sp>
      <p:sp>
        <p:nvSpPr>
          <p:cNvPr id="3" name="object 3"/>
          <p:cNvSpPr/>
          <p:nvPr/>
        </p:nvSpPr>
        <p:spPr>
          <a:xfrm>
            <a:off x="2652554" y="100853"/>
            <a:ext cx="54909" cy="153521"/>
          </a:xfrm>
          <a:custGeom>
            <a:avLst/>
            <a:gdLst/>
            <a:ahLst/>
            <a:cxnLst/>
            <a:rect l="l" t="t" r="r" b="b"/>
            <a:pathLst>
              <a:path w="62230" h="173990">
                <a:moveTo>
                  <a:pt x="61977" y="0"/>
                </a:moveTo>
                <a:lnTo>
                  <a:pt x="0" y="86044"/>
                </a:lnTo>
                <a:lnTo>
                  <a:pt x="56886" y="173499"/>
                </a:lnTo>
              </a:path>
            </a:pathLst>
          </a:custGeom>
          <a:ln w="12150">
            <a:solidFill>
              <a:srgbClr val="6D6E71"/>
            </a:solidFill>
          </a:ln>
        </p:spPr>
        <p:txBody>
          <a:bodyPr wrap="square" lIns="0" tIns="0" rIns="0" bIns="0" rtlCol="0"/>
          <a:lstStyle/>
          <a:p>
            <a:endParaRPr sz="2647"/>
          </a:p>
        </p:txBody>
      </p:sp>
      <p:sp>
        <p:nvSpPr>
          <p:cNvPr id="4" name="object 4"/>
          <p:cNvSpPr/>
          <p:nvPr/>
        </p:nvSpPr>
        <p:spPr>
          <a:xfrm>
            <a:off x="5196939" y="100853"/>
            <a:ext cx="142315" cy="164726"/>
          </a:xfrm>
          <a:custGeom>
            <a:avLst/>
            <a:gdLst/>
            <a:ahLst/>
            <a:cxnLst/>
            <a:rect l="l" t="t" r="r" b="b"/>
            <a:pathLst>
              <a:path w="161289" h="186690">
                <a:moveTo>
                  <a:pt x="0" y="160402"/>
                </a:moveTo>
                <a:lnTo>
                  <a:pt x="65637" y="186621"/>
                </a:lnTo>
                <a:lnTo>
                  <a:pt x="87540" y="182271"/>
                </a:lnTo>
                <a:lnTo>
                  <a:pt x="109394" y="64150"/>
                </a:lnTo>
                <a:lnTo>
                  <a:pt x="157552" y="68573"/>
                </a:lnTo>
                <a:lnTo>
                  <a:pt x="161269" y="0"/>
                </a:lnTo>
              </a:path>
            </a:pathLst>
          </a:custGeom>
          <a:ln w="12152">
            <a:solidFill>
              <a:srgbClr val="6D6E71"/>
            </a:solidFill>
          </a:ln>
        </p:spPr>
        <p:txBody>
          <a:bodyPr wrap="square" lIns="0" tIns="0" rIns="0" bIns="0" rtlCol="0"/>
          <a:lstStyle/>
          <a:p>
            <a:endParaRPr sz="2647"/>
          </a:p>
        </p:txBody>
      </p:sp>
      <p:sp>
        <p:nvSpPr>
          <p:cNvPr id="5" name="object 5"/>
          <p:cNvSpPr/>
          <p:nvPr/>
        </p:nvSpPr>
        <p:spPr>
          <a:xfrm>
            <a:off x="6370707" y="100853"/>
            <a:ext cx="77321" cy="192180"/>
          </a:xfrm>
          <a:custGeom>
            <a:avLst/>
            <a:gdLst/>
            <a:ahLst/>
            <a:cxnLst/>
            <a:rect l="l" t="t" r="r" b="b"/>
            <a:pathLst>
              <a:path w="87629" h="217804">
                <a:moveTo>
                  <a:pt x="0" y="217263"/>
                </a:moveTo>
                <a:lnTo>
                  <a:pt x="13127" y="177922"/>
                </a:lnTo>
                <a:lnTo>
                  <a:pt x="8751" y="151654"/>
                </a:lnTo>
                <a:lnTo>
                  <a:pt x="87515" y="116662"/>
                </a:lnTo>
                <a:lnTo>
                  <a:pt x="87514" y="2915"/>
                </a:lnTo>
                <a:lnTo>
                  <a:pt x="81673" y="0"/>
                </a:lnTo>
              </a:path>
            </a:pathLst>
          </a:custGeom>
          <a:ln w="12150">
            <a:solidFill>
              <a:srgbClr val="6D6E71"/>
            </a:solidFill>
          </a:ln>
        </p:spPr>
        <p:txBody>
          <a:bodyPr wrap="square" lIns="0" tIns="0" rIns="0" bIns="0" rtlCol="0"/>
          <a:lstStyle/>
          <a:p>
            <a:endParaRPr sz="2647"/>
          </a:p>
        </p:txBody>
      </p:sp>
      <p:sp>
        <p:nvSpPr>
          <p:cNvPr id="6" name="object 6"/>
          <p:cNvSpPr/>
          <p:nvPr/>
        </p:nvSpPr>
        <p:spPr>
          <a:xfrm>
            <a:off x="6019331" y="100853"/>
            <a:ext cx="77321" cy="25773"/>
          </a:xfrm>
          <a:custGeom>
            <a:avLst/>
            <a:gdLst/>
            <a:ahLst/>
            <a:cxnLst/>
            <a:rect l="l" t="t" r="r" b="b"/>
            <a:pathLst>
              <a:path w="87629" h="29210">
                <a:moveTo>
                  <a:pt x="0" y="29183"/>
                </a:moveTo>
                <a:lnTo>
                  <a:pt x="78740" y="29183"/>
                </a:lnTo>
                <a:lnTo>
                  <a:pt x="87572" y="0"/>
                </a:lnTo>
              </a:path>
            </a:pathLst>
          </a:custGeom>
          <a:ln w="12154">
            <a:solidFill>
              <a:srgbClr val="6D6E71"/>
            </a:solidFill>
          </a:ln>
        </p:spPr>
        <p:txBody>
          <a:bodyPr wrap="square" lIns="0" tIns="0" rIns="0" bIns="0" rtlCol="0"/>
          <a:lstStyle/>
          <a:p>
            <a:endParaRPr sz="2647"/>
          </a:p>
        </p:txBody>
      </p:sp>
      <p:sp>
        <p:nvSpPr>
          <p:cNvPr id="7" name="object 7"/>
          <p:cNvSpPr/>
          <p:nvPr/>
        </p:nvSpPr>
        <p:spPr>
          <a:xfrm>
            <a:off x="2831621" y="100853"/>
            <a:ext cx="25773" cy="22412"/>
          </a:xfrm>
          <a:custGeom>
            <a:avLst/>
            <a:gdLst/>
            <a:ahLst/>
            <a:cxnLst/>
            <a:rect l="l" t="t" r="r" b="b"/>
            <a:pathLst>
              <a:path w="29210" h="25400">
                <a:moveTo>
                  <a:pt x="28974" y="24833"/>
                </a:moveTo>
                <a:lnTo>
                  <a:pt x="0" y="0"/>
                </a:lnTo>
              </a:path>
            </a:pathLst>
          </a:custGeom>
          <a:ln w="12152">
            <a:solidFill>
              <a:srgbClr val="6D6E71"/>
            </a:solidFill>
          </a:ln>
        </p:spPr>
        <p:txBody>
          <a:bodyPr wrap="square" lIns="0" tIns="0" rIns="0" bIns="0" rtlCol="0"/>
          <a:lstStyle/>
          <a:p>
            <a:endParaRPr sz="2647"/>
          </a:p>
        </p:txBody>
      </p:sp>
      <p:sp>
        <p:nvSpPr>
          <p:cNvPr id="8" name="object 8"/>
          <p:cNvSpPr/>
          <p:nvPr/>
        </p:nvSpPr>
        <p:spPr>
          <a:xfrm>
            <a:off x="4494234" y="100853"/>
            <a:ext cx="11206" cy="25773"/>
          </a:xfrm>
          <a:custGeom>
            <a:avLst/>
            <a:gdLst/>
            <a:ahLst/>
            <a:cxnLst/>
            <a:rect l="l" t="t" r="r" b="b"/>
            <a:pathLst>
              <a:path w="12700" h="29210">
                <a:moveTo>
                  <a:pt x="0" y="29183"/>
                </a:moveTo>
                <a:lnTo>
                  <a:pt x="12164" y="0"/>
                </a:lnTo>
              </a:path>
            </a:pathLst>
          </a:custGeom>
          <a:ln w="12150">
            <a:solidFill>
              <a:srgbClr val="6D6E71"/>
            </a:solidFill>
          </a:ln>
        </p:spPr>
        <p:txBody>
          <a:bodyPr wrap="square" lIns="0" tIns="0" rIns="0" bIns="0" rtlCol="0"/>
          <a:lstStyle/>
          <a:p>
            <a:endParaRPr sz="2647"/>
          </a:p>
        </p:txBody>
      </p:sp>
      <p:sp>
        <p:nvSpPr>
          <p:cNvPr id="9" name="object 9"/>
          <p:cNvSpPr/>
          <p:nvPr/>
        </p:nvSpPr>
        <p:spPr>
          <a:xfrm>
            <a:off x="7679567" y="100853"/>
            <a:ext cx="62193" cy="41462"/>
          </a:xfrm>
          <a:custGeom>
            <a:avLst/>
            <a:gdLst/>
            <a:ahLst/>
            <a:cxnLst/>
            <a:rect l="l" t="t" r="r" b="b"/>
            <a:pathLst>
              <a:path w="70484" h="46989">
                <a:moveTo>
                  <a:pt x="0" y="33557"/>
                </a:moveTo>
                <a:lnTo>
                  <a:pt x="70036" y="46654"/>
                </a:lnTo>
                <a:lnTo>
                  <a:pt x="63552" y="0"/>
                </a:lnTo>
              </a:path>
            </a:pathLst>
          </a:custGeom>
          <a:ln w="12153">
            <a:solidFill>
              <a:srgbClr val="6D6E71"/>
            </a:solidFill>
          </a:ln>
        </p:spPr>
        <p:txBody>
          <a:bodyPr wrap="square" lIns="0" tIns="0" rIns="0" bIns="0" rtlCol="0"/>
          <a:lstStyle/>
          <a:p>
            <a:endParaRPr sz="2647"/>
          </a:p>
        </p:txBody>
      </p:sp>
      <p:sp>
        <p:nvSpPr>
          <p:cNvPr id="10" name="object 10"/>
          <p:cNvSpPr/>
          <p:nvPr/>
        </p:nvSpPr>
        <p:spPr>
          <a:xfrm>
            <a:off x="2357571" y="100853"/>
            <a:ext cx="117662" cy="33618"/>
          </a:xfrm>
          <a:custGeom>
            <a:avLst/>
            <a:gdLst/>
            <a:ahLst/>
            <a:cxnLst/>
            <a:rect l="l" t="t" r="r" b="b"/>
            <a:pathLst>
              <a:path w="133350" h="38100">
                <a:moveTo>
                  <a:pt x="133025" y="37882"/>
                </a:moveTo>
                <a:lnTo>
                  <a:pt x="105918" y="0"/>
                </a:lnTo>
              </a:path>
              <a:path w="133350" h="38100">
                <a:moveTo>
                  <a:pt x="49586" y="0"/>
                </a:moveTo>
                <a:lnTo>
                  <a:pt x="14854" y="20410"/>
                </a:lnTo>
                <a:lnTo>
                  <a:pt x="0" y="0"/>
                </a:lnTo>
              </a:path>
            </a:pathLst>
          </a:custGeom>
          <a:ln w="12152">
            <a:solidFill>
              <a:srgbClr val="6D6E71"/>
            </a:solidFill>
          </a:ln>
        </p:spPr>
        <p:txBody>
          <a:bodyPr wrap="square" lIns="0" tIns="0" rIns="0" bIns="0" rtlCol="0"/>
          <a:lstStyle/>
          <a:p>
            <a:endParaRPr sz="2647"/>
          </a:p>
        </p:txBody>
      </p:sp>
      <p:sp>
        <p:nvSpPr>
          <p:cNvPr id="11" name="object 11"/>
          <p:cNvSpPr/>
          <p:nvPr/>
        </p:nvSpPr>
        <p:spPr>
          <a:xfrm>
            <a:off x="134471" y="250081"/>
            <a:ext cx="35859" cy="10085"/>
          </a:xfrm>
          <a:custGeom>
            <a:avLst/>
            <a:gdLst/>
            <a:ahLst/>
            <a:cxnLst/>
            <a:rect l="l" t="t" r="r" b="b"/>
            <a:pathLst>
              <a:path w="40640" h="11429">
                <a:moveTo>
                  <a:pt x="0" y="11042"/>
                </a:moveTo>
                <a:lnTo>
                  <a:pt x="40158" y="0"/>
                </a:lnTo>
              </a:path>
            </a:pathLst>
          </a:custGeom>
          <a:ln w="12154">
            <a:solidFill>
              <a:srgbClr val="6D6E71"/>
            </a:solidFill>
          </a:ln>
        </p:spPr>
        <p:txBody>
          <a:bodyPr wrap="square" lIns="0" tIns="0" rIns="0" bIns="0" rtlCol="0"/>
          <a:lstStyle/>
          <a:p>
            <a:endParaRPr sz="2647"/>
          </a:p>
        </p:txBody>
      </p:sp>
      <p:sp>
        <p:nvSpPr>
          <p:cNvPr id="12" name="object 12"/>
          <p:cNvSpPr/>
          <p:nvPr/>
        </p:nvSpPr>
        <p:spPr>
          <a:xfrm>
            <a:off x="6521266" y="100853"/>
            <a:ext cx="63313" cy="164726"/>
          </a:xfrm>
          <a:custGeom>
            <a:avLst/>
            <a:gdLst/>
            <a:ahLst/>
            <a:cxnLst/>
            <a:rect l="l" t="t" r="r" b="b"/>
            <a:pathLst>
              <a:path w="71754" h="186690">
                <a:moveTo>
                  <a:pt x="0" y="186621"/>
                </a:moveTo>
                <a:lnTo>
                  <a:pt x="61284" y="86044"/>
                </a:lnTo>
                <a:lnTo>
                  <a:pt x="71281" y="0"/>
                </a:lnTo>
              </a:path>
            </a:pathLst>
          </a:custGeom>
          <a:ln w="12150">
            <a:solidFill>
              <a:srgbClr val="6D6E71"/>
            </a:solidFill>
          </a:ln>
        </p:spPr>
        <p:txBody>
          <a:bodyPr wrap="square" lIns="0" tIns="0" rIns="0" bIns="0" rtlCol="0"/>
          <a:lstStyle/>
          <a:p>
            <a:endParaRPr sz="2647"/>
          </a:p>
        </p:txBody>
      </p:sp>
      <p:sp>
        <p:nvSpPr>
          <p:cNvPr id="13" name="object 13"/>
          <p:cNvSpPr/>
          <p:nvPr/>
        </p:nvSpPr>
        <p:spPr>
          <a:xfrm>
            <a:off x="4669200" y="100853"/>
            <a:ext cx="26334" cy="14568"/>
          </a:xfrm>
          <a:custGeom>
            <a:avLst/>
            <a:gdLst/>
            <a:ahLst/>
            <a:cxnLst/>
            <a:rect l="l" t="t" r="r" b="b"/>
            <a:pathLst>
              <a:path w="29845" h="16510">
                <a:moveTo>
                  <a:pt x="0" y="0"/>
                </a:moveTo>
                <a:lnTo>
                  <a:pt x="29271" y="16036"/>
                </a:lnTo>
              </a:path>
            </a:pathLst>
          </a:custGeom>
          <a:ln w="12153">
            <a:solidFill>
              <a:srgbClr val="6D6E71"/>
            </a:solidFill>
          </a:ln>
        </p:spPr>
        <p:txBody>
          <a:bodyPr wrap="square" lIns="0" tIns="0" rIns="0" bIns="0" rtlCol="0"/>
          <a:lstStyle/>
          <a:p>
            <a:endParaRPr sz="2647"/>
          </a:p>
        </p:txBody>
      </p:sp>
      <p:sp>
        <p:nvSpPr>
          <p:cNvPr id="14" name="object 14"/>
          <p:cNvSpPr/>
          <p:nvPr/>
        </p:nvSpPr>
        <p:spPr>
          <a:xfrm>
            <a:off x="2073402" y="100853"/>
            <a:ext cx="170329" cy="161365"/>
          </a:xfrm>
          <a:custGeom>
            <a:avLst/>
            <a:gdLst/>
            <a:ahLst/>
            <a:cxnLst/>
            <a:rect l="l" t="t" r="r" b="b"/>
            <a:pathLst>
              <a:path w="193039" h="182879">
                <a:moveTo>
                  <a:pt x="179409" y="182271"/>
                </a:moveTo>
                <a:lnTo>
                  <a:pt x="192512" y="116662"/>
                </a:lnTo>
                <a:lnTo>
                  <a:pt x="109395" y="20410"/>
                </a:lnTo>
                <a:lnTo>
                  <a:pt x="0" y="37882"/>
                </a:lnTo>
                <a:lnTo>
                  <a:pt x="13384" y="0"/>
                </a:lnTo>
              </a:path>
            </a:pathLst>
          </a:custGeom>
          <a:ln w="12152">
            <a:solidFill>
              <a:srgbClr val="6D6E71"/>
            </a:solidFill>
          </a:ln>
        </p:spPr>
        <p:txBody>
          <a:bodyPr wrap="square" lIns="0" tIns="0" rIns="0" bIns="0" rtlCol="0"/>
          <a:lstStyle/>
          <a:p>
            <a:endParaRPr sz="2647"/>
          </a:p>
        </p:txBody>
      </p:sp>
      <p:sp>
        <p:nvSpPr>
          <p:cNvPr id="15" name="object 15"/>
          <p:cNvSpPr/>
          <p:nvPr/>
        </p:nvSpPr>
        <p:spPr>
          <a:xfrm>
            <a:off x="6994512" y="100853"/>
            <a:ext cx="322169" cy="161365"/>
          </a:xfrm>
          <a:custGeom>
            <a:avLst/>
            <a:gdLst/>
            <a:ahLst/>
            <a:cxnLst/>
            <a:rect l="l" t="t" r="r" b="b"/>
            <a:pathLst>
              <a:path w="365125" h="182879">
                <a:moveTo>
                  <a:pt x="365096" y="156052"/>
                </a:moveTo>
                <a:lnTo>
                  <a:pt x="347592" y="160402"/>
                </a:lnTo>
                <a:lnTo>
                  <a:pt x="316986" y="182271"/>
                </a:lnTo>
                <a:lnTo>
                  <a:pt x="198815" y="151654"/>
                </a:lnTo>
                <a:lnTo>
                  <a:pt x="85018" y="55402"/>
                </a:lnTo>
                <a:lnTo>
                  <a:pt x="0" y="0"/>
                </a:lnTo>
              </a:path>
            </a:pathLst>
          </a:custGeom>
          <a:ln w="12154">
            <a:solidFill>
              <a:srgbClr val="6D6E71"/>
            </a:solidFill>
          </a:ln>
        </p:spPr>
        <p:txBody>
          <a:bodyPr wrap="square" lIns="0" tIns="0" rIns="0" bIns="0" rtlCol="0"/>
          <a:lstStyle/>
          <a:p>
            <a:endParaRPr sz="2647"/>
          </a:p>
        </p:txBody>
      </p:sp>
      <p:sp>
        <p:nvSpPr>
          <p:cNvPr id="16" name="object 16"/>
          <p:cNvSpPr/>
          <p:nvPr/>
        </p:nvSpPr>
        <p:spPr>
          <a:xfrm>
            <a:off x="5085852" y="100854"/>
            <a:ext cx="26334" cy="133910"/>
          </a:xfrm>
          <a:custGeom>
            <a:avLst/>
            <a:gdLst/>
            <a:ahLst/>
            <a:cxnLst/>
            <a:rect l="l" t="t" r="r" b="b"/>
            <a:pathLst>
              <a:path w="29845" h="151765">
                <a:moveTo>
                  <a:pt x="29679" y="151654"/>
                </a:moveTo>
                <a:lnTo>
                  <a:pt x="20927" y="125386"/>
                </a:lnTo>
                <a:lnTo>
                  <a:pt x="0" y="0"/>
                </a:lnTo>
              </a:path>
            </a:pathLst>
          </a:custGeom>
          <a:ln w="12150">
            <a:solidFill>
              <a:srgbClr val="6D6E71"/>
            </a:solidFill>
          </a:ln>
        </p:spPr>
        <p:txBody>
          <a:bodyPr wrap="square" lIns="0" tIns="0" rIns="0" bIns="0" rtlCol="0"/>
          <a:lstStyle/>
          <a:p>
            <a:endParaRPr sz="2647"/>
          </a:p>
        </p:txBody>
      </p:sp>
      <p:sp>
        <p:nvSpPr>
          <p:cNvPr id="17" name="object 17"/>
          <p:cNvSpPr/>
          <p:nvPr/>
        </p:nvSpPr>
        <p:spPr>
          <a:xfrm>
            <a:off x="1223982" y="100853"/>
            <a:ext cx="448235" cy="249891"/>
          </a:xfrm>
          <a:custGeom>
            <a:avLst/>
            <a:gdLst/>
            <a:ahLst/>
            <a:cxnLst/>
            <a:rect l="l" t="t" r="r" b="b"/>
            <a:pathLst>
              <a:path w="508000" h="283210">
                <a:moveTo>
                  <a:pt x="0" y="212841"/>
                </a:moveTo>
                <a:lnTo>
                  <a:pt x="21903" y="208515"/>
                </a:lnTo>
                <a:lnTo>
                  <a:pt x="56885" y="186621"/>
                </a:lnTo>
                <a:lnTo>
                  <a:pt x="105017" y="77272"/>
                </a:lnTo>
                <a:lnTo>
                  <a:pt x="258146" y="51052"/>
                </a:lnTo>
                <a:lnTo>
                  <a:pt x="241925" y="0"/>
                </a:lnTo>
              </a:path>
              <a:path w="508000" h="283210">
                <a:moveTo>
                  <a:pt x="297531" y="282848"/>
                </a:moveTo>
                <a:lnTo>
                  <a:pt x="284428" y="256580"/>
                </a:lnTo>
                <a:lnTo>
                  <a:pt x="323810" y="243483"/>
                </a:lnTo>
                <a:lnTo>
                  <a:pt x="341309" y="94792"/>
                </a:lnTo>
                <a:lnTo>
                  <a:pt x="507567" y="55402"/>
                </a:lnTo>
                <a:lnTo>
                  <a:pt x="501055" y="0"/>
                </a:lnTo>
              </a:path>
            </a:pathLst>
          </a:custGeom>
          <a:ln w="12152">
            <a:solidFill>
              <a:srgbClr val="6D6E71"/>
            </a:solidFill>
          </a:ln>
        </p:spPr>
        <p:txBody>
          <a:bodyPr wrap="square" lIns="0" tIns="0" rIns="0" bIns="0" rtlCol="0"/>
          <a:lstStyle/>
          <a:p>
            <a:endParaRPr sz="2647"/>
          </a:p>
        </p:txBody>
      </p:sp>
      <p:sp>
        <p:nvSpPr>
          <p:cNvPr id="18" name="object 18"/>
          <p:cNvSpPr/>
          <p:nvPr/>
        </p:nvSpPr>
        <p:spPr>
          <a:xfrm>
            <a:off x="938266" y="100853"/>
            <a:ext cx="127747" cy="245969"/>
          </a:xfrm>
          <a:custGeom>
            <a:avLst/>
            <a:gdLst/>
            <a:ahLst/>
            <a:cxnLst/>
            <a:rect l="l" t="t" r="r" b="b"/>
            <a:pathLst>
              <a:path w="144780" h="278765">
                <a:moveTo>
                  <a:pt x="122500" y="278474"/>
                </a:moveTo>
                <a:lnTo>
                  <a:pt x="144378" y="164751"/>
                </a:lnTo>
                <a:lnTo>
                  <a:pt x="0" y="86044"/>
                </a:lnTo>
                <a:lnTo>
                  <a:pt x="11937" y="0"/>
                </a:lnTo>
              </a:path>
            </a:pathLst>
          </a:custGeom>
          <a:ln w="12150">
            <a:solidFill>
              <a:srgbClr val="6D6E71"/>
            </a:solidFill>
          </a:ln>
        </p:spPr>
        <p:txBody>
          <a:bodyPr wrap="square" lIns="0" tIns="0" rIns="0" bIns="0" rtlCol="0"/>
          <a:lstStyle/>
          <a:p>
            <a:endParaRPr sz="2647"/>
          </a:p>
        </p:txBody>
      </p:sp>
      <p:sp>
        <p:nvSpPr>
          <p:cNvPr id="19" name="object 19"/>
          <p:cNvSpPr/>
          <p:nvPr/>
        </p:nvSpPr>
        <p:spPr>
          <a:xfrm>
            <a:off x="5733799" y="100853"/>
            <a:ext cx="15688" cy="72278"/>
          </a:xfrm>
          <a:custGeom>
            <a:avLst/>
            <a:gdLst/>
            <a:ahLst/>
            <a:cxnLst/>
            <a:rect l="l" t="t" r="r" b="b"/>
            <a:pathLst>
              <a:path w="17779" h="81914">
                <a:moveTo>
                  <a:pt x="17323" y="81670"/>
                </a:moveTo>
                <a:lnTo>
                  <a:pt x="4170" y="11662"/>
                </a:lnTo>
                <a:lnTo>
                  <a:pt x="0" y="0"/>
                </a:lnTo>
              </a:path>
            </a:pathLst>
          </a:custGeom>
          <a:ln w="12150">
            <a:solidFill>
              <a:srgbClr val="6D6E71"/>
            </a:solidFill>
          </a:ln>
        </p:spPr>
        <p:txBody>
          <a:bodyPr wrap="square" lIns="0" tIns="0" rIns="0" bIns="0" rtlCol="0"/>
          <a:lstStyle/>
          <a:p>
            <a:endParaRPr sz="2647"/>
          </a:p>
        </p:txBody>
      </p:sp>
      <p:sp>
        <p:nvSpPr>
          <p:cNvPr id="20" name="object 20"/>
          <p:cNvSpPr/>
          <p:nvPr/>
        </p:nvSpPr>
        <p:spPr>
          <a:xfrm>
            <a:off x="548311" y="504801"/>
            <a:ext cx="66115" cy="366993"/>
          </a:xfrm>
          <a:custGeom>
            <a:avLst/>
            <a:gdLst/>
            <a:ahLst/>
            <a:cxnLst/>
            <a:rect l="l" t="t" r="r" b="b"/>
            <a:pathLst>
              <a:path w="74929" h="415925">
                <a:moveTo>
                  <a:pt x="30602" y="0"/>
                </a:moveTo>
                <a:lnTo>
                  <a:pt x="74360" y="21894"/>
                </a:lnTo>
                <a:lnTo>
                  <a:pt x="43757" y="253690"/>
                </a:lnTo>
                <a:lnTo>
                  <a:pt x="0" y="345519"/>
                </a:lnTo>
                <a:lnTo>
                  <a:pt x="4376" y="415551"/>
                </a:lnTo>
              </a:path>
            </a:pathLst>
          </a:custGeom>
          <a:ln w="12150">
            <a:solidFill>
              <a:srgbClr val="6D6E71"/>
            </a:solidFill>
          </a:ln>
        </p:spPr>
        <p:txBody>
          <a:bodyPr wrap="square" lIns="0" tIns="0" rIns="0" bIns="0" rtlCol="0"/>
          <a:lstStyle/>
          <a:p>
            <a:endParaRPr sz="2647"/>
          </a:p>
        </p:txBody>
      </p:sp>
      <p:sp>
        <p:nvSpPr>
          <p:cNvPr id="21" name="object 21"/>
          <p:cNvSpPr/>
          <p:nvPr/>
        </p:nvSpPr>
        <p:spPr>
          <a:xfrm>
            <a:off x="9003879" y="663936"/>
            <a:ext cx="6163" cy="34178"/>
          </a:xfrm>
          <a:custGeom>
            <a:avLst/>
            <a:gdLst/>
            <a:ahLst/>
            <a:cxnLst/>
            <a:rect l="l" t="t" r="r" b="b"/>
            <a:pathLst>
              <a:path w="6984" h="38734">
                <a:moveTo>
                  <a:pt x="0" y="38345"/>
                </a:moveTo>
                <a:lnTo>
                  <a:pt x="6404" y="0"/>
                </a:lnTo>
              </a:path>
            </a:pathLst>
          </a:custGeom>
          <a:ln w="12150">
            <a:solidFill>
              <a:srgbClr val="6D6E71"/>
            </a:solidFill>
          </a:ln>
        </p:spPr>
        <p:txBody>
          <a:bodyPr wrap="square" lIns="0" tIns="0" rIns="0" bIns="0" rtlCol="0"/>
          <a:lstStyle/>
          <a:p>
            <a:endParaRPr sz="2647"/>
          </a:p>
        </p:txBody>
      </p:sp>
      <p:sp>
        <p:nvSpPr>
          <p:cNvPr id="22" name="object 22"/>
          <p:cNvSpPr/>
          <p:nvPr/>
        </p:nvSpPr>
        <p:spPr>
          <a:xfrm>
            <a:off x="8540601" y="254040"/>
            <a:ext cx="468966" cy="532840"/>
          </a:xfrm>
          <a:custGeom>
            <a:avLst/>
            <a:gdLst/>
            <a:ahLst/>
            <a:cxnLst/>
            <a:rect l="l" t="t" r="r" b="b"/>
            <a:pathLst>
              <a:path w="531495" h="603885">
                <a:moveTo>
                  <a:pt x="531452" y="392402"/>
                </a:moveTo>
                <a:lnTo>
                  <a:pt x="472585" y="362950"/>
                </a:lnTo>
                <a:lnTo>
                  <a:pt x="459408" y="319186"/>
                </a:lnTo>
                <a:lnTo>
                  <a:pt x="498813" y="227357"/>
                </a:lnTo>
                <a:lnTo>
                  <a:pt x="529443" y="135504"/>
                </a:lnTo>
                <a:lnTo>
                  <a:pt x="531452" y="73210"/>
                </a:lnTo>
              </a:path>
              <a:path w="531495" h="603885">
                <a:moveTo>
                  <a:pt x="531452" y="0"/>
                </a:moveTo>
                <a:lnTo>
                  <a:pt x="350009" y="8659"/>
                </a:lnTo>
                <a:lnTo>
                  <a:pt x="376289" y="61171"/>
                </a:lnTo>
                <a:lnTo>
                  <a:pt x="236287" y="74268"/>
                </a:lnTo>
                <a:lnTo>
                  <a:pt x="249391" y="118008"/>
                </a:lnTo>
                <a:lnTo>
                  <a:pt x="262520" y="227357"/>
                </a:lnTo>
              </a:path>
              <a:path w="531495" h="603885">
                <a:moveTo>
                  <a:pt x="0" y="603494"/>
                </a:moveTo>
                <a:lnTo>
                  <a:pt x="131273" y="590396"/>
                </a:lnTo>
                <a:lnTo>
                  <a:pt x="275675" y="524787"/>
                </a:lnTo>
                <a:lnTo>
                  <a:pt x="319407" y="411015"/>
                </a:lnTo>
                <a:lnTo>
                  <a:pt x="358838" y="402316"/>
                </a:lnTo>
                <a:lnTo>
                  <a:pt x="433179" y="463527"/>
                </a:lnTo>
                <a:lnTo>
                  <a:pt x="450707" y="481047"/>
                </a:lnTo>
                <a:lnTo>
                  <a:pt x="525096" y="502893"/>
                </a:lnTo>
                <a:lnTo>
                  <a:pt x="531452" y="500703"/>
                </a:lnTo>
              </a:path>
            </a:pathLst>
          </a:custGeom>
          <a:ln w="12152">
            <a:solidFill>
              <a:srgbClr val="6D6E71"/>
            </a:solidFill>
          </a:ln>
        </p:spPr>
        <p:txBody>
          <a:bodyPr wrap="square" lIns="0" tIns="0" rIns="0" bIns="0" rtlCol="0"/>
          <a:lstStyle/>
          <a:p>
            <a:endParaRPr sz="2647"/>
          </a:p>
        </p:txBody>
      </p:sp>
      <p:grpSp>
        <p:nvGrpSpPr>
          <p:cNvPr id="23" name="object 23"/>
          <p:cNvGrpSpPr/>
          <p:nvPr/>
        </p:nvGrpSpPr>
        <p:grpSpPr>
          <a:xfrm>
            <a:off x="129108" y="95488"/>
            <a:ext cx="8885694" cy="6666850"/>
            <a:chOff x="-6077" y="108222"/>
            <a:chExt cx="10070555" cy="7555954"/>
          </a:xfrm>
        </p:grpSpPr>
        <p:pic>
          <p:nvPicPr>
            <p:cNvPr id="25" name="object 25"/>
            <p:cNvPicPr/>
            <p:nvPr/>
          </p:nvPicPr>
          <p:blipFill>
            <a:blip r:embed="rId2" cstate="print"/>
            <a:stretch>
              <a:fillRect/>
            </a:stretch>
          </p:blipFill>
          <p:spPr>
            <a:xfrm>
              <a:off x="-6077" y="108222"/>
              <a:ext cx="10070555" cy="7555954"/>
            </a:xfrm>
            <a:prstGeom prst="rect">
              <a:avLst/>
            </a:prstGeom>
          </p:spPr>
        </p:pic>
        <p:sp>
          <p:nvSpPr>
            <p:cNvPr id="24" name="object 24"/>
            <p:cNvSpPr/>
            <p:nvPr/>
          </p:nvSpPr>
          <p:spPr>
            <a:xfrm>
              <a:off x="10025770" y="1265370"/>
              <a:ext cx="33020" cy="15875"/>
            </a:xfrm>
            <a:custGeom>
              <a:avLst/>
              <a:gdLst/>
              <a:ahLst/>
              <a:cxnLst/>
              <a:rect l="l" t="t" r="r" b="b"/>
              <a:pathLst>
                <a:path w="33020" h="15875">
                  <a:moveTo>
                    <a:pt x="32630" y="0"/>
                  </a:moveTo>
                  <a:lnTo>
                    <a:pt x="0" y="15343"/>
                  </a:lnTo>
                </a:path>
              </a:pathLst>
            </a:custGeom>
            <a:ln w="12154">
              <a:solidFill>
                <a:srgbClr val="6D6E71"/>
              </a:solidFill>
            </a:ln>
          </p:spPr>
          <p:txBody>
            <a:bodyPr wrap="square" lIns="0" tIns="0" rIns="0" bIns="0" rtlCol="0"/>
            <a:lstStyle/>
            <a:p>
              <a:endParaRPr sz="2647"/>
            </a:p>
          </p:txBody>
        </p:sp>
      </p:grpSp>
      <p:sp>
        <p:nvSpPr>
          <p:cNvPr id="39" name="object 39"/>
          <p:cNvSpPr txBox="1"/>
          <p:nvPr/>
        </p:nvSpPr>
        <p:spPr>
          <a:xfrm>
            <a:off x="803157" y="2068152"/>
            <a:ext cx="6876410" cy="3798739"/>
          </a:xfrm>
          <a:prstGeom prst="rect">
            <a:avLst/>
          </a:prstGeom>
        </p:spPr>
        <p:txBody>
          <a:bodyPr vert="horz" wrap="square" lIns="0" tIns="117101" rIns="0" bIns="0" rtlCol="0">
            <a:spAutoFit/>
          </a:bodyPr>
          <a:lstStyle/>
          <a:p>
            <a:pPr marL="226931" indent="-215725">
              <a:lnSpc>
                <a:spcPct val="150000"/>
              </a:lnSpc>
              <a:spcBef>
                <a:spcPts val="922"/>
              </a:spcBef>
              <a:buFont typeface="Tahoma"/>
              <a:buChar char="‣"/>
              <a:tabLst>
                <a:tab pos="226931" algn="l"/>
              </a:tabLst>
            </a:pPr>
            <a:r>
              <a:rPr lang="en-US" sz="2800" i="1" spc="-9" dirty="0">
                <a:latin typeface="Calibri"/>
                <a:cs typeface="Calibri"/>
              </a:rPr>
              <a:t>Why study algorithms?</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Course overview</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1.1 Algorithm and program</a:t>
            </a:r>
          </a:p>
          <a:p>
            <a:pPr marL="226931" indent="-215725">
              <a:lnSpc>
                <a:spcPct val="150000"/>
              </a:lnSpc>
              <a:spcBef>
                <a:spcPts val="922"/>
              </a:spcBef>
              <a:buFont typeface="Tahoma"/>
              <a:buChar char="‣"/>
              <a:tabLst>
                <a:tab pos="226931" algn="l"/>
              </a:tabLst>
            </a:pPr>
            <a:r>
              <a:rPr lang="en-US" sz="2800" i="1" dirty="0" smtClean="0">
                <a:solidFill>
                  <a:srgbClr val="FF0000"/>
                </a:solidFill>
                <a:latin typeface="Calibri"/>
                <a:cs typeface="Calibri"/>
              </a:rPr>
              <a:t>1.2 </a:t>
            </a:r>
            <a:r>
              <a:rPr lang="en-US" altLang="zh-CN" sz="2800" i="1" dirty="0" smtClean="0">
                <a:solidFill>
                  <a:srgbClr val="FF0000"/>
                </a:solidFill>
                <a:latin typeface="Calibri"/>
                <a:cs typeface="Calibri"/>
              </a:rPr>
              <a:t>A</a:t>
            </a:r>
            <a:r>
              <a:rPr lang="en-US" sz="2800" i="1" dirty="0" smtClean="0">
                <a:solidFill>
                  <a:srgbClr val="FF0000"/>
                </a:solidFill>
                <a:latin typeface="Calibri"/>
                <a:cs typeface="Calibri"/>
              </a:rPr>
              <a:t>lgorithm complexity analysis</a:t>
            </a:r>
            <a:endParaRPr sz="2800" dirty="0">
              <a:solidFill>
                <a:srgbClr val="FF0000"/>
              </a:solidFill>
              <a:latin typeface="Calibri"/>
              <a:cs typeface="Calibri"/>
            </a:endParaRPr>
          </a:p>
          <a:p>
            <a:pPr marL="226931" indent="-215725">
              <a:lnSpc>
                <a:spcPct val="150000"/>
              </a:lnSpc>
              <a:spcBef>
                <a:spcPts val="838"/>
              </a:spcBef>
              <a:buFont typeface="Tahoma"/>
              <a:buChar char="‣"/>
              <a:tabLst>
                <a:tab pos="226931" algn="l"/>
              </a:tabLst>
            </a:pPr>
            <a:r>
              <a:rPr lang="en-US" sz="2800" i="1" dirty="0" smtClean="0">
                <a:latin typeface="Calibri"/>
                <a:cs typeface="Calibri"/>
              </a:rPr>
              <a:t>1.3 NP hard </a:t>
            </a:r>
            <a:r>
              <a:rPr sz="2800" i="1" dirty="0" smtClean="0">
                <a:latin typeface="Calibri"/>
                <a:cs typeface="Calibri"/>
              </a:rPr>
              <a:t>theory</a:t>
            </a:r>
            <a:r>
              <a:rPr sz="2800" i="1" spc="190" dirty="0" smtClean="0">
                <a:latin typeface="Calibri"/>
                <a:cs typeface="Calibri"/>
              </a:rPr>
              <a:t> </a:t>
            </a:r>
            <a:r>
              <a:rPr sz="2800" i="1" dirty="0">
                <a:latin typeface="Calibri"/>
                <a:cs typeface="Calibri"/>
              </a:rPr>
              <a:t>of</a:t>
            </a:r>
            <a:r>
              <a:rPr sz="2800" i="1" spc="190" dirty="0">
                <a:latin typeface="Calibri"/>
                <a:cs typeface="Calibri"/>
              </a:rPr>
              <a:t> </a:t>
            </a:r>
            <a:r>
              <a:rPr sz="2800" i="1" spc="-9" dirty="0" smtClean="0">
                <a:latin typeface="Calibri"/>
                <a:cs typeface="Calibri"/>
              </a:rPr>
              <a:t>algorithms</a:t>
            </a:r>
            <a:endParaRPr sz="2800" dirty="0">
              <a:latin typeface="Calibri"/>
              <a:cs typeface="Calibri"/>
            </a:endParaRPr>
          </a:p>
        </p:txBody>
      </p:sp>
      <p:sp>
        <p:nvSpPr>
          <p:cNvPr id="41" name="标题 40"/>
          <p:cNvSpPr>
            <a:spLocks noGrp="1"/>
          </p:cNvSpPr>
          <p:nvPr>
            <p:ph type="title"/>
          </p:nvPr>
        </p:nvSpPr>
        <p:spPr>
          <a:xfrm>
            <a:off x="420599" y="866694"/>
            <a:ext cx="8229600" cy="1139825"/>
          </a:xfrm>
        </p:spPr>
        <p:txBody>
          <a:bodyPr/>
          <a:lstStyle/>
          <a:p>
            <a:r>
              <a:rPr lang="en-US" altLang="zh-CN" sz="4400" b="1" spc="176" dirty="0">
                <a:latin typeface="Calibri"/>
                <a:cs typeface="Calibri"/>
              </a:rPr>
              <a:t>1</a:t>
            </a:r>
            <a:r>
              <a:rPr lang="zh-CN" altLang="en-US" sz="4400" b="1" spc="176" dirty="0">
                <a:latin typeface="Calibri"/>
                <a:cs typeface="Calibri"/>
              </a:rPr>
              <a:t>、 算法概述</a:t>
            </a:r>
            <a:r>
              <a:rPr lang="zh-CN" altLang="en-US" sz="4400" dirty="0">
                <a:latin typeface="Century Gothic"/>
                <a:cs typeface="Century Gothic"/>
              </a:rPr>
              <a:t/>
            </a:r>
            <a:br>
              <a:rPr lang="zh-CN" altLang="en-US" sz="4400" dirty="0">
                <a:latin typeface="Century Gothic"/>
                <a:cs typeface="Century Gothic"/>
              </a:rPr>
            </a:br>
            <a:endParaRPr lang="zh-CN" altLang="en-US" dirty="0"/>
          </a:p>
        </p:txBody>
      </p:sp>
    </p:spTree>
    <p:extLst>
      <p:ext uri="{BB962C8B-B14F-4D97-AF65-F5344CB8AC3E}">
        <p14:creationId xmlns:p14="http://schemas.microsoft.com/office/powerpoint/2010/main" val="3366483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Integer </a:t>
            </a:r>
            <a:r>
              <a:rPr lang="en-US" dirty="0"/>
              <a:t>Multiplication</a:t>
            </a:r>
          </a:p>
        </p:txBody>
      </p:sp>
      <p:sp>
        <p:nvSpPr>
          <p:cNvPr id="3" name="Content Placeholder 2"/>
          <p:cNvSpPr>
            <a:spLocks noGrp="1"/>
          </p:cNvSpPr>
          <p:nvPr>
            <p:ph idx="1"/>
          </p:nvPr>
        </p:nvSpPr>
        <p:spPr>
          <a:xfrm>
            <a:off x="3419872" y="1844824"/>
            <a:ext cx="1624084"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44</a:t>
            </a:r>
          </a:p>
          <a:p>
            <a:pPr marL="0" marR="0" lvl="0" indent="0" defTabSz="914400" eaLnBrk="1" fontAlgn="auto" latinLnBrk="0" hangingPunct="1">
              <a:lnSpc>
                <a:spcPct val="100000"/>
              </a:lnSpc>
              <a:spcBef>
                <a:spcPts val="0"/>
              </a:spcBef>
              <a:spcAft>
                <a:spcPts val="0"/>
              </a:spcAft>
              <a:buClrTx/>
              <a:buSzTx/>
              <a:buFontTx/>
              <a:buNone/>
              <a:tabLst/>
              <a:defRPr/>
            </a:pPr>
            <a:r>
              <a:rPr lang="en-US" sz="5400" dirty="0"/>
              <a:t>97</a:t>
            </a:r>
          </a:p>
        </p:txBody>
      </p:sp>
      <p:sp>
        <p:nvSpPr>
          <p:cNvPr id="4" name="TextBox 3"/>
          <p:cNvSpPr txBox="1"/>
          <p:nvPr/>
        </p:nvSpPr>
        <p:spPr>
          <a:xfrm>
            <a:off x="3057272" y="2816990"/>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3057272" y="3567617"/>
            <a:ext cx="1563826" cy="0"/>
          </a:xfrm>
          <a:prstGeom prst="line">
            <a:avLst/>
          </a:prstGeom>
          <a:ln w="22225"/>
        </p:spPr>
        <p:style>
          <a:lnRef idx="3">
            <a:schemeClr val="dk1"/>
          </a:lnRef>
          <a:fillRef idx="0">
            <a:schemeClr val="dk1"/>
          </a:fillRef>
          <a:effectRef idx="2">
            <a:schemeClr val="dk1"/>
          </a:effectRef>
          <a:fontRef idx="minor">
            <a:schemeClr val="tx1"/>
          </a:fontRef>
        </p:style>
      </p:cxnSp>
      <p:sp>
        <p:nvSpPr>
          <p:cNvPr id="7" name="Content Placeholder 2"/>
          <p:cNvSpPr txBox="1">
            <a:spLocks/>
          </p:cNvSpPr>
          <p:nvPr/>
        </p:nvSpPr>
        <p:spPr bwMode="auto">
          <a:xfrm>
            <a:off x="2704472" y="3733469"/>
            <a:ext cx="2052819" cy="172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eaLnBrk="1" fontAlgn="auto" hangingPunct="1">
              <a:spcBef>
                <a:spcPts val="0"/>
              </a:spcBef>
              <a:spcAft>
                <a:spcPts val="0"/>
              </a:spcAft>
              <a:buClrTx/>
              <a:buSzTx/>
              <a:buFontTx/>
              <a:buNone/>
              <a:defRPr/>
            </a:pPr>
            <a:r>
              <a:rPr lang="en-US" sz="5400" kern="0" dirty="0" smtClean="0"/>
              <a:t>4268</a:t>
            </a:r>
          </a:p>
        </p:txBody>
      </p:sp>
      <p:sp>
        <p:nvSpPr>
          <p:cNvPr id="5" name="矩形 4"/>
          <p:cNvSpPr/>
          <p:nvPr/>
        </p:nvSpPr>
        <p:spPr>
          <a:xfrm>
            <a:off x="6084168" y="2982842"/>
            <a:ext cx="2209259" cy="584775"/>
          </a:xfrm>
          <a:prstGeom prst="rect">
            <a:avLst/>
          </a:prstGeom>
        </p:spPr>
        <p:txBody>
          <a:bodyPr wrap="none">
            <a:spAutoFit/>
          </a:bodyPr>
          <a:lstStyle/>
          <a:p>
            <a:r>
              <a:rPr lang="en-US" altLang="zh-CN" sz="3200" dirty="0" smtClean="0">
                <a:solidFill>
                  <a:srgbClr val="FF0000"/>
                </a:solidFill>
                <a:latin typeface="Lucida Sans"/>
                <a:cs typeface="Lucida Sans"/>
              </a:rPr>
              <a:t>Solution</a:t>
            </a:r>
            <a:r>
              <a:rPr lang="zh-CN" altLang="en-US" sz="3200" dirty="0" smtClean="0">
                <a:solidFill>
                  <a:srgbClr val="FF0000"/>
                </a:solidFill>
                <a:latin typeface="Lucida Sans"/>
                <a:cs typeface="Lucida Sans"/>
              </a:rPr>
              <a:t>？</a:t>
            </a:r>
            <a:endParaRPr lang="zh-CN" altLang="en-US" dirty="0"/>
          </a:p>
        </p:txBody>
      </p:sp>
      <p:sp>
        <p:nvSpPr>
          <p:cNvPr id="8" name="矩形 7"/>
          <p:cNvSpPr/>
          <p:nvPr/>
        </p:nvSpPr>
        <p:spPr>
          <a:xfrm>
            <a:off x="450836" y="1954249"/>
            <a:ext cx="1721946" cy="553998"/>
          </a:xfrm>
          <a:prstGeom prst="rect">
            <a:avLst/>
          </a:prstGeom>
        </p:spPr>
        <p:txBody>
          <a:bodyPr wrap="none">
            <a:spAutoFit/>
          </a:bodyPr>
          <a:lstStyle/>
          <a:p>
            <a:r>
              <a:rPr lang="en-US" altLang="zh-CN" dirty="0"/>
              <a:t>Problem:</a:t>
            </a:r>
            <a:endParaRPr lang="zh-CN" altLang="en-US" dirty="0"/>
          </a:p>
        </p:txBody>
      </p:sp>
      <p:sp>
        <p:nvSpPr>
          <p:cNvPr id="9" name="矩形 8"/>
          <p:cNvSpPr/>
          <p:nvPr/>
        </p:nvSpPr>
        <p:spPr>
          <a:xfrm>
            <a:off x="457200" y="4005064"/>
            <a:ext cx="1572866" cy="553998"/>
          </a:xfrm>
          <a:prstGeom prst="rect">
            <a:avLst/>
          </a:prstGeom>
        </p:spPr>
        <p:txBody>
          <a:bodyPr wrap="none">
            <a:spAutoFit/>
          </a:bodyPr>
          <a:lstStyle/>
          <a:p>
            <a:r>
              <a:rPr lang="en-US" altLang="zh-CN" dirty="0" smtClean="0"/>
              <a:t>Answer:</a:t>
            </a:r>
            <a:endParaRPr lang="zh-CN" altLang="en-US" dirty="0"/>
          </a:p>
        </p:txBody>
      </p:sp>
    </p:spTree>
    <p:extLst>
      <p:ext uri="{BB962C8B-B14F-4D97-AF65-F5344CB8AC3E}">
        <p14:creationId xmlns:p14="http://schemas.microsoft.com/office/powerpoint/2010/main" val="350710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Integer Multiplication</a:t>
            </a:r>
          </a:p>
        </p:txBody>
      </p:sp>
      <p:sp>
        <p:nvSpPr>
          <p:cNvPr id="3" name="Content Placeholder 2"/>
          <p:cNvSpPr>
            <a:spLocks noGrp="1"/>
          </p:cNvSpPr>
          <p:nvPr>
            <p:ph idx="1"/>
          </p:nvPr>
        </p:nvSpPr>
        <p:spPr>
          <a:xfrm>
            <a:off x="1624084" y="2494365"/>
            <a:ext cx="5909480"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000" dirty="0"/>
              <a:t>1234567895931413</a:t>
            </a:r>
          </a:p>
          <a:p>
            <a:pPr marL="0" marR="0" lvl="0" indent="0" defTabSz="914400" eaLnBrk="1" fontAlgn="auto" latinLnBrk="0" hangingPunct="1">
              <a:lnSpc>
                <a:spcPct val="100000"/>
              </a:lnSpc>
              <a:spcBef>
                <a:spcPts val="0"/>
              </a:spcBef>
              <a:spcAft>
                <a:spcPts val="0"/>
              </a:spcAft>
              <a:buClrTx/>
              <a:buSzTx/>
              <a:buFontTx/>
              <a:buNone/>
              <a:tabLst/>
              <a:defRPr/>
            </a:pPr>
            <a:r>
              <a:rPr lang="en-US" sz="5000" dirty="0"/>
              <a:t>4563823520395533</a:t>
            </a:r>
          </a:p>
        </p:txBody>
      </p:sp>
      <p:sp>
        <p:nvSpPr>
          <p:cNvPr id="4" name="TextBox 3"/>
          <p:cNvSpPr txBox="1"/>
          <p:nvPr/>
        </p:nvSpPr>
        <p:spPr>
          <a:xfrm>
            <a:off x="1008065" y="3632383"/>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838404" y="4476466"/>
            <a:ext cx="7118241" cy="0"/>
          </a:xfrm>
          <a:prstGeom prst="line">
            <a:avLst/>
          </a:prstGeom>
          <a:ln w="22225"/>
        </p:spPr>
        <p:style>
          <a:lnRef idx="3">
            <a:schemeClr val="dk1"/>
          </a:lnRef>
          <a:fillRef idx="0">
            <a:schemeClr val="dk1"/>
          </a:fillRef>
          <a:effectRef idx="2">
            <a:schemeClr val="dk1"/>
          </a:effectRef>
          <a:fontRef idx="minor">
            <a:schemeClr val="tx1"/>
          </a:fontRef>
        </p:style>
      </p:cxnSp>
      <p:sp>
        <p:nvSpPr>
          <p:cNvPr id="7" name="Right Brace 8"/>
          <p:cNvSpPr/>
          <p:nvPr/>
        </p:nvSpPr>
        <p:spPr>
          <a:xfrm rot="16200000">
            <a:off x="4317114" y="-246359"/>
            <a:ext cx="365760" cy="5328594"/>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9"/>
          <p:cNvSpPr txBox="1"/>
          <p:nvPr/>
        </p:nvSpPr>
        <p:spPr>
          <a:xfrm>
            <a:off x="4180034" y="1647848"/>
            <a:ext cx="639919" cy="584775"/>
          </a:xfrm>
          <a:prstGeom prst="rect">
            <a:avLst/>
          </a:prstGeom>
          <a:noFill/>
        </p:spPr>
        <p:txBody>
          <a:bodyPr wrap="none" rtlCol="0">
            <a:spAutoFit/>
          </a:bodyPr>
          <a:lstStyle/>
          <a:p>
            <a:r>
              <a:rPr lang="en-US" sz="3200" dirty="0" smtClean="0">
                <a:solidFill>
                  <a:schemeClr val="accent5"/>
                </a:solidFill>
              </a:rPr>
              <a:t>16</a:t>
            </a:r>
            <a:endParaRPr lang="en-US" dirty="0">
              <a:solidFill>
                <a:schemeClr val="accent5"/>
              </a:solidFill>
            </a:endParaRPr>
          </a:p>
        </p:txBody>
      </p:sp>
    </p:spTree>
    <p:extLst>
      <p:ext uri="{BB962C8B-B14F-4D97-AF65-F5344CB8AC3E}">
        <p14:creationId xmlns:p14="http://schemas.microsoft.com/office/powerpoint/2010/main" val="3297537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17" y="323588"/>
            <a:ext cx="7886700" cy="1325563"/>
          </a:xfrm>
        </p:spPr>
        <p:txBody>
          <a:bodyPr>
            <a:normAutofit/>
          </a:bodyPr>
          <a:lstStyle/>
          <a:p>
            <a:r>
              <a:rPr lang="en-US" dirty="0"/>
              <a:t>Integer Multiplication</a:t>
            </a:r>
          </a:p>
        </p:txBody>
      </p:sp>
      <p:sp>
        <p:nvSpPr>
          <p:cNvPr id="3" name="Content Placeholder 2"/>
          <p:cNvSpPr>
            <a:spLocks noGrp="1"/>
          </p:cNvSpPr>
          <p:nvPr>
            <p:ph idx="1"/>
          </p:nvPr>
        </p:nvSpPr>
        <p:spPr>
          <a:xfrm>
            <a:off x="714607" y="1719428"/>
            <a:ext cx="8711810"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1233925720752752384623764283568364918374523856298</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4562323582342395285623467235019130750135350013753</a:t>
            </a:r>
          </a:p>
        </p:txBody>
      </p:sp>
      <p:sp>
        <p:nvSpPr>
          <p:cNvPr id="4" name="TextBox 3"/>
          <p:cNvSpPr txBox="1"/>
          <p:nvPr/>
        </p:nvSpPr>
        <p:spPr>
          <a:xfrm>
            <a:off x="278457" y="1967563"/>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flipV="1">
            <a:off x="459757" y="2636097"/>
            <a:ext cx="8626321" cy="42249"/>
          </a:xfrm>
          <a:prstGeom prst="line">
            <a:avLst/>
          </a:prstGeom>
          <a:ln w="22225"/>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8024271" y="2877426"/>
            <a:ext cx="612668" cy="461665"/>
          </a:xfrm>
          <a:prstGeom prst="rect">
            <a:avLst/>
          </a:prstGeom>
          <a:noFill/>
        </p:spPr>
        <p:txBody>
          <a:bodyPr wrap="none" rtlCol="0">
            <a:spAutoFit/>
          </a:bodyPr>
          <a:lstStyle/>
          <a:p>
            <a:r>
              <a:rPr lang="en-US" sz="2400" dirty="0">
                <a:solidFill>
                  <a:schemeClr val="accent4"/>
                </a:solidFill>
              </a:rPr>
              <a:t>???</a:t>
            </a:r>
          </a:p>
        </p:txBody>
      </p:sp>
      <p:sp>
        <p:nvSpPr>
          <p:cNvPr id="9" name="Right Brace 8"/>
          <p:cNvSpPr/>
          <p:nvPr/>
        </p:nvSpPr>
        <p:spPr>
          <a:xfrm rot="16200000">
            <a:off x="4812905" y="-2566699"/>
            <a:ext cx="365760" cy="81805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787401" y="778466"/>
            <a:ext cx="401072" cy="584775"/>
          </a:xfrm>
          <a:prstGeom prst="rect">
            <a:avLst/>
          </a:prstGeom>
          <a:noFill/>
        </p:spPr>
        <p:txBody>
          <a:bodyPr wrap="none" rtlCol="0">
            <a:spAutoFit/>
          </a:bodyPr>
          <a:lstStyle/>
          <a:p>
            <a:r>
              <a:rPr lang="en-US" sz="3200" dirty="0">
                <a:solidFill>
                  <a:schemeClr val="accent5"/>
                </a:solidFill>
              </a:rPr>
              <a:t>n</a:t>
            </a:r>
            <a:endParaRPr lang="en-US" dirty="0">
              <a:solidFill>
                <a:schemeClr val="accent5"/>
              </a:solidFill>
            </a:endParaRPr>
          </a:p>
        </p:txBody>
      </p:sp>
      <mc:AlternateContent xmlns:mc="http://schemas.openxmlformats.org/markup-compatibility/2006" xmlns:a14="http://schemas.microsoft.com/office/drawing/2010/main">
        <mc:Choice Requires="a14">
          <p:sp>
            <p:nvSpPr>
              <p:cNvPr id="11" name="TextBox 10"/>
              <p:cNvSpPr txBox="1"/>
              <p:nvPr/>
            </p:nvSpPr>
            <p:spPr>
              <a:xfrm>
                <a:off x="399806" y="4208539"/>
                <a:ext cx="4824909" cy="1138773"/>
              </a:xfrm>
              <a:prstGeom prst="rect">
                <a:avLst/>
              </a:prstGeom>
              <a:noFill/>
            </p:spPr>
            <p:txBody>
              <a:bodyPr wrap="square" rtlCol="0">
                <a:spAutoFit/>
              </a:bodyPr>
              <a:lstStyle/>
              <a:p>
                <a:pPr algn="r"/>
                <a:r>
                  <a:rPr lang="en-US" sz="2800" dirty="0">
                    <a:solidFill>
                      <a:srgbClr val="FF0000"/>
                    </a:solidFill>
                  </a:rPr>
                  <a:t>About </a:t>
                </a:r>
                <a14:m>
                  <m:oMath xmlns:m="http://schemas.openxmlformats.org/officeDocument/2006/math">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charset="0"/>
                          </a:rPr>
                          <m:t>𝑛</m:t>
                        </m:r>
                      </m:e>
                      <m:sup>
                        <m:r>
                          <a:rPr lang="en-US" sz="2800" b="0" i="1" smtClean="0">
                            <a:solidFill>
                              <a:srgbClr val="FF0000"/>
                            </a:solidFill>
                            <a:latin typeface="Cambria Math" charset="0"/>
                          </a:rPr>
                          <m:t>2</m:t>
                        </m:r>
                      </m:sup>
                    </m:sSup>
                    <m:r>
                      <a:rPr lang="en-US" sz="2800" b="0" i="0" smtClean="0">
                        <a:solidFill>
                          <a:srgbClr val="FF0000"/>
                        </a:solidFill>
                        <a:latin typeface="Cambria Math" charset="0"/>
                      </a:rPr>
                      <m:t> </m:t>
                    </m:r>
                  </m:oMath>
                </a14:m>
                <a:r>
                  <a:rPr lang="en-US" sz="2800" dirty="0">
                    <a:solidFill>
                      <a:srgbClr val="FF0000"/>
                    </a:solidFill>
                  </a:rPr>
                  <a:t>one-digit operations</a:t>
                </a:r>
              </a:p>
              <a:p>
                <a:pPr algn="r"/>
                <a:endParaRPr lang="en-US" sz="2000" dirty="0">
                  <a:solidFill>
                    <a:schemeClr val="accent4"/>
                  </a:solidFill>
                </a:endParaRPr>
              </a:p>
              <a:p>
                <a:pPr algn="r"/>
                <a:endParaRPr lang="en-US" sz="2000" dirty="0">
                  <a:solidFill>
                    <a:schemeClr val="accent4"/>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9806" y="4208539"/>
                <a:ext cx="4824909" cy="1138773"/>
              </a:xfrm>
              <a:prstGeom prst="rect">
                <a:avLst/>
              </a:prstGeom>
              <a:blipFill>
                <a:blip r:embed="rId3"/>
                <a:stretch>
                  <a:fillRect l="-1643" t="-5348" r="-2528"/>
                </a:stretch>
              </a:blipFill>
            </p:spPr>
            <p:txBody>
              <a:bodyPr/>
              <a:lstStyle/>
              <a:p>
                <a:r>
                  <a:rPr lang="zh-CN" altLang="en-US">
                    <a:noFill/>
                  </a:rPr>
                  <a:t> </a:t>
                </a:r>
              </a:p>
            </p:txBody>
          </p:sp>
        </mc:Fallback>
      </mc:AlternateContent>
      <p:sp>
        <p:nvSpPr>
          <p:cNvPr id="12" name="TextBox 11"/>
          <p:cNvSpPr txBox="1"/>
          <p:nvPr/>
        </p:nvSpPr>
        <p:spPr>
          <a:xfrm>
            <a:off x="435804" y="3740830"/>
            <a:ext cx="3739549" cy="400110"/>
          </a:xfrm>
          <a:prstGeom prst="rect">
            <a:avLst/>
          </a:prstGeom>
          <a:noFill/>
        </p:spPr>
        <p:txBody>
          <a:bodyPr wrap="none" rtlCol="0">
            <a:spAutoFit/>
          </a:bodyPr>
          <a:lstStyle/>
          <a:p>
            <a:pPr algn="ctr"/>
            <a:r>
              <a:rPr lang="en-US" sz="2000" dirty="0"/>
              <a:t>(How many one-digit operations?)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9CE583-DC05-5A4B-9DE2-939782697BE3}"/>
                  </a:ext>
                </a:extLst>
              </p:cNvPr>
              <p:cNvSpPr txBox="1"/>
              <p:nvPr/>
            </p:nvSpPr>
            <p:spPr>
              <a:xfrm>
                <a:off x="2058498" y="4777925"/>
                <a:ext cx="6332434" cy="1569660"/>
              </a:xfrm>
              <a:prstGeom prst="rect">
                <a:avLst/>
              </a:prstGeom>
              <a:noFill/>
            </p:spPr>
            <p:txBody>
              <a:bodyPr wrap="square" rtlCol="0">
                <a:spAutoFit/>
              </a:bodyPr>
              <a:lstStyle/>
              <a:p>
                <a:r>
                  <a:rPr lang="en-US" sz="2400" dirty="0">
                    <a:solidFill>
                      <a:schemeClr val="accent4"/>
                    </a:solidFill>
                  </a:rPr>
                  <a:t>At most </a:t>
                </a:r>
                <a14:m>
                  <m:oMath xmlns:m="http://schemas.openxmlformats.org/officeDocument/2006/math">
                    <m:sSup>
                      <m:sSupPr>
                        <m:ctrlPr>
                          <a:rPr lang="en-US" sz="2400" i="1">
                            <a:solidFill>
                              <a:schemeClr val="accent4"/>
                            </a:solidFill>
                            <a:latin typeface="Cambria Math" panose="02040503050406030204" pitchFamily="18" charset="0"/>
                          </a:rPr>
                        </m:ctrlPr>
                      </m:sSupPr>
                      <m:e>
                        <m:r>
                          <a:rPr lang="en-US" sz="2400" i="1">
                            <a:solidFill>
                              <a:schemeClr val="accent4"/>
                            </a:solidFill>
                            <a:latin typeface="Cambria Math" charset="0"/>
                          </a:rPr>
                          <m:t>𝑛</m:t>
                        </m:r>
                      </m:e>
                      <m:sup>
                        <m:r>
                          <a:rPr lang="en-US" sz="2400" i="1">
                            <a:solidFill>
                              <a:schemeClr val="accent4"/>
                            </a:solidFill>
                            <a:latin typeface="Cambria Math" charset="0"/>
                          </a:rPr>
                          <m:t>2</m:t>
                        </m:r>
                      </m:sup>
                    </m:sSup>
                    <m:r>
                      <a:rPr lang="en-US" sz="2400" i="1">
                        <a:solidFill>
                          <a:schemeClr val="accent4"/>
                        </a:solidFill>
                        <a:latin typeface="Cambria Math" charset="0"/>
                      </a:rPr>
                      <m:t> </m:t>
                    </m:r>
                  </m:oMath>
                </a14:m>
                <a:r>
                  <a:rPr lang="en-US" sz="2400" dirty="0">
                    <a:solidFill>
                      <a:schemeClr val="accent4"/>
                    </a:solidFill>
                  </a:rPr>
                  <a:t>multiplications,</a:t>
                </a:r>
              </a:p>
              <a:p>
                <a:r>
                  <a:rPr lang="en-US" sz="2400" dirty="0">
                    <a:solidFill>
                      <a:schemeClr val="accent4"/>
                    </a:solidFill>
                  </a:rPr>
                  <a:t>and then at most </a:t>
                </a:r>
                <a14:m>
                  <m:oMath xmlns:m="http://schemas.openxmlformats.org/officeDocument/2006/math">
                    <m:sSup>
                      <m:sSupPr>
                        <m:ctrlPr>
                          <a:rPr lang="en-US" sz="2400" i="1">
                            <a:solidFill>
                              <a:schemeClr val="accent4"/>
                            </a:solidFill>
                            <a:latin typeface="Cambria Math" panose="02040503050406030204" pitchFamily="18" charset="0"/>
                          </a:rPr>
                        </m:ctrlPr>
                      </m:sSupPr>
                      <m:e>
                        <m:r>
                          <a:rPr lang="en-US" sz="2400" i="1">
                            <a:solidFill>
                              <a:schemeClr val="accent4"/>
                            </a:solidFill>
                            <a:latin typeface="Cambria Math" charset="0"/>
                          </a:rPr>
                          <m:t>𝑛</m:t>
                        </m:r>
                      </m:e>
                      <m:sup>
                        <m:r>
                          <a:rPr lang="en-US" sz="2400" i="1">
                            <a:solidFill>
                              <a:schemeClr val="accent4"/>
                            </a:solidFill>
                            <a:latin typeface="Cambria Math" charset="0"/>
                          </a:rPr>
                          <m:t>2</m:t>
                        </m:r>
                      </m:sup>
                    </m:sSup>
                  </m:oMath>
                </a14:m>
                <a:r>
                  <a:rPr lang="en-US" sz="2400" dirty="0">
                    <a:solidFill>
                      <a:schemeClr val="accent4"/>
                    </a:solidFill>
                  </a:rPr>
                  <a:t> additions (for carries) </a:t>
                </a:r>
              </a:p>
              <a:p>
                <a:r>
                  <a:rPr lang="en-US" sz="2400" dirty="0">
                    <a:solidFill>
                      <a:schemeClr val="accent4"/>
                    </a:solidFill>
                  </a:rPr>
                  <a:t>and then </a:t>
                </a:r>
                <a:r>
                  <a:rPr lang="en-US" sz="2400" dirty="0" smtClean="0">
                    <a:solidFill>
                      <a:schemeClr val="accent4"/>
                    </a:solidFill>
                  </a:rPr>
                  <a:t>add </a:t>
                </a:r>
                <a:r>
                  <a:rPr lang="en-US" sz="2400" dirty="0">
                    <a:solidFill>
                      <a:schemeClr val="accent4"/>
                    </a:solidFill>
                  </a:rPr>
                  <a:t>n different 2n-digit numbers</a:t>
                </a:r>
                <a:r>
                  <a:rPr lang="mr-IN" sz="2400" dirty="0">
                    <a:solidFill>
                      <a:schemeClr val="accent4"/>
                    </a:solidFill>
                  </a:rPr>
                  <a:t>…</a:t>
                </a:r>
                <a:endParaRPr lang="en-US" sz="2400" dirty="0">
                  <a:solidFill>
                    <a:schemeClr val="accent4"/>
                  </a:solidFill>
                </a:endParaRPr>
              </a:p>
              <a:p>
                <a:endParaRPr lang="en-US" sz="2400" dirty="0"/>
              </a:p>
            </p:txBody>
          </p:sp>
        </mc:Choice>
        <mc:Fallback xmlns="">
          <p:sp>
            <p:nvSpPr>
              <p:cNvPr id="15" name="TextBox 14">
                <a:extLst>
                  <a:ext uri="{FF2B5EF4-FFF2-40B4-BE49-F238E27FC236}">
                    <a16:creationId xmlns:a16="http://schemas.microsoft.com/office/drawing/2014/main" id="{7E9CE583-DC05-5A4B-9DE2-939782697BE3}"/>
                  </a:ext>
                </a:extLst>
              </p:cNvPr>
              <p:cNvSpPr txBox="1">
                <a:spLocks noRot="1" noChangeAspect="1" noMove="1" noResize="1" noEditPoints="1" noAdjustHandles="1" noChangeArrowheads="1" noChangeShapeType="1" noTextEdit="1"/>
              </p:cNvSpPr>
              <p:nvPr/>
            </p:nvSpPr>
            <p:spPr>
              <a:xfrm>
                <a:off x="2058498" y="4777925"/>
                <a:ext cx="6332434" cy="1569660"/>
              </a:xfrm>
              <a:prstGeom prst="rect">
                <a:avLst/>
              </a:prstGeom>
              <a:blipFill>
                <a:blip r:embed="rId4"/>
                <a:stretch>
                  <a:fillRect l="-1541" t="-2724"/>
                </a:stretch>
              </a:blipFill>
            </p:spPr>
            <p:txBody>
              <a:bodyPr/>
              <a:lstStyle/>
              <a:p>
                <a:r>
                  <a:rPr lang="zh-CN" altLang="en-US">
                    <a:noFill/>
                  </a:rPr>
                  <a:t> </a:t>
                </a:r>
              </a:p>
            </p:txBody>
          </p:sp>
        </mc:Fallback>
      </mc:AlternateContent>
      <p:sp>
        <p:nvSpPr>
          <p:cNvPr id="16" name="TextBox 15">
            <a:extLst>
              <a:ext uri="{FF2B5EF4-FFF2-40B4-BE49-F238E27FC236}">
                <a16:creationId xmlns:a16="http://schemas.microsoft.com/office/drawing/2014/main" id="{E3BCF782-FC9A-E24D-91CA-E9C4308B8728}"/>
              </a:ext>
            </a:extLst>
          </p:cNvPr>
          <p:cNvSpPr txBox="1"/>
          <p:nvPr/>
        </p:nvSpPr>
        <p:spPr>
          <a:xfrm>
            <a:off x="399806" y="3193565"/>
            <a:ext cx="8746221" cy="523220"/>
          </a:xfrm>
          <a:prstGeom prst="rect">
            <a:avLst/>
          </a:prstGeom>
          <a:noFill/>
        </p:spPr>
        <p:txBody>
          <a:bodyPr wrap="square" rtlCol="0">
            <a:spAutoFit/>
          </a:bodyPr>
          <a:lstStyle/>
          <a:p>
            <a:r>
              <a:rPr lang="en-US" sz="2800" dirty="0">
                <a:solidFill>
                  <a:srgbClr val="FF0000"/>
                </a:solidFill>
              </a:rPr>
              <a:t>How fast is the </a:t>
            </a:r>
            <a:r>
              <a:rPr lang="en-US" sz="2800" u="sng" dirty="0">
                <a:solidFill>
                  <a:srgbClr val="FF0000"/>
                </a:solidFill>
              </a:rPr>
              <a:t>grade-school multiplication algorithm</a:t>
            </a:r>
            <a:r>
              <a:rPr lang="en-US" sz="2800" dirty="0">
                <a:solidFill>
                  <a:srgbClr val="FF0000"/>
                </a:solidFill>
              </a:rPr>
              <a:t>?</a:t>
            </a:r>
          </a:p>
        </p:txBody>
      </p:sp>
      <p:sp>
        <p:nvSpPr>
          <p:cNvPr id="5" name="矩形 4"/>
          <p:cNvSpPr/>
          <p:nvPr/>
        </p:nvSpPr>
        <p:spPr>
          <a:xfrm>
            <a:off x="247492" y="6304002"/>
            <a:ext cx="8945111" cy="553998"/>
          </a:xfrm>
          <a:prstGeom prst="rect">
            <a:avLst/>
          </a:prstGeom>
        </p:spPr>
        <p:txBody>
          <a:bodyPr wrap="square">
            <a:spAutoFit/>
          </a:bodyPr>
          <a:lstStyle/>
          <a:p>
            <a:r>
              <a:rPr lang="en-US" altLang="zh-CN" dirty="0" smtClean="0"/>
              <a:t>Grade-School Multiplication  </a:t>
            </a:r>
            <a:r>
              <a:rPr lang="en-US" altLang="zh-CN" dirty="0">
                <a:solidFill>
                  <a:schemeClr val="accent4"/>
                </a:solidFill>
              </a:rPr>
              <a:t>“</a:t>
            </a:r>
            <a:r>
              <a:rPr lang="en-US" altLang="zh-CN" dirty="0">
                <a:solidFill>
                  <a:srgbClr val="FF0000"/>
                </a:solidFill>
              </a:rPr>
              <a:t>runs in time </a:t>
            </a:r>
            <a:r>
              <a:rPr lang="en-US" altLang="zh-CN" dirty="0">
                <a:solidFill>
                  <a:schemeClr val="accent4"/>
                </a:solidFill>
              </a:rPr>
              <a:t>O(n</a:t>
            </a:r>
            <a:r>
              <a:rPr lang="en-US" altLang="zh-CN" baseline="30000" dirty="0">
                <a:solidFill>
                  <a:schemeClr val="accent4"/>
                </a:solidFill>
              </a:rPr>
              <a:t>2</a:t>
            </a:r>
            <a:r>
              <a:rPr lang="en-US" altLang="zh-CN" dirty="0">
                <a:solidFill>
                  <a:schemeClr val="accent4"/>
                </a:solidFill>
              </a:rPr>
              <a:t>)”</a:t>
            </a:r>
          </a:p>
        </p:txBody>
      </p:sp>
    </p:spTree>
    <p:extLst>
      <p:ext uri="{BB962C8B-B14F-4D97-AF65-F5344CB8AC3E}">
        <p14:creationId xmlns:p14="http://schemas.microsoft.com/office/powerpoint/2010/main" val="406762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uiExpand="1" build="p"/>
      <p:bldP spid="15" grpId="0"/>
      <p:bldP spid="16"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2086" y="1536852"/>
            <a:ext cx="6711000" cy="5321148"/>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5879" y="1736621"/>
            <a:ext cx="6603414" cy="5051976"/>
          </a:xfrm>
          <a:prstGeom prst="rect">
            <a:avLst/>
          </a:prstGeom>
        </p:spPr>
      </p:pic>
      <p:sp>
        <p:nvSpPr>
          <p:cNvPr id="2" name="Title 1"/>
          <p:cNvSpPr>
            <a:spLocks noGrp="1"/>
          </p:cNvSpPr>
          <p:nvPr>
            <p:ph type="title"/>
          </p:nvPr>
        </p:nvSpPr>
        <p:spPr>
          <a:xfrm>
            <a:off x="424136" y="141886"/>
            <a:ext cx="7886700" cy="1325563"/>
          </a:xfrm>
        </p:spPr>
        <p:txBody>
          <a:bodyPr>
            <a:normAutofit/>
          </a:bodyPr>
          <a:lstStyle/>
          <a:p>
            <a:r>
              <a:rPr lang="en-US" sz="4000" dirty="0"/>
              <a:t>Implemented </a:t>
            </a:r>
            <a:r>
              <a:rPr lang="en-US" sz="4000" dirty="0" smtClean="0"/>
              <a:t> on a </a:t>
            </a:r>
            <a:r>
              <a:rPr lang="en-US" sz="4000" dirty="0"/>
              <a:t>laptop</a:t>
            </a:r>
            <a:endParaRPr lang="en-US" sz="2800" dirty="0"/>
          </a:p>
        </p:txBody>
      </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5289" y="4356657"/>
            <a:ext cx="2066797" cy="1550098"/>
          </a:xfrm>
          <a:prstGeom prst="rect">
            <a:avLst/>
          </a:prstGeom>
        </p:spPr>
      </p:pic>
      <p:sp>
        <p:nvSpPr>
          <p:cNvPr id="3" name="Rectangle 2"/>
          <p:cNvSpPr/>
          <p:nvPr/>
        </p:nvSpPr>
        <p:spPr>
          <a:xfrm>
            <a:off x="3290340" y="2926053"/>
            <a:ext cx="5299023" cy="707886"/>
          </a:xfrm>
          <a:prstGeom prst="rect">
            <a:avLst/>
          </a:prstGeom>
        </p:spPr>
        <p:txBody>
          <a:bodyPr wrap="square">
            <a:spAutoFit/>
          </a:bodyPr>
          <a:lstStyle/>
          <a:p>
            <a:r>
              <a:rPr lang="is-IS" sz="2000" dirty="0">
                <a:solidFill>
                  <a:srgbClr val="7030A0"/>
                </a:solidFill>
              </a:rPr>
              <a:t>Looks like it’s roughly</a:t>
            </a:r>
          </a:p>
          <a:p>
            <a:r>
              <a:rPr lang="is-IS" sz="2000" dirty="0">
                <a:solidFill>
                  <a:srgbClr val="7030A0"/>
                </a:solidFill>
              </a:rPr>
              <a:t>T</a:t>
            </a:r>
            <a:r>
              <a:rPr lang="is-IS" sz="2000" baseline="-25000" dirty="0">
                <a:solidFill>
                  <a:srgbClr val="7030A0"/>
                </a:solidFill>
              </a:rPr>
              <a:t>laptop</a:t>
            </a:r>
            <a:r>
              <a:rPr lang="is-IS" sz="2000" dirty="0">
                <a:solidFill>
                  <a:srgbClr val="7030A0"/>
                </a:solidFill>
              </a:rPr>
              <a:t>(n) = 0.0063 n</a:t>
            </a:r>
            <a:r>
              <a:rPr lang="is-IS" sz="2000" baseline="30000" dirty="0">
                <a:solidFill>
                  <a:srgbClr val="7030A0"/>
                </a:solidFill>
              </a:rPr>
              <a:t>2 </a:t>
            </a:r>
            <a:r>
              <a:rPr lang="mr-IN" sz="2000" dirty="0">
                <a:solidFill>
                  <a:srgbClr val="7030A0"/>
                </a:solidFill>
              </a:rPr>
              <a:t>–</a:t>
            </a:r>
            <a:r>
              <a:rPr lang="is-IS" sz="2000" dirty="0">
                <a:solidFill>
                  <a:srgbClr val="7030A0"/>
                </a:solidFill>
              </a:rPr>
              <a:t> 0.5 n + </a:t>
            </a:r>
            <a:r>
              <a:rPr lang="is-IS" sz="2000" dirty="0" smtClean="0">
                <a:solidFill>
                  <a:srgbClr val="7030A0"/>
                </a:solidFill>
              </a:rPr>
              <a:t>12.7...</a:t>
            </a:r>
            <a:endParaRPr lang="en-US" sz="2000" dirty="0">
              <a:solidFill>
                <a:srgbClr val="7030A0"/>
              </a:solidFill>
            </a:endParaRPr>
          </a:p>
        </p:txBody>
      </p:sp>
      <p:sp>
        <p:nvSpPr>
          <p:cNvPr id="11" name="TextBox 10">
            <a:extLst>
              <a:ext uri="{FF2B5EF4-FFF2-40B4-BE49-F238E27FC236}">
                <a16:creationId xmlns:a16="http://schemas.microsoft.com/office/drawing/2014/main" id="{C919E2E4-2341-A845-ADA2-65C292DCE75C}"/>
              </a:ext>
            </a:extLst>
          </p:cNvPr>
          <p:cNvSpPr txBox="1"/>
          <p:nvPr/>
        </p:nvSpPr>
        <p:spPr>
          <a:xfrm>
            <a:off x="255289" y="1075187"/>
            <a:ext cx="5846164" cy="461665"/>
          </a:xfrm>
          <a:prstGeom prst="rect">
            <a:avLst/>
          </a:prstGeom>
          <a:noFill/>
        </p:spPr>
        <p:txBody>
          <a:bodyPr wrap="square" rtlCol="0">
            <a:spAutoFit/>
          </a:bodyPr>
          <a:lstStyle/>
          <a:p>
            <a:r>
              <a:rPr lang="en-US" sz="2400" dirty="0">
                <a:solidFill>
                  <a:schemeClr val="accent4"/>
                </a:solidFill>
              </a:rPr>
              <a:t>The runtime “scales like” n</a:t>
            </a:r>
            <a:r>
              <a:rPr lang="en-US" sz="2400" baseline="30000" dirty="0">
                <a:solidFill>
                  <a:schemeClr val="accent4"/>
                </a:solidFill>
              </a:rPr>
              <a:t>2</a:t>
            </a:r>
            <a:endParaRPr lang="en-US" sz="2400" dirty="0">
              <a:solidFill>
                <a:schemeClr val="accent4"/>
              </a:solidFill>
            </a:endParaRPr>
          </a:p>
        </p:txBody>
      </p:sp>
      <p:pic>
        <p:nvPicPr>
          <p:cNvPr id="8" name="object 4"/>
          <p:cNvPicPr/>
          <p:nvPr/>
        </p:nvPicPr>
        <p:blipFill>
          <a:blip r:embed="rId6" cstate="print"/>
          <a:stretch>
            <a:fillRect/>
          </a:stretch>
        </p:blipFill>
        <p:spPr>
          <a:xfrm>
            <a:off x="395536" y="1688801"/>
            <a:ext cx="1302381" cy="1664235"/>
          </a:xfrm>
          <a:prstGeom prst="rect">
            <a:avLst/>
          </a:prstGeom>
        </p:spPr>
      </p:pic>
    </p:spTree>
    <p:extLst>
      <p:ext uri="{BB962C8B-B14F-4D97-AF65-F5344CB8AC3E}">
        <p14:creationId xmlns:p14="http://schemas.microsoft.com/office/powerpoint/2010/main" val="29467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5A674DE-BB01-1740-B2D3-7CFF6FE9CDD3}"/>
              </a:ext>
            </a:extLst>
          </p:cNvPr>
          <p:cNvPicPr>
            <a:picLocks noChangeAspect="1"/>
          </p:cNvPicPr>
          <p:nvPr/>
        </p:nvPicPr>
        <p:blipFill>
          <a:blip r:embed="rId3"/>
          <a:stretch>
            <a:fillRect/>
          </a:stretch>
        </p:blipFill>
        <p:spPr>
          <a:xfrm>
            <a:off x="2486793" y="1627360"/>
            <a:ext cx="6657207" cy="507639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5287" y="4283879"/>
            <a:ext cx="2066797" cy="1550098"/>
          </a:xfrm>
          <a:prstGeom prst="rect">
            <a:avLst/>
          </a:prstGeom>
        </p:spPr>
      </p:pic>
      <p:sp>
        <p:nvSpPr>
          <p:cNvPr id="2" name="Title 1"/>
          <p:cNvSpPr>
            <a:spLocks noGrp="1"/>
          </p:cNvSpPr>
          <p:nvPr>
            <p:ph type="title"/>
          </p:nvPr>
        </p:nvSpPr>
        <p:spPr>
          <a:xfrm>
            <a:off x="383817" y="144425"/>
            <a:ext cx="7886700" cy="1325563"/>
          </a:xfrm>
        </p:spPr>
        <p:txBody>
          <a:bodyPr/>
          <a:lstStyle/>
          <a:p>
            <a:r>
              <a:rPr lang="en-US" dirty="0"/>
              <a:t>Implemented by hand</a:t>
            </a:r>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383817" y="1825961"/>
            <a:ext cx="1308487" cy="2033704"/>
          </a:xfrm>
          <a:prstGeom prst="rect">
            <a:avLst/>
          </a:prstGeom>
        </p:spPr>
      </p:pic>
      <p:cxnSp>
        <p:nvCxnSpPr>
          <p:cNvPr id="9" name="Straight Connector 8"/>
          <p:cNvCxnSpPr>
            <a:cxnSpLocks/>
          </p:cNvCxnSpPr>
          <p:nvPr/>
        </p:nvCxnSpPr>
        <p:spPr>
          <a:xfrm flipV="1">
            <a:off x="2046310" y="4668982"/>
            <a:ext cx="4437617" cy="8502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618003" y="3068226"/>
            <a:ext cx="2843161" cy="70361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54401" y="3297079"/>
            <a:ext cx="2985952" cy="400110"/>
          </a:xfrm>
          <a:prstGeom prst="rect">
            <a:avLst/>
          </a:prstGeom>
          <a:noFill/>
        </p:spPr>
        <p:txBody>
          <a:bodyPr wrap="square" rtlCol="0">
            <a:spAutoFit/>
          </a:bodyPr>
          <a:lstStyle/>
          <a:p>
            <a:r>
              <a:rPr lang="en-US" sz="2000" dirty="0">
                <a:solidFill>
                  <a:schemeClr val="accent6">
                    <a:lumMod val="50000"/>
                  </a:schemeClr>
                </a:solidFill>
              </a:rPr>
              <a:t>Some other </a:t>
            </a:r>
            <a:r>
              <a:rPr lang="en-US" sz="2000" dirty="0" smtClean="0">
                <a:solidFill>
                  <a:schemeClr val="accent6">
                    <a:lumMod val="50000"/>
                  </a:schemeClr>
                </a:solidFill>
              </a:rPr>
              <a:t>function </a:t>
            </a:r>
            <a:r>
              <a:rPr lang="en-US" sz="2000" dirty="0">
                <a:solidFill>
                  <a:schemeClr val="accent6">
                    <a:lumMod val="50000"/>
                  </a:schemeClr>
                </a:solidFill>
              </a:rPr>
              <a:t>of n</a:t>
            </a:r>
          </a:p>
        </p:txBody>
      </p:sp>
      <mc:AlternateContent xmlns:mc="http://schemas.openxmlformats.org/markup-compatibility/2006" xmlns:a14="http://schemas.microsoft.com/office/drawing/2010/main">
        <mc:Choice Requires="a14">
          <p:sp>
            <p:nvSpPr>
              <p:cNvPr id="6" name="Rectangle 5"/>
              <p:cNvSpPr/>
              <p:nvPr/>
            </p:nvSpPr>
            <p:spPr>
              <a:xfrm>
                <a:off x="6229981" y="4858873"/>
                <a:ext cx="2590302" cy="400110"/>
              </a:xfrm>
              <a:prstGeom prst="rect">
                <a:avLst/>
              </a:prstGeom>
            </p:spPr>
            <p:txBody>
              <a:bodyPr wrap="square">
                <a:spAutoFit/>
              </a:bodyPr>
              <a:lstStyle/>
              <a:p>
                <a:pPr algn="ctr"/>
                <a:r>
                  <a:rPr lang="is-IS" sz="2000" dirty="0">
                    <a:solidFill>
                      <a:srgbClr val="FF0000"/>
                    </a:solidFill>
                  </a:rPr>
                  <a:t>T</a:t>
                </a:r>
                <a:r>
                  <a:rPr lang="is-IS" sz="2000" baseline="-25000" dirty="0">
                    <a:solidFill>
                      <a:srgbClr val="FF0000"/>
                    </a:solidFill>
                  </a:rPr>
                  <a:t>laptop</a:t>
                </a:r>
                <a:r>
                  <a:rPr lang="is-IS" sz="2000" dirty="0">
                    <a:solidFill>
                      <a:srgbClr val="FF0000"/>
                    </a:solidFill>
                  </a:rPr>
                  <a:t>(n) </a:t>
                </a:r>
                <a14:m>
                  <m:oMath xmlns:m="http://schemas.openxmlformats.org/officeDocument/2006/math">
                    <m:r>
                      <a:rPr lang="en-US" sz="2000" b="0" i="1" dirty="0" smtClean="0">
                        <a:solidFill>
                          <a:srgbClr val="FF0000"/>
                        </a:solidFill>
                        <a:latin typeface="Cambria Math" panose="02040503050406030204" pitchFamily="18" charset="0"/>
                      </a:rPr>
                      <m:t>≈</m:t>
                    </m:r>
                  </m:oMath>
                </a14:m>
                <a:r>
                  <a:rPr lang="is-IS" sz="2000" dirty="0">
                    <a:solidFill>
                      <a:srgbClr val="FF0000"/>
                    </a:solidFill>
                  </a:rPr>
                  <a:t> 0.0063 </a:t>
                </a:r>
                <a:r>
                  <a:rPr lang="is-IS" sz="2000" dirty="0" smtClean="0">
                    <a:solidFill>
                      <a:srgbClr val="FF0000"/>
                    </a:solidFill>
                  </a:rPr>
                  <a:t>n</a:t>
                </a:r>
                <a:r>
                  <a:rPr lang="is-IS" sz="2000" baseline="30000" dirty="0" smtClean="0">
                    <a:solidFill>
                      <a:srgbClr val="FF0000"/>
                    </a:solidFill>
                  </a:rPr>
                  <a:t>2</a:t>
                </a:r>
                <a:endParaRPr lang="en-US" sz="2000" dirty="0">
                  <a:solidFill>
                    <a:srgbClr val="FF00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229981" y="4858873"/>
                <a:ext cx="2590302" cy="400110"/>
              </a:xfrm>
              <a:prstGeom prst="rect">
                <a:avLst/>
              </a:prstGeom>
              <a:blipFill>
                <a:blip r:embed="rId6"/>
                <a:stretch>
                  <a:fillRect l="-1176" t="-6061" b="-27273"/>
                </a:stretch>
              </a:blipFill>
            </p:spPr>
            <p:txBody>
              <a:bodyPr/>
              <a:lstStyle/>
              <a:p>
                <a:r>
                  <a:rPr lang="zh-CN" altLang="en-US">
                    <a:noFill/>
                  </a:rPr>
                  <a:t> </a:t>
                </a:r>
              </a:p>
            </p:txBody>
          </p:sp>
        </mc:Fallback>
      </mc:AlternateContent>
      <p:sp>
        <p:nvSpPr>
          <p:cNvPr id="7" name="TextBox 6"/>
          <p:cNvSpPr txBox="1"/>
          <p:nvPr/>
        </p:nvSpPr>
        <p:spPr>
          <a:xfrm>
            <a:off x="383817" y="1165695"/>
            <a:ext cx="5846164" cy="461665"/>
          </a:xfrm>
          <a:prstGeom prst="rect">
            <a:avLst/>
          </a:prstGeom>
          <a:noFill/>
        </p:spPr>
        <p:txBody>
          <a:bodyPr wrap="square" rtlCol="0">
            <a:spAutoFit/>
          </a:bodyPr>
          <a:lstStyle/>
          <a:p>
            <a:r>
              <a:rPr lang="en-US" sz="2400" dirty="0">
                <a:solidFill>
                  <a:schemeClr val="accent4"/>
                </a:solidFill>
              </a:rPr>
              <a:t>The runtime still “scales like” n</a:t>
            </a:r>
            <a:r>
              <a:rPr lang="en-US" sz="2400" baseline="30000" dirty="0">
                <a:solidFill>
                  <a:schemeClr val="accent4"/>
                </a:solidFill>
              </a:rPr>
              <a:t>2</a:t>
            </a:r>
            <a:endParaRPr lang="en-US" sz="2400" dirty="0">
              <a:solidFill>
                <a:schemeClr val="accent4"/>
              </a:solidFill>
            </a:endParaRPr>
          </a:p>
        </p:txBody>
      </p:sp>
    </p:spTree>
    <p:extLst>
      <p:ext uri="{BB962C8B-B14F-4D97-AF65-F5344CB8AC3E}">
        <p14:creationId xmlns:p14="http://schemas.microsoft.com/office/powerpoint/2010/main" val="22741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9E1A3-FA71-E64E-B0AF-6B2C7D5A38F8}"/>
              </a:ext>
            </a:extLst>
          </p:cNvPr>
          <p:cNvPicPr>
            <a:picLocks noChangeAspect="1"/>
          </p:cNvPicPr>
          <p:nvPr/>
        </p:nvPicPr>
        <p:blipFill>
          <a:blip r:embed="rId3"/>
          <a:stretch>
            <a:fillRect/>
          </a:stretch>
        </p:blipFill>
        <p:spPr>
          <a:xfrm>
            <a:off x="2154939" y="1264227"/>
            <a:ext cx="6989061" cy="5448901"/>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5817" y="5411608"/>
            <a:ext cx="1601442" cy="1201082"/>
          </a:xfrm>
          <a:prstGeom prst="rect">
            <a:avLst/>
          </a:prstGeom>
        </p:spPr>
      </p:pic>
      <p:sp>
        <p:nvSpPr>
          <p:cNvPr id="2" name="Title 1"/>
          <p:cNvSpPr>
            <a:spLocks noGrp="1"/>
          </p:cNvSpPr>
          <p:nvPr>
            <p:ph type="title"/>
          </p:nvPr>
        </p:nvSpPr>
        <p:spPr>
          <a:xfrm>
            <a:off x="255287" y="29108"/>
            <a:ext cx="8588908" cy="1325563"/>
          </a:xfrm>
        </p:spPr>
        <p:txBody>
          <a:bodyPr>
            <a:normAutofit/>
          </a:bodyPr>
          <a:lstStyle/>
          <a:p>
            <a:r>
              <a:rPr lang="en-US" sz="4000" dirty="0"/>
              <a:t>Why is big-Oh notation meaningful?</a:t>
            </a:r>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902009" y="1879426"/>
            <a:ext cx="924848" cy="1437437"/>
          </a:xfrm>
          <a:prstGeom prst="rect">
            <a:avLst/>
          </a:prstGeom>
        </p:spPr>
      </p:pic>
      <p:pic>
        <p:nvPicPr>
          <p:cNvPr id="6" name="Picture 5">
            <a:extLst>
              <a:ext uri="{FF2B5EF4-FFF2-40B4-BE49-F238E27FC236}">
                <a16:creationId xmlns:a16="http://schemas.microsoft.com/office/drawing/2014/main" id="{4C77725A-7E7D-5E40-94C0-4E0D4041782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903" y="3205712"/>
            <a:ext cx="1163339" cy="1172357"/>
          </a:xfrm>
          <a:prstGeom prst="rect">
            <a:avLst/>
          </a:prstGeom>
        </p:spPr>
      </p:pic>
      <p:cxnSp>
        <p:nvCxnSpPr>
          <p:cNvPr id="9" name="Straight Connector 8">
            <a:extLst>
              <a:ext uri="{FF2B5EF4-FFF2-40B4-BE49-F238E27FC236}">
                <a16:creationId xmlns:a16="http://schemas.microsoft.com/office/drawing/2014/main" id="{CDDED7D9-BB08-C14F-82A2-4DCF4F813DE1}"/>
              </a:ext>
            </a:extLst>
          </p:cNvPr>
          <p:cNvCxnSpPr>
            <a:cxnSpLocks/>
          </p:cNvCxnSpPr>
          <p:nvPr/>
        </p:nvCxnSpPr>
        <p:spPr>
          <a:xfrm flipH="1" flipV="1">
            <a:off x="1716779" y="2623051"/>
            <a:ext cx="2550421" cy="110878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0089BD-359D-C941-A0E5-4FA28CB5579E}"/>
              </a:ext>
            </a:extLst>
          </p:cNvPr>
          <p:cNvCxnSpPr>
            <a:cxnSpLocks/>
          </p:cNvCxnSpPr>
          <p:nvPr/>
        </p:nvCxnSpPr>
        <p:spPr>
          <a:xfrm flipH="1" flipV="1">
            <a:off x="1826538" y="4058476"/>
            <a:ext cx="3673717" cy="41698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3ACBC6-201D-DD4C-956F-A785CE2B21A3}"/>
              </a:ext>
            </a:extLst>
          </p:cNvPr>
          <p:cNvCxnSpPr>
            <a:cxnSpLocks/>
          </p:cNvCxnSpPr>
          <p:nvPr/>
        </p:nvCxnSpPr>
        <p:spPr>
          <a:xfrm flipH="1">
            <a:off x="2403566" y="5110476"/>
            <a:ext cx="3235234" cy="3904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E28151-1244-4644-87DC-59AC1C5B35DE}"/>
                  </a:ext>
                </a:extLst>
              </p:cNvPr>
              <p:cNvSpPr txBox="1"/>
              <p:nvPr/>
            </p:nvSpPr>
            <p:spPr>
              <a:xfrm>
                <a:off x="764091" y="4373016"/>
                <a:ext cx="1626992" cy="5829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14:m>
                  <m:oMath xmlns:m="http://schemas.openxmlformats.org/officeDocument/2006/math">
                    <m:r>
                      <a:rPr lang="en-US" sz="2000" b="1" i="1" smtClean="0">
                        <a:effectLst>
                          <a:outerShdw blurRad="38100" dist="38100" dir="2700000" algn="tl">
                            <a:srgbClr val="000000">
                              <a:alpha val="43137"/>
                            </a:srgbClr>
                          </a:outerShdw>
                        </a:effectLst>
                        <a:latin typeface="Cambria Math" panose="02040503050406030204" pitchFamily="18" charset="0"/>
                      </a:rPr>
                      <m:t>≈</m:t>
                    </m:r>
                    <m:f>
                      <m:fPr>
                        <m:ctrlPr>
                          <a:rPr lang="en-US" sz="2000" b="1" i="1" smtClean="0">
                            <a:effectLst>
                              <a:outerShdw blurRad="38100" dist="38100" dir="2700000" algn="tl">
                                <a:srgbClr val="000000">
                                  <a:alpha val="43137"/>
                                </a:srgbClr>
                              </a:outerShdw>
                            </a:effectLst>
                            <a:latin typeface="Cambria Math" panose="02040503050406030204" pitchFamily="18" charset="0"/>
                          </a:rPr>
                        </m:ctrlPr>
                      </m:fPr>
                      <m:num>
                        <m:sSup>
                          <m:sSupPr>
                            <m:ctrlPr>
                              <a:rPr lang="en-US" sz="2000" b="1" i="1" smtClean="0">
                                <a:effectLst>
                                  <a:outerShdw blurRad="38100" dist="38100" dir="2700000" algn="tl">
                                    <a:srgbClr val="000000">
                                      <a:alpha val="43137"/>
                                    </a:srgbClr>
                                  </a:outerShdw>
                                </a:effectLst>
                                <a:latin typeface="Cambria Math" panose="02040503050406030204" pitchFamily="18" charset="0"/>
                              </a:rPr>
                            </m:ctrlPr>
                          </m:sSupPr>
                          <m:e>
                            <m:r>
                              <a:rPr lang="en-US" sz="2000" b="1" i="1" smtClean="0">
                                <a:effectLst>
                                  <a:outerShdw blurRad="38100" dist="38100" dir="2700000" algn="tl">
                                    <a:srgbClr val="000000">
                                      <a:alpha val="43137"/>
                                    </a:srgbClr>
                                  </a:outerShdw>
                                </a:effectLst>
                                <a:latin typeface="Cambria Math" panose="02040503050406030204" pitchFamily="18" charset="0"/>
                              </a:rPr>
                              <m:t>𝒏</m:t>
                            </m:r>
                          </m:e>
                          <m:sup>
                            <m:r>
                              <a:rPr lang="en-US" sz="2000" b="1" i="1" smtClean="0">
                                <a:effectLst>
                                  <a:outerShdw blurRad="38100" dist="38100" dir="2700000" algn="tl">
                                    <a:srgbClr val="000000">
                                      <a:alpha val="43137"/>
                                    </a:srgbClr>
                                  </a:outerShdw>
                                </a:effectLst>
                                <a:latin typeface="Cambria Math" panose="02040503050406030204" pitchFamily="18" charset="0"/>
                              </a:rPr>
                              <m:t>𝟏</m:t>
                            </m:r>
                            <m:r>
                              <a:rPr lang="en-US" sz="2000" b="1" i="1" smtClean="0">
                                <a:effectLst>
                                  <a:outerShdw blurRad="38100" dist="38100" dir="2700000" algn="tl">
                                    <a:srgbClr val="000000">
                                      <a:alpha val="43137"/>
                                    </a:srgbClr>
                                  </a:outerShdw>
                                </a:effectLst>
                                <a:latin typeface="Cambria Math" panose="02040503050406030204" pitchFamily="18" charset="0"/>
                              </a:rPr>
                              <m:t>.</m:t>
                            </m:r>
                            <m:r>
                              <a:rPr lang="en-US" sz="2000" b="1" i="1" smtClean="0">
                                <a:effectLst>
                                  <a:outerShdw blurRad="38100" dist="38100" dir="2700000" algn="tl">
                                    <a:srgbClr val="000000">
                                      <a:alpha val="43137"/>
                                    </a:srgbClr>
                                  </a:outerShdw>
                                </a:effectLst>
                                <a:latin typeface="Cambria Math" panose="02040503050406030204" pitchFamily="18" charset="0"/>
                              </a:rPr>
                              <m:t>𝟔</m:t>
                            </m:r>
                          </m:sup>
                        </m:sSup>
                      </m:num>
                      <m:den>
                        <m:r>
                          <a:rPr lang="en-US" sz="2000" b="1" i="1" smtClean="0">
                            <a:effectLst>
                              <a:outerShdw blurRad="38100" dist="38100" dir="2700000" algn="tl">
                                <a:srgbClr val="000000">
                                  <a:alpha val="43137"/>
                                </a:srgbClr>
                              </a:outerShdw>
                            </a:effectLst>
                            <a:latin typeface="Cambria Math" panose="02040503050406030204" pitchFamily="18" charset="0"/>
                          </a:rPr>
                          <m:t>𝟏𝟎</m:t>
                        </m:r>
                      </m:den>
                    </m:f>
                    <m:r>
                      <a:rPr lang="en-US" sz="2000" b="1" i="1" smtClean="0">
                        <a:effectLst>
                          <a:outerShdw blurRad="38100" dist="38100" dir="2700000" algn="tl">
                            <a:srgbClr val="000000">
                              <a:alpha val="43137"/>
                            </a:srgbClr>
                          </a:outerShdw>
                        </a:effectLst>
                        <a:latin typeface="Cambria Math" panose="02040503050406030204" pitchFamily="18" charset="0"/>
                      </a:rPr>
                      <m:t>+</m:t>
                    </m:r>
                    <m:r>
                      <a:rPr lang="en-US" sz="2000" b="1" i="1" smtClean="0">
                        <a:effectLst>
                          <a:outerShdw blurRad="38100" dist="38100" dir="2700000" algn="tl">
                            <a:srgbClr val="000000">
                              <a:alpha val="43137"/>
                            </a:srgbClr>
                          </a:outerShdw>
                        </a:effectLst>
                        <a:latin typeface="Cambria Math" panose="02040503050406030204" pitchFamily="18" charset="0"/>
                      </a:rPr>
                      <m:t>𝟏𝟎𝟎</m:t>
                    </m:r>
                  </m:oMath>
                </a14:m>
                <a:r>
                  <a:rPr lang="en-US" sz="2000" b="1" dirty="0">
                    <a:effectLst>
                      <a:outerShdw blurRad="38100" dist="38100" dir="2700000" algn="tl">
                        <a:srgbClr val="000000">
                          <a:alpha val="43137"/>
                        </a:srgbClr>
                      </a:outerShdw>
                    </a:effectLst>
                  </a:rPr>
                  <a:t> </a:t>
                </a:r>
              </a:p>
            </p:txBody>
          </p:sp>
        </mc:Choice>
        <mc:Fallback xmlns="">
          <p:sp>
            <p:nvSpPr>
              <p:cNvPr id="29" name="TextBox 28">
                <a:extLst>
                  <a:ext uri="{FF2B5EF4-FFF2-40B4-BE49-F238E27FC236}">
                    <a16:creationId xmlns:a16="http://schemas.microsoft.com/office/drawing/2014/main" id="{D6E28151-1244-4644-87DC-59AC1C5B35DE}"/>
                  </a:ext>
                </a:extLst>
              </p:cNvPr>
              <p:cNvSpPr txBox="1">
                <a:spLocks noRot="1" noChangeAspect="1" noMove="1" noResize="1" noEditPoints="1" noAdjustHandles="1" noChangeArrowheads="1" noChangeShapeType="1" noTextEdit="1"/>
              </p:cNvSpPr>
              <p:nvPr/>
            </p:nvSpPr>
            <p:spPr>
              <a:xfrm>
                <a:off x="764091" y="4373016"/>
                <a:ext cx="1626992" cy="582980"/>
              </a:xfrm>
              <a:prstGeom prst="rect">
                <a:avLst/>
              </a:prstGeom>
              <a:blipFill>
                <a:blip r:embed="rId7"/>
                <a:stretch>
                  <a:fillRect/>
                </a:stretch>
              </a:blipFill>
            </p:spPr>
            <p:txBody>
              <a:bodyPr/>
              <a:lstStyle/>
              <a:p>
                <a:r>
                  <a:rPr lang="zh-CN" altLang="en-US">
                    <a:noFill/>
                  </a:rPr>
                  <a:t> </a:t>
                </a:r>
              </a:p>
            </p:txBody>
          </p:sp>
        </mc:Fallback>
      </mc:AlternateContent>
      <p:sp>
        <p:nvSpPr>
          <p:cNvPr id="7" name="TextBox 6">
            <a:extLst>
              <a:ext uri="{FF2B5EF4-FFF2-40B4-BE49-F238E27FC236}">
                <a16:creationId xmlns:a16="http://schemas.microsoft.com/office/drawing/2014/main" id="{848FB2AE-1336-BF49-874C-D41AE3DCDA46}"/>
              </a:ext>
            </a:extLst>
          </p:cNvPr>
          <p:cNvSpPr txBox="1"/>
          <p:nvPr/>
        </p:nvSpPr>
        <p:spPr>
          <a:xfrm>
            <a:off x="3611937" y="2367810"/>
            <a:ext cx="3010932" cy="307777"/>
          </a:xfrm>
          <a:prstGeom prst="rect">
            <a:avLst/>
          </a:prstGeom>
          <a:solidFill>
            <a:schemeClr val="bg1"/>
          </a:solidFill>
        </p:spPr>
        <p:txBody>
          <a:bodyPr wrap="square" rtlCol="0">
            <a:spAutoFit/>
          </a:bodyPr>
          <a:lstStyle/>
          <a:p>
            <a:r>
              <a:rPr lang="en-US" sz="1400" dirty="0"/>
              <a:t>Wizard’s algorithm</a:t>
            </a:r>
          </a:p>
        </p:txBody>
      </p:sp>
      <mc:AlternateContent xmlns:mc="http://schemas.openxmlformats.org/markup-compatibility/2006" xmlns:a14="http://schemas.microsoft.com/office/drawing/2010/main">
        <mc:Choice Requires="a14">
          <p:sp>
            <p:nvSpPr>
              <p:cNvPr id="13" name="Rectangle 5"/>
              <p:cNvSpPr/>
              <p:nvPr/>
            </p:nvSpPr>
            <p:spPr>
              <a:xfrm>
                <a:off x="6253893" y="4532939"/>
                <a:ext cx="2590302" cy="400110"/>
              </a:xfrm>
              <a:prstGeom prst="rect">
                <a:avLst/>
              </a:prstGeom>
            </p:spPr>
            <p:txBody>
              <a:bodyPr wrap="square">
                <a:spAutoFit/>
              </a:bodyPr>
              <a:lstStyle/>
              <a:p>
                <a:pPr algn="ctr"/>
                <a:r>
                  <a:rPr lang="is-IS" sz="2000" dirty="0" smtClean="0">
                    <a:solidFill>
                      <a:schemeClr val="tx1"/>
                    </a:solidFill>
                  </a:rPr>
                  <a:t>T</a:t>
                </a:r>
                <a:r>
                  <a:rPr lang="is-IS" sz="2000" baseline="-25000" dirty="0">
                    <a:solidFill>
                      <a:schemeClr val="tx1"/>
                    </a:solidFill>
                  </a:rPr>
                  <a:t>laptop</a:t>
                </a:r>
                <a:r>
                  <a:rPr lang="is-IS" sz="2000" dirty="0">
                    <a:solidFill>
                      <a:schemeClr val="tx1"/>
                    </a:solidFill>
                  </a:rPr>
                  <a:t>(n) </a:t>
                </a:r>
                <a14:m>
                  <m:oMath xmlns:m="http://schemas.openxmlformats.org/officeDocument/2006/math">
                    <m:r>
                      <a:rPr lang="en-US" sz="2000" b="0" i="1" dirty="0" smtClean="0">
                        <a:solidFill>
                          <a:schemeClr val="tx1"/>
                        </a:solidFill>
                        <a:latin typeface="Cambria Math" panose="02040503050406030204" pitchFamily="18" charset="0"/>
                      </a:rPr>
                      <m:t>≈</m:t>
                    </m:r>
                  </m:oMath>
                </a14:m>
                <a:r>
                  <a:rPr lang="is-IS" sz="2000" dirty="0">
                    <a:solidFill>
                      <a:schemeClr val="tx1"/>
                    </a:solidFill>
                  </a:rPr>
                  <a:t> 0.0063 </a:t>
                </a:r>
                <a:r>
                  <a:rPr lang="is-IS" sz="2000" dirty="0" smtClean="0">
                    <a:solidFill>
                      <a:schemeClr val="tx1"/>
                    </a:solidFill>
                  </a:rPr>
                  <a:t>n</a:t>
                </a:r>
                <a:r>
                  <a:rPr lang="is-IS" sz="2000" baseline="30000" dirty="0" smtClean="0">
                    <a:solidFill>
                      <a:schemeClr val="tx1"/>
                    </a:solidFill>
                  </a:rPr>
                  <a:t>2</a:t>
                </a:r>
                <a:endParaRPr lang="en-US" sz="2000" dirty="0">
                  <a:solidFill>
                    <a:schemeClr val="tx1"/>
                  </a:solidFill>
                </a:endParaRPr>
              </a:p>
            </p:txBody>
          </p:sp>
        </mc:Choice>
        <mc:Fallback xmlns="">
          <p:sp>
            <p:nvSpPr>
              <p:cNvPr id="13" name="Rectangle 5"/>
              <p:cNvSpPr>
                <a:spLocks noRot="1" noChangeAspect="1" noMove="1" noResize="1" noEditPoints="1" noAdjustHandles="1" noChangeArrowheads="1" noChangeShapeType="1" noTextEdit="1"/>
              </p:cNvSpPr>
              <p:nvPr/>
            </p:nvSpPr>
            <p:spPr>
              <a:xfrm>
                <a:off x="6253893" y="4532939"/>
                <a:ext cx="2590302" cy="400110"/>
              </a:xfrm>
              <a:prstGeom prst="rect">
                <a:avLst/>
              </a:prstGeom>
              <a:blipFill>
                <a:blip r:embed="rId8"/>
                <a:stretch>
                  <a:fillRect l="-1412" t="-7692" b="-2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00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AF66A-90F0-484A-A0D3-124193BB74B5}"/>
              </a:ext>
            </a:extLst>
          </p:cNvPr>
          <p:cNvPicPr>
            <a:picLocks noChangeAspect="1"/>
          </p:cNvPicPr>
          <p:nvPr/>
        </p:nvPicPr>
        <p:blipFill>
          <a:blip r:embed="rId3"/>
          <a:stretch>
            <a:fillRect/>
          </a:stretch>
        </p:blipFill>
        <p:spPr>
          <a:xfrm>
            <a:off x="2655387" y="1567281"/>
            <a:ext cx="6335916" cy="4845743"/>
          </a:xfrm>
          <a:prstGeom prst="rect">
            <a:avLst/>
          </a:prstGeom>
        </p:spPr>
      </p:pic>
      <p:sp>
        <p:nvSpPr>
          <p:cNvPr id="2" name="Title 1"/>
          <p:cNvSpPr>
            <a:spLocks noGrp="1"/>
          </p:cNvSpPr>
          <p:nvPr>
            <p:ph type="title"/>
          </p:nvPr>
        </p:nvSpPr>
        <p:spPr>
          <a:xfrm>
            <a:off x="383817" y="261805"/>
            <a:ext cx="7886700" cy="1325563"/>
          </a:xfrm>
        </p:spPr>
        <p:txBody>
          <a:bodyPr/>
          <a:lstStyle/>
          <a:p>
            <a:r>
              <a:rPr lang="en-US" dirty="0"/>
              <a:t>Let n get bigger</a:t>
            </a:r>
            <a:r>
              <a:rPr lang="mr-IN" dirty="0"/>
              <a:t>…</a:t>
            </a:r>
            <a:endParaRPr lang="en-US" dirty="0"/>
          </a:p>
        </p:txBody>
      </p:sp>
      <p:pic>
        <p:nvPicPr>
          <p:cNvPr id="29" name="Picture 28">
            <a:extLst>
              <a:ext uri="{FF2B5EF4-FFF2-40B4-BE49-F238E27FC236}">
                <a16:creationId xmlns:a16="http://schemas.microsoft.com/office/drawing/2014/main" id="{88227E3C-0099-204E-8A03-74AFAC16F3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0748" y="5110476"/>
            <a:ext cx="1601442" cy="1201082"/>
          </a:xfrm>
          <a:prstGeom prst="rect">
            <a:avLst/>
          </a:prstGeom>
        </p:spPr>
      </p:pic>
      <p:pic>
        <p:nvPicPr>
          <p:cNvPr id="30" name="Picture 29">
            <a:extLst>
              <a:ext uri="{FF2B5EF4-FFF2-40B4-BE49-F238E27FC236}">
                <a16:creationId xmlns:a16="http://schemas.microsoft.com/office/drawing/2014/main" id="{A3775767-2F72-784A-B04A-12BCE40846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902009" y="1879426"/>
            <a:ext cx="924848" cy="1437437"/>
          </a:xfrm>
          <a:prstGeom prst="rect">
            <a:avLst/>
          </a:prstGeom>
        </p:spPr>
      </p:pic>
      <p:pic>
        <p:nvPicPr>
          <p:cNvPr id="31" name="Picture 30">
            <a:extLst>
              <a:ext uri="{FF2B5EF4-FFF2-40B4-BE49-F238E27FC236}">
                <a16:creationId xmlns:a16="http://schemas.microsoft.com/office/drawing/2014/main" id="{17398791-3EA2-AD41-98D4-D8DCF3B02E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2392" y="3643499"/>
            <a:ext cx="1163339" cy="1172357"/>
          </a:xfrm>
          <a:prstGeom prst="rect">
            <a:avLst/>
          </a:prstGeom>
        </p:spPr>
      </p:pic>
      <p:cxnSp>
        <p:nvCxnSpPr>
          <p:cNvPr id="32" name="Straight Connector 31">
            <a:extLst>
              <a:ext uri="{FF2B5EF4-FFF2-40B4-BE49-F238E27FC236}">
                <a16:creationId xmlns:a16="http://schemas.microsoft.com/office/drawing/2014/main" id="{FCC173C3-E97B-B54A-B500-A99FCA4D5F6F}"/>
              </a:ext>
            </a:extLst>
          </p:cNvPr>
          <p:cNvCxnSpPr>
            <a:cxnSpLocks/>
          </p:cNvCxnSpPr>
          <p:nvPr/>
        </p:nvCxnSpPr>
        <p:spPr>
          <a:xfrm flipH="1" flipV="1">
            <a:off x="1716780" y="2623052"/>
            <a:ext cx="2495002" cy="3279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236817-A44B-DB47-BB4E-4D26CD26BC95}"/>
              </a:ext>
            </a:extLst>
          </p:cNvPr>
          <p:cNvCxnSpPr>
            <a:cxnSpLocks/>
          </p:cNvCxnSpPr>
          <p:nvPr/>
        </p:nvCxnSpPr>
        <p:spPr>
          <a:xfrm flipH="1" flipV="1">
            <a:off x="1826538" y="4058476"/>
            <a:ext cx="4269462" cy="2918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EB7367-DE7B-A747-92AA-9D77FD7691D3}"/>
              </a:ext>
            </a:extLst>
          </p:cNvPr>
          <p:cNvCxnSpPr>
            <a:cxnSpLocks/>
          </p:cNvCxnSpPr>
          <p:nvPr/>
        </p:nvCxnSpPr>
        <p:spPr>
          <a:xfrm flipH="1">
            <a:off x="2403567" y="5247606"/>
            <a:ext cx="2431669" cy="2533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1F459A-FBE8-8245-9B8D-0682C199A349}"/>
                  </a:ext>
                </a:extLst>
              </p:cNvPr>
              <p:cNvSpPr txBox="1"/>
              <p:nvPr/>
            </p:nvSpPr>
            <p:spPr>
              <a:xfrm>
                <a:off x="238498" y="5247606"/>
                <a:ext cx="11259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.0063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oMath>
                  </m:oMathPara>
                </a14:m>
                <a:endParaRPr lang="en-US" sz="2000" dirty="0"/>
              </a:p>
            </p:txBody>
          </p:sp>
        </mc:Choice>
        <mc:Fallback xmlns="">
          <p:sp>
            <p:nvSpPr>
              <p:cNvPr id="36" name="TextBox 35">
                <a:extLst>
                  <a:ext uri="{FF2B5EF4-FFF2-40B4-BE49-F238E27FC236}">
                    <a16:creationId xmlns:a16="http://schemas.microsoft.com/office/drawing/2014/main" id="{301F459A-FBE8-8245-9B8D-0682C199A349}"/>
                  </a:ext>
                </a:extLst>
              </p:cNvPr>
              <p:cNvSpPr txBox="1">
                <a:spLocks noRot="1" noChangeAspect="1" noMove="1" noResize="1" noEditPoints="1" noAdjustHandles="1" noChangeArrowheads="1" noChangeShapeType="1" noTextEdit="1"/>
              </p:cNvSpPr>
              <p:nvPr/>
            </p:nvSpPr>
            <p:spPr>
              <a:xfrm>
                <a:off x="238498" y="5247606"/>
                <a:ext cx="1125935" cy="400110"/>
              </a:xfrm>
              <a:prstGeom prst="rect">
                <a:avLst/>
              </a:prstGeom>
              <a:blipFill>
                <a:blip r:embed="rId7"/>
                <a:stretch>
                  <a:fillRect r="-15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7F08179-54A5-F24D-9735-B0679ABDF813}"/>
                  </a:ext>
                </a:extLst>
              </p:cNvPr>
              <p:cNvSpPr txBox="1"/>
              <p:nvPr/>
            </p:nvSpPr>
            <p:spPr>
              <a:xfrm>
                <a:off x="9534" y="3234115"/>
                <a:ext cx="1657697" cy="572721"/>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1.6</m:t>
                            </m:r>
                          </m:sup>
                        </m:sSup>
                      </m:num>
                      <m:den>
                        <m:r>
                          <a:rPr lang="en-US" sz="2000" b="0" i="1" smtClean="0">
                            <a:latin typeface="Cambria Math" panose="02040503050406030204" pitchFamily="18" charset="0"/>
                          </a:rPr>
                          <m:t>10</m:t>
                        </m:r>
                      </m:den>
                    </m:f>
                    <m:r>
                      <a:rPr lang="en-US" sz="2000" b="0" i="1" smtClean="0">
                        <a:latin typeface="Cambria Math" panose="02040503050406030204" pitchFamily="18" charset="0"/>
                      </a:rPr>
                      <m:t>+100</m:t>
                    </m:r>
                  </m:oMath>
                </a14:m>
                <a:r>
                  <a:rPr lang="en-US" sz="2000" dirty="0"/>
                  <a:t> </a:t>
                </a:r>
              </a:p>
            </p:txBody>
          </p:sp>
        </mc:Choice>
        <mc:Fallback xmlns="">
          <p:sp>
            <p:nvSpPr>
              <p:cNvPr id="37" name="TextBox 36">
                <a:extLst>
                  <a:ext uri="{FF2B5EF4-FFF2-40B4-BE49-F238E27FC236}">
                    <a16:creationId xmlns:a16="http://schemas.microsoft.com/office/drawing/2014/main" id="{B7F08179-54A5-F24D-9735-B0679ABDF813}"/>
                  </a:ext>
                </a:extLst>
              </p:cNvPr>
              <p:cNvSpPr txBox="1">
                <a:spLocks noRot="1" noChangeAspect="1" noMove="1" noResize="1" noEditPoints="1" noAdjustHandles="1" noChangeArrowheads="1" noChangeShapeType="1" noTextEdit="1"/>
              </p:cNvSpPr>
              <p:nvPr/>
            </p:nvSpPr>
            <p:spPr>
              <a:xfrm>
                <a:off x="9534" y="3234115"/>
                <a:ext cx="1657697" cy="572721"/>
              </a:xfrm>
              <a:prstGeom prst="rect">
                <a:avLst/>
              </a:prstGeom>
              <a:blipFill>
                <a:blip r:embed="rId8"/>
                <a:stretch>
                  <a:fillRect/>
                </a:stretch>
              </a:blipFill>
            </p:spPr>
            <p:txBody>
              <a:bodyPr/>
              <a:lstStyle/>
              <a:p>
                <a:r>
                  <a:rPr lang="zh-CN" altLang="en-US">
                    <a:noFill/>
                  </a:rPr>
                  <a:t> </a:t>
                </a:r>
              </a:p>
            </p:txBody>
          </p:sp>
        </mc:Fallback>
      </mc:AlternateContent>
      <p:sp>
        <p:nvSpPr>
          <p:cNvPr id="7" name="TextBox 6">
            <a:extLst>
              <a:ext uri="{FF2B5EF4-FFF2-40B4-BE49-F238E27FC236}">
                <a16:creationId xmlns:a16="http://schemas.microsoft.com/office/drawing/2014/main" id="{92511313-95D8-8847-A1D6-F982995EB6EB}"/>
              </a:ext>
            </a:extLst>
          </p:cNvPr>
          <p:cNvSpPr txBox="1"/>
          <p:nvPr/>
        </p:nvSpPr>
        <p:spPr>
          <a:xfrm rot="16200000">
            <a:off x="1810419" y="3229313"/>
            <a:ext cx="1415765" cy="307777"/>
          </a:xfrm>
          <a:prstGeom prst="rect">
            <a:avLst/>
          </a:prstGeom>
          <a:noFill/>
        </p:spPr>
        <p:txBody>
          <a:bodyPr wrap="square" rtlCol="0">
            <a:spAutoFit/>
          </a:bodyPr>
          <a:lstStyle/>
          <a:p>
            <a:r>
              <a:rPr lang="en-US" sz="1400" dirty="0"/>
              <a:t>Time (</a:t>
            </a:r>
            <a:r>
              <a:rPr lang="en-US" sz="1400" dirty="0" err="1"/>
              <a:t>ms</a:t>
            </a:r>
            <a:r>
              <a:rPr lang="en-US" sz="1400" dirty="0"/>
              <a:t>)</a:t>
            </a:r>
          </a:p>
        </p:txBody>
      </p:sp>
      <p:sp>
        <p:nvSpPr>
          <p:cNvPr id="13" name="TextBox 12">
            <a:extLst>
              <a:ext uri="{FF2B5EF4-FFF2-40B4-BE49-F238E27FC236}">
                <a16:creationId xmlns:a16="http://schemas.microsoft.com/office/drawing/2014/main" id="{87915C72-0AA0-4449-8604-91B92D0DDD9B}"/>
              </a:ext>
            </a:extLst>
          </p:cNvPr>
          <p:cNvSpPr txBox="1"/>
          <p:nvPr/>
        </p:nvSpPr>
        <p:spPr>
          <a:xfrm>
            <a:off x="5675868" y="5616938"/>
            <a:ext cx="2762738" cy="307777"/>
          </a:xfrm>
          <a:prstGeom prst="rect">
            <a:avLst/>
          </a:prstGeom>
          <a:solidFill>
            <a:schemeClr val="bg1"/>
          </a:solidFill>
        </p:spPr>
        <p:txBody>
          <a:bodyPr wrap="square" rtlCol="0">
            <a:spAutoFit/>
          </a:bodyPr>
          <a:lstStyle/>
          <a:p>
            <a:r>
              <a:rPr lang="en-US" sz="1400" dirty="0"/>
              <a:t>Wizard’s algorithm</a:t>
            </a:r>
          </a:p>
        </p:txBody>
      </p:sp>
    </p:spTree>
    <p:extLst>
      <p:ext uri="{BB962C8B-B14F-4D97-AF65-F5344CB8AC3E}">
        <p14:creationId xmlns:p14="http://schemas.microsoft.com/office/powerpoint/2010/main" val="42357842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19FB-2F19-1641-B328-665133DE1F7B}"/>
              </a:ext>
            </a:extLst>
          </p:cNvPr>
          <p:cNvSpPr>
            <a:spLocks noGrp="1"/>
          </p:cNvSpPr>
          <p:nvPr>
            <p:ph type="title"/>
          </p:nvPr>
        </p:nvSpPr>
        <p:spPr/>
        <p:txBody>
          <a:bodyPr/>
          <a:lstStyle/>
          <a:p>
            <a:r>
              <a:rPr lang="en-US" altLang="zh-CN" dirty="0"/>
              <a:t>Can we do better?</a:t>
            </a:r>
            <a:endParaRPr lang="en-US" dirty="0"/>
          </a:p>
        </p:txBody>
      </p:sp>
      <p:sp>
        <p:nvSpPr>
          <p:cNvPr id="3" name="Content Placeholder 2">
            <a:extLst>
              <a:ext uri="{FF2B5EF4-FFF2-40B4-BE49-F238E27FC236}">
                <a16:creationId xmlns:a16="http://schemas.microsoft.com/office/drawing/2014/main" id="{3F7B57F7-33A1-9145-88A8-40B9A450F80C}"/>
              </a:ext>
            </a:extLst>
          </p:cNvPr>
          <p:cNvSpPr>
            <a:spLocks noGrp="1"/>
          </p:cNvSpPr>
          <p:nvPr>
            <p:ph idx="1"/>
          </p:nvPr>
        </p:nvSpPr>
        <p:spPr/>
        <p:txBody>
          <a:bodyPr/>
          <a:lstStyle/>
          <a:p>
            <a:r>
              <a:rPr lang="en-US" dirty="0"/>
              <a:t>An algorithm that runs in time O(n</a:t>
            </a:r>
            <a:r>
              <a:rPr lang="en-US" baseline="30000" dirty="0"/>
              <a:t>1.6</a:t>
            </a:r>
            <a:r>
              <a:rPr lang="en-US" dirty="0"/>
              <a:t>) is “better” than an </a:t>
            </a:r>
            <a:r>
              <a:rPr lang="en-US" dirty="0" smtClean="0"/>
              <a:t>algorithm </a:t>
            </a:r>
            <a:r>
              <a:rPr lang="en-US" dirty="0"/>
              <a:t>that runs in time O(n</a:t>
            </a:r>
            <a:r>
              <a:rPr lang="en-US" baseline="30000" dirty="0"/>
              <a:t>2</a:t>
            </a:r>
            <a:r>
              <a:rPr lang="en-US" dirty="0"/>
              <a:t>).</a:t>
            </a:r>
          </a:p>
          <a:p>
            <a:endParaRPr lang="en-US" dirty="0"/>
          </a:p>
          <a:p>
            <a:endParaRPr lang="en-US" dirty="0"/>
          </a:p>
          <a:p>
            <a:r>
              <a:rPr lang="en-US" dirty="0"/>
              <a:t>So the question </a:t>
            </a:r>
            <a:r>
              <a:rPr lang="en-US" dirty="0" smtClean="0"/>
              <a:t>is </a:t>
            </a:r>
            <a:r>
              <a:rPr lang="en-US" altLang="zh-CN" dirty="0" smtClean="0">
                <a:solidFill>
                  <a:srgbClr val="FF0000"/>
                </a:solidFill>
              </a:rPr>
              <a:t>Can </a:t>
            </a:r>
            <a:r>
              <a:rPr lang="en-US" altLang="zh-CN" dirty="0">
                <a:solidFill>
                  <a:srgbClr val="FF0000"/>
                </a:solidFill>
              </a:rPr>
              <a:t>we do better?</a:t>
            </a:r>
            <a:endParaRPr lang="en-US" dirty="0">
              <a:solidFill>
                <a:srgbClr val="FF0000"/>
              </a:solidFill>
            </a:endParaRPr>
          </a:p>
        </p:txBody>
      </p:sp>
    </p:spTree>
    <p:extLst>
      <p:ext uri="{BB962C8B-B14F-4D97-AF65-F5344CB8AC3E}">
        <p14:creationId xmlns:p14="http://schemas.microsoft.com/office/powerpoint/2010/main" val="4376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7390" y="1267638"/>
            <a:ext cx="3087886" cy="268640"/>
          </a:xfrm>
          <a:prstGeom prst="rect">
            <a:avLst/>
          </a:prstGeom>
        </p:spPr>
        <p:txBody>
          <a:bodyPr vert="horz" wrap="square" lIns="0" tIns="8930" rIns="0" bIns="0" rtlCol="0">
            <a:spAutoFit/>
          </a:bodyPr>
          <a:lstStyle/>
          <a:p>
            <a:pPr marL="8929">
              <a:spcBef>
                <a:spcPts val="70"/>
              </a:spcBef>
            </a:pPr>
            <a:r>
              <a:rPr sz="1687" dirty="0">
                <a:solidFill>
                  <a:srgbClr val="005493"/>
                </a:solidFill>
                <a:latin typeface="Lucida Sans"/>
                <a:cs typeface="Lucida Sans"/>
              </a:rPr>
              <a:t>Old roots, new</a:t>
            </a:r>
            <a:r>
              <a:rPr sz="1687" spc="4" dirty="0">
                <a:solidFill>
                  <a:srgbClr val="005493"/>
                </a:solidFill>
                <a:latin typeface="Lucida Sans"/>
                <a:cs typeface="Lucida Sans"/>
              </a:rPr>
              <a:t> </a:t>
            </a:r>
            <a:r>
              <a:rPr sz="1687" spc="-7" dirty="0">
                <a:solidFill>
                  <a:srgbClr val="005493"/>
                </a:solidFill>
                <a:latin typeface="Lucida Sans"/>
                <a:cs typeface="Lucida Sans"/>
              </a:rPr>
              <a:t>opportunities.</a:t>
            </a:r>
            <a:endParaRPr sz="1687" dirty="0">
              <a:latin typeface="Lucida Sans"/>
              <a:cs typeface="Lucida Sans"/>
            </a:endParaRPr>
          </a:p>
        </p:txBody>
      </p:sp>
      <p:sp>
        <p:nvSpPr>
          <p:cNvPr id="3" name="object 3"/>
          <p:cNvSpPr txBox="1"/>
          <p:nvPr/>
        </p:nvSpPr>
        <p:spPr>
          <a:xfrm>
            <a:off x="507398" y="1581335"/>
            <a:ext cx="5272789" cy="441828"/>
          </a:xfrm>
          <a:prstGeom prst="rect">
            <a:avLst/>
          </a:prstGeom>
        </p:spPr>
        <p:txBody>
          <a:bodyPr vert="horz" wrap="square" lIns="0" tIns="8930" rIns="0" bIns="0" rtlCol="0">
            <a:spAutoFit/>
          </a:bodyPr>
          <a:lstStyle/>
          <a:p>
            <a:pPr marL="26788">
              <a:spcBef>
                <a:spcPts val="70"/>
              </a:spcBef>
            </a:pPr>
            <a:r>
              <a:rPr sz="4219" spc="2109" baseline="-11805" dirty="0">
                <a:latin typeface="MS PGothic"/>
                <a:cs typeface="MS PGothic"/>
              </a:rPr>
              <a:t>・</a:t>
            </a:r>
            <a:r>
              <a:rPr sz="1687" dirty="0">
                <a:latin typeface="Lucida Sans"/>
                <a:cs typeface="Lucida Sans"/>
              </a:rPr>
              <a:t>Study</a:t>
            </a:r>
            <a:r>
              <a:rPr sz="1687" spc="-18" dirty="0">
                <a:latin typeface="Lucida Sans"/>
                <a:cs typeface="Lucida Sans"/>
              </a:rPr>
              <a:t> </a:t>
            </a:r>
            <a:r>
              <a:rPr sz="1687" dirty="0">
                <a:latin typeface="Lucida Sans"/>
                <a:cs typeface="Lucida Sans"/>
              </a:rPr>
              <a:t>of</a:t>
            </a:r>
            <a:r>
              <a:rPr sz="1687" spc="-18" dirty="0">
                <a:latin typeface="Lucida Sans"/>
                <a:cs typeface="Lucida Sans"/>
              </a:rPr>
              <a:t> </a:t>
            </a:r>
            <a:r>
              <a:rPr sz="1687" dirty="0">
                <a:latin typeface="Lucida Sans"/>
                <a:cs typeface="Lucida Sans"/>
              </a:rPr>
              <a:t>algorithms</a:t>
            </a:r>
            <a:r>
              <a:rPr sz="1687" spc="-18" dirty="0">
                <a:latin typeface="Lucida Sans"/>
                <a:cs typeface="Lucida Sans"/>
              </a:rPr>
              <a:t> </a:t>
            </a:r>
            <a:r>
              <a:rPr sz="1687" dirty="0">
                <a:latin typeface="Lucida Sans"/>
                <a:cs typeface="Lucida Sans"/>
              </a:rPr>
              <a:t>dates</a:t>
            </a:r>
            <a:r>
              <a:rPr sz="1687" spc="-14" dirty="0">
                <a:latin typeface="Lucida Sans"/>
                <a:cs typeface="Lucida Sans"/>
              </a:rPr>
              <a:t> </a:t>
            </a:r>
            <a:r>
              <a:rPr sz="1687" dirty="0">
                <a:latin typeface="Lucida Sans"/>
                <a:cs typeface="Lucida Sans"/>
              </a:rPr>
              <a:t>at</a:t>
            </a:r>
            <a:r>
              <a:rPr sz="1687" spc="-18" dirty="0">
                <a:latin typeface="Lucida Sans"/>
                <a:cs typeface="Lucida Sans"/>
              </a:rPr>
              <a:t> </a:t>
            </a:r>
            <a:r>
              <a:rPr sz="1687" dirty="0">
                <a:latin typeface="Lucida Sans"/>
                <a:cs typeface="Lucida Sans"/>
              </a:rPr>
              <a:t>least</a:t>
            </a:r>
            <a:r>
              <a:rPr sz="1687" spc="-18" dirty="0">
                <a:latin typeface="Lucida Sans"/>
                <a:cs typeface="Lucida Sans"/>
              </a:rPr>
              <a:t> </a:t>
            </a:r>
            <a:r>
              <a:rPr sz="1687" dirty="0">
                <a:latin typeface="Lucida Sans"/>
                <a:cs typeface="Lucida Sans"/>
              </a:rPr>
              <a:t>to</a:t>
            </a:r>
            <a:r>
              <a:rPr sz="1687" spc="-18" dirty="0">
                <a:latin typeface="Lucida Sans"/>
                <a:cs typeface="Lucida Sans"/>
              </a:rPr>
              <a:t> </a:t>
            </a:r>
            <a:r>
              <a:rPr sz="1687" spc="-7" dirty="0">
                <a:latin typeface="Lucida Sans"/>
                <a:cs typeface="Lucida Sans"/>
              </a:rPr>
              <a:t>Euclid.</a:t>
            </a:r>
            <a:endParaRPr sz="1687" dirty="0">
              <a:latin typeface="Lucida Sans"/>
              <a:cs typeface="Lucida Sans"/>
            </a:endParaRPr>
          </a:p>
        </p:txBody>
      </p:sp>
      <p:grpSp>
        <p:nvGrpSpPr>
          <p:cNvPr id="6" name="object 6"/>
          <p:cNvGrpSpPr/>
          <p:nvPr/>
        </p:nvGrpSpPr>
        <p:grpSpPr>
          <a:xfrm>
            <a:off x="6322219" y="830461"/>
            <a:ext cx="2250281" cy="5688211"/>
            <a:chOff x="8991600" y="1181100"/>
            <a:chExt cx="3200400" cy="8089900"/>
          </a:xfrm>
        </p:grpSpPr>
        <p:pic>
          <p:nvPicPr>
            <p:cNvPr id="7" name="object 7"/>
            <p:cNvPicPr/>
            <p:nvPr/>
          </p:nvPicPr>
          <p:blipFill>
            <a:blip r:embed="rId3" cstate="print"/>
            <a:stretch>
              <a:fillRect/>
            </a:stretch>
          </p:blipFill>
          <p:spPr>
            <a:xfrm>
              <a:off x="8991600" y="1181100"/>
              <a:ext cx="3200400" cy="8089900"/>
            </a:xfrm>
            <a:prstGeom prst="rect">
              <a:avLst/>
            </a:prstGeom>
          </p:spPr>
        </p:pic>
        <p:sp>
          <p:nvSpPr>
            <p:cNvPr id="8" name="object 8"/>
            <p:cNvSpPr/>
            <p:nvPr/>
          </p:nvSpPr>
          <p:spPr>
            <a:xfrm>
              <a:off x="9067800" y="1257300"/>
              <a:ext cx="2946400" cy="7835900"/>
            </a:xfrm>
            <a:custGeom>
              <a:avLst/>
              <a:gdLst/>
              <a:ahLst/>
              <a:cxnLst/>
              <a:rect l="l" t="t" r="r" b="b"/>
              <a:pathLst>
                <a:path w="2946400" h="7835900">
                  <a:moveTo>
                    <a:pt x="0" y="0"/>
                  </a:moveTo>
                  <a:lnTo>
                    <a:pt x="2946400" y="0"/>
                  </a:lnTo>
                  <a:lnTo>
                    <a:pt x="2946400" y="7835900"/>
                  </a:lnTo>
                  <a:lnTo>
                    <a:pt x="0" y="7835900"/>
                  </a:lnTo>
                  <a:lnTo>
                    <a:pt x="0" y="0"/>
                  </a:lnTo>
                  <a:close/>
                </a:path>
              </a:pathLst>
            </a:custGeom>
            <a:solidFill>
              <a:srgbClr val="FFFFFF"/>
            </a:solidFill>
          </p:spPr>
          <p:txBody>
            <a:bodyPr wrap="square" lIns="0" tIns="0" rIns="0" bIns="0" rtlCol="0"/>
            <a:lstStyle/>
            <a:p>
              <a:endParaRPr sz="2109"/>
            </a:p>
          </p:txBody>
        </p:sp>
        <p:sp>
          <p:nvSpPr>
            <p:cNvPr id="9" name="object 9"/>
            <p:cNvSpPr/>
            <p:nvPr/>
          </p:nvSpPr>
          <p:spPr>
            <a:xfrm>
              <a:off x="10109200" y="1625600"/>
              <a:ext cx="16510" cy="7264400"/>
            </a:xfrm>
            <a:custGeom>
              <a:avLst/>
              <a:gdLst/>
              <a:ahLst/>
              <a:cxnLst/>
              <a:rect l="l" t="t" r="r" b="b"/>
              <a:pathLst>
                <a:path w="16509" h="7264400">
                  <a:moveTo>
                    <a:pt x="0" y="0"/>
                  </a:moveTo>
                  <a:lnTo>
                    <a:pt x="16249" y="7264382"/>
                  </a:lnTo>
                </a:path>
              </a:pathLst>
            </a:custGeom>
            <a:ln w="25400">
              <a:solidFill>
                <a:srgbClr val="8D3124"/>
              </a:solidFill>
            </a:ln>
          </p:spPr>
          <p:txBody>
            <a:bodyPr wrap="square" lIns="0" tIns="0" rIns="0" bIns="0" rtlCol="0"/>
            <a:lstStyle/>
            <a:p>
              <a:endParaRPr sz="2109"/>
            </a:p>
          </p:txBody>
        </p:sp>
      </p:grpSp>
      <p:sp>
        <p:nvSpPr>
          <p:cNvPr id="10" name="object 10"/>
          <p:cNvSpPr txBox="1"/>
          <p:nvPr/>
        </p:nvSpPr>
        <p:spPr>
          <a:xfrm>
            <a:off x="6375797" y="884039"/>
            <a:ext cx="2071688" cy="5444954"/>
          </a:xfrm>
          <a:prstGeom prst="rect">
            <a:avLst/>
          </a:prstGeom>
        </p:spPr>
        <p:txBody>
          <a:bodyPr vert="horz" wrap="square" lIns="0" tIns="446" rIns="0" bIns="0" rtlCol="0">
            <a:spAutoFit/>
          </a:bodyPr>
          <a:lstStyle/>
          <a:p>
            <a:pPr>
              <a:spcBef>
                <a:spcPts val="4"/>
              </a:spcBef>
            </a:pPr>
            <a:endParaRPr sz="1617" dirty="0">
              <a:latin typeface="Times New Roman"/>
              <a:cs typeface="Times New Roman"/>
            </a:endParaRPr>
          </a:p>
          <a:p>
            <a:pPr marL="91079"/>
            <a:r>
              <a:rPr lang="en-US" altLang="zh-CN" sz="984" dirty="0">
                <a:solidFill>
                  <a:srgbClr val="8D3124"/>
                </a:solidFill>
                <a:latin typeface="Lucida Sans"/>
                <a:cs typeface="Lucida Sans"/>
              </a:rPr>
              <a:t>300</a:t>
            </a:r>
            <a:r>
              <a:rPr lang="en-US" altLang="zh-CN" sz="984" spc="-4" dirty="0">
                <a:solidFill>
                  <a:srgbClr val="8D3124"/>
                </a:solidFill>
                <a:latin typeface="Lucida Sans"/>
                <a:cs typeface="Lucida Sans"/>
              </a:rPr>
              <a:t> </a:t>
            </a:r>
            <a:r>
              <a:rPr lang="en-US" altLang="zh-CN" sz="984" spc="-18" dirty="0">
                <a:solidFill>
                  <a:srgbClr val="8D3124"/>
                </a:solidFill>
                <a:latin typeface="Lucida Sans"/>
                <a:cs typeface="Lucida Sans"/>
              </a:rPr>
              <a:t>BCE</a:t>
            </a:r>
            <a:endParaRPr lang="en-US" altLang="zh-CN" sz="984"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spcBef>
                <a:spcPts val="28"/>
              </a:spcBef>
            </a:pPr>
            <a:endParaRPr sz="879" dirty="0">
              <a:latin typeface="Lucida Sans"/>
              <a:cs typeface="Lucida Sans"/>
            </a:endParaRPr>
          </a:p>
          <a:p>
            <a:pPr marL="213858">
              <a:spcBef>
                <a:spcPts val="4"/>
              </a:spcBef>
            </a:pPr>
            <a:r>
              <a:rPr sz="984" spc="-7" dirty="0">
                <a:solidFill>
                  <a:srgbClr val="8D3124"/>
                </a:solidFill>
                <a:latin typeface="Lucida Sans"/>
                <a:cs typeface="Lucida Sans"/>
              </a:rPr>
              <a:t>1920s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1930s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1940s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1950s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1960s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1970s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1980s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1990s</a:t>
            </a:r>
            <a:endParaRPr sz="984" dirty="0">
              <a:latin typeface="Lucida Sans"/>
              <a:cs typeface="Lucida Sans"/>
            </a:endParaRPr>
          </a:p>
          <a:p>
            <a:pPr marL="213858">
              <a:spcBef>
                <a:spcPts val="295"/>
              </a:spcBef>
            </a:pPr>
            <a:r>
              <a:rPr sz="984" spc="-7" dirty="0">
                <a:solidFill>
                  <a:srgbClr val="8D3124"/>
                </a:solidFill>
                <a:latin typeface="Lucida Sans"/>
                <a:cs typeface="Lucida Sans"/>
              </a:rPr>
              <a:t>2000s</a:t>
            </a:r>
            <a:endParaRPr sz="984" dirty="0">
              <a:latin typeface="Lucida Sans"/>
              <a:cs typeface="Lucida Sans"/>
            </a:endParaRPr>
          </a:p>
        </p:txBody>
      </p:sp>
      <p:grpSp>
        <p:nvGrpSpPr>
          <p:cNvPr id="11" name="object 11"/>
          <p:cNvGrpSpPr/>
          <p:nvPr/>
        </p:nvGrpSpPr>
        <p:grpSpPr>
          <a:xfrm>
            <a:off x="7224117" y="1143000"/>
            <a:ext cx="991195" cy="5063133"/>
            <a:chOff x="10274300" y="1625600"/>
            <a:chExt cx="1409700" cy="7200900"/>
          </a:xfrm>
        </p:grpSpPr>
        <p:sp>
          <p:nvSpPr>
            <p:cNvPr id="12" name="object 12"/>
            <p:cNvSpPr/>
            <p:nvPr/>
          </p:nvSpPr>
          <p:spPr>
            <a:xfrm>
              <a:off x="10274300" y="1625599"/>
              <a:ext cx="1409700" cy="7200900"/>
            </a:xfrm>
            <a:custGeom>
              <a:avLst/>
              <a:gdLst/>
              <a:ahLst/>
              <a:cxnLst/>
              <a:rect l="l" t="t" r="r" b="b"/>
              <a:pathLst>
                <a:path w="1409700" h="7200900">
                  <a:moveTo>
                    <a:pt x="190500" y="5448300"/>
                  </a:moveTo>
                  <a:lnTo>
                    <a:pt x="0" y="5448300"/>
                  </a:lnTo>
                  <a:lnTo>
                    <a:pt x="0" y="5638800"/>
                  </a:lnTo>
                  <a:lnTo>
                    <a:pt x="190500" y="5638800"/>
                  </a:lnTo>
                  <a:lnTo>
                    <a:pt x="190500" y="5448300"/>
                  </a:lnTo>
                  <a:close/>
                </a:path>
                <a:path w="1409700" h="7200900">
                  <a:moveTo>
                    <a:pt x="190500" y="4940300"/>
                  </a:moveTo>
                  <a:lnTo>
                    <a:pt x="0" y="4940300"/>
                  </a:lnTo>
                  <a:lnTo>
                    <a:pt x="0" y="5130800"/>
                  </a:lnTo>
                  <a:lnTo>
                    <a:pt x="190500" y="5130800"/>
                  </a:lnTo>
                  <a:lnTo>
                    <a:pt x="190500" y="4940300"/>
                  </a:lnTo>
                  <a:close/>
                </a:path>
                <a:path w="1409700" h="7200900">
                  <a:moveTo>
                    <a:pt x="190500" y="0"/>
                  </a:moveTo>
                  <a:lnTo>
                    <a:pt x="0" y="0"/>
                  </a:lnTo>
                  <a:lnTo>
                    <a:pt x="0" y="190500"/>
                  </a:lnTo>
                  <a:lnTo>
                    <a:pt x="190500" y="190500"/>
                  </a:lnTo>
                  <a:lnTo>
                    <a:pt x="190500" y="0"/>
                  </a:lnTo>
                  <a:close/>
                </a:path>
                <a:path w="1409700" h="7200900">
                  <a:moveTo>
                    <a:pt x="355600" y="5702300"/>
                  </a:moveTo>
                  <a:lnTo>
                    <a:pt x="0" y="5702300"/>
                  </a:lnTo>
                  <a:lnTo>
                    <a:pt x="0" y="5930900"/>
                  </a:lnTo>
                  <a:lnTo>
                    <a:pt x="355600" y="5930900"/>
                  </a:lnTo>
                  <a:lnTo>
                    <a:pt x="355600" y="5702300"/>
                  </a:lnTo>
                  <a:close/>
                </a:path>
                <a:path w="1409700" h="7200900">
                  <a:moveTo>
                    <a:pt x="584200" y="5994400"/>
                  </a:moveTo>
                  <a:lnTo>
                    <a:pt x="0" y="5994400"/>
                  </a:lnTo>
                  <a:lnTo>
                    <a:pt x="0" y="6184900"/>
                  </a:lnTo>
                  <a:lnTo>
                    <a:pt x="584200" y="6184900"/>
                  </a:lnTo>
                  <a:lnTo>
                    <a:pt x="584200" y="5994400"/>
                  </a:lnTo>
                  <a:close/>
                </a:path>
                <a:path w="1409700" h="7200900">
                  <a:moveTo>
                    <a:pt x="685800" y="7010400"/>
                  </a:moveTo>
                  <a:lnTo>
                    <a:pt x="0" y="7010400"/>
                  </a:lnTo>
                  <a:lnTo>
                    <a:pt x="0" y="7200900"/>
                  </a:lnTo>
                  <a:lnTo>
                    <a:pt x="685800" y="7200900"/>
                  </a:lnTo>
                  <a:lnTo>
                    <a:pt x="685800" y="7010400"/>
                  </a:lnTo>
                  <a:close/>
                </a:path>
                <a:path w="1409700" h="7200900">
                  <a:moveTo>
                    <a:pt x="685800" y="6756400"/>
                  </a:moveTo>
                  <a:lnTo>
                    <a:pt x="0" y="6756400"/>
                  </a:lnTo>
                  <a:lnTo>
                    <a:pt x="0" y="6946900"/>
                  </a:lnTo>
                  <a:lnTo>
                    <a:pt x="685800" y="6946900"/>
                  </a:lnTo>
                  <a:lnTo>
                    <a:pt x="685800" y="6756400"/>
                  </a:lnTo>
                  <a:close/>
                </a:path>
                <a:path w="1409700" h="7200900">
                  <a:moveTo>
                    <a:pt x="876300" y="6502400"/>
                  </a:moveTo>
                  <a:lnTo>
                    <a:pt x="0" y="6502400"/>
                  </a:lnTo>
                  <a:lnTo>
                    <a:pt x="0" y="6692900"/>
                  </a:lnTo>
                  <a:lnTo>
                    <a:pt x="876300" y="6692900"/>
                  </a:lnTo>
                  <a:lnTo>
                    <a:pt x="876300" y="6502400"/>
                  </a:lnTo>
                  <a:close/>
                </a:path>
                <a:path w="1409700" h="7200900">
                  <a:moveTo>
                    <a:pt x="1409700" y="6248400"/>
                  </a:moveTo>
                  <a:lnTo>
                    <a:pt x="0" y="6248400"/>
                  </a:lnTo>
                  <a:lnTo>
                    <a:pt x="0" y="6438900"/>
                  </a:lnTo>
                  <a:lnTo>
                    <a:pt x="1409700" y="6438900"/>
                  </a:lnTo>
                  <a:lnTo>
                    <a:pt x="1409700" y="6248400"/>
                  </a:lnTo>
                  <a:close/>
                </a:path>
              </a:pathLst>
            </a:custGeom>
            <a:solidFill>
              <a:srgbClr val="8A8A8A"/>
            </a:solidFill>
          </p:spPr>
          <p:txBody>
            <a:bodyPr wrap="square" lIns="0" tIns="0" rIns="0" bIns="0" rtlCol="0"/>
            <a:lstStyle/>
            <a:p>
              <a:endParaRPr sz="2109"/>
            </a:p>
          </p:txBody>
        </p:sp>
        <p:sp>
          <p:nvSpPr>
            <p:cNvPr id="13" name="object 13"/>
            <p:cNvSpPr/>
            <p:nvPr/>
          </p:nvSpPr>
          <p:spPr>
            <a:xfrm>
              <a:off x="10274300" y="6819900"/>
              <a:ext cx="190500" cy="190500"/>
            </a:xfrm>
            <a:custGeom>
              <a:avLst/>
              <a:gdLst/>
              <a:ahLst/>
              <a:cxnLst/>
              <a:rect l="l" t="t" r="r" b="b"/>
              <a:pathLst>
                <a:path w="190500" h="190500">
                  <a:moveTo>
                    <a:pt x="0" y="0"/>
                  </a:moveTo>
                  <a:lnTo>
                    <a:pt x="190500" y="0"/>
                  </a:lnTo>
                  <a:lnTo>
                    <a:pt x="190500" y="190500"/>
                  </a:lnTo>
                  <a:lnTo>
                    <a:pt x="0" y="190500"/>
                  </a:lnTo>
                  <a:lnTo>
                    <a:pt x="0" y="0"/>
                  </a:lnTo>
                  <a:close/>
                </a:path>
              </a:pathLst>
            </a:custGeom>
            <a:solidFill>
              <a:srgbClr val="8A8A8A"/>
            </a:solidFill>
          </p:spPr>
          <p:txBody>
            <a:bodyPr wrap="square" lIns="0" tIns="0" rIns="0" bIns="0" rtlCol="0"/>
            <a:lstStyle/>
            <a:p>
              <a:endParaRPr sz="2109"/>
            </a:p>
          </p:txBody>
        </p:sp>
      </p:grpSp>
      <p:sp>
        <p:nvSpPr>
          <p:cNvPr id="14" name="object 14"/>
          <p:cNvSpPr txBox="1">
            <a:spLocks noGrp="1"/>
          </p:cNvSpPr>
          <p:nvPr>
            <p:ph type="title"/>
          </p:nvPr>
        </p:nvSpPr>
        <p:spPr>
          <a:xfrm>
            <a:off x="535780" y="129622"/>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pic>
        <p:nvPicPr>
          <p:cNvPr id="15362" name="Picture 2" descr="https://pics0.baidu.com/feed/64380cd7912397ddfb47f9083c61eabcd1a287ea.jpeg@f_auto?token=d02fad0ed769c036702373ee7002c250"/>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5623"/>
          <a:stretch/>
        </p:blipFill>
        <p:spPr bwMode="auto">
          <a:xfrm>
            <a:off x="7148607" y="1299010"/>
            <a:ext cx="1578143" cy="110075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115925" y="2042528"/>
            <a:ext cx="5549370" cy="1208792"/>
          </a:xfrm>
          <a:prstGeom prst="rect">
            <a:avLst/>
          </a:prstGeom>
        </p:spPr>
        <p:txBody>
          <a:bodyPr wrap="square">
            <a:spAutoFit/>
          </a:bodyPr>
          <a:lstStyle/>
          <a:p>
            <a:pPr lvl="0">
              <a:lnSpc>
                <a:spcPct val="150000"/>
              </a:lnSpc>
              <a:spcBef>
                <a:spcPct val="30000"/>
              </a:spcBef>
              <a:defRPr/>
            </a:pPr>
            <a:r>
              <a:rPr lang="zh-CN" altLang="en-US" sz="1687" spc="-7" dirty="0">
                <a:solidFill>
                  <a:schemeClr val="tx1"/>
                </a:solidFill>
                <a:latin typeface="Lucida Sans"/>
                <a:cs typeface="Lucida Sans"/>
              </a:rPr>
              <a:t>古希腊数学家欧几</a:t>
            </a:r>
            <a:r>
              <a:rPr lang="zh-CN" altLang="en-US" sz="1687" spc="-7" dirty="0" smtClean="0">
                <a:solidFill>
                  <a:schemeClr val="tx1"/>
                </a:solidFill>
                <a:latin typeface="Lucida Sans"/>
                <a:cs typeface="Lucida Sans"/>
              </a:rPr>
              <a:t>里得  数学</a:t>
            </a:r>
            <a:r>
              <a:rPr lang="zh-CN" altLang="en-US" sz="1687" spc="-7" dirty="0">
                <a:solidFill>
                  <a:schemeClr val="tx1"/>
                </a:solidFill>
                <a:latin typeface="Lucida Sans"/>
                <a:cs typeface="Lucida Sans"/>
              </a:rPr>
              <a:t>史</a:t>
            </a:r>
            <a:r>
              <a:rPr lang="zh-CN" altLang="en-US" sz="1687" spc="-7" dirty="0" smtClean="0">
                <a:solidFill>
                  <a:schemeClr val="tx1"/>
                </a:solidFill>
                <a:latin typeface="Lucida Sans"/>
                <a:cs typeface="Lucida Sans"/>
              </a:rPr>
              <a:t>上不朽名著</a:t>
            </a:r>
            <a:r>
              <a:rPr lang="en-US" altLang="zh-CN" sz="1687" spc="-7" dirty="0" smtClean="0">
                <a:solidFill>
                  <a:schemeClr val="tx1"/>
                </a:solidFill>
                <a:latin typeface="Lucida Sans"/>
                <a:cs typeface="Lucida Sans"/>
              </a:rPr>
              <a:t>《</a:t>
            </a:r>
            <a:r>
              <a:rPr lang="zh-CN" altLang="en-US" sz="1687" spc="-7" dirty="0">
                <a:solidFill>
                  <a:schemeClr val="tx1"/>
                </a:solidFill>
                <a:latin typeface="Lucida Sans"/>
                <a:cs typeface="Lucida Sans"/>
              </a:rPr>
              <a:t>几何原本</a:t>
            </a:r>
            <a:r>
              <a:rPr lang="en-US" altLang="zh-CN" sz="1687" spc="-7" dirty="0" smtClean="0">
                <a:solidFill>
                  <a:schemeClr val="tx1"/>
                </a:solidFill>
                <a:latin typeface="Lucida Sans"/>
                <a:cs typeface="Lucida Sans"/>
              </a:rPr>
              <a:t>》</a:t>
            </a:r>
          </a:p>
          <a:p>
            <a:pPr lvl="0">
              <a:lnSpc>
                <a:spcPct val="150000"/>
              </a:lnSpc>
              <a:spcBef>
                <a:spcPct val="30000"/>
              </a:spcBef>
              <a:defRPr/>
            </a:pPr>
            <a:r>
              <a:rPr lang="zh-CN" altLang="en-US" sz="1687" spc="-7" dirty="0" smtClean="0">
                <a:solidFill>
                  <a:schemeClr val="tx1"/>
                </a:solidFill>
                <a:latin typeface="Lucida Sans"/>
                <a:cs typeface="Lucida Sans"/>
              </a:rPr>
              <a:t>中国古代，算法称为“术”  </a:t>
            </a:r>
            <a:r>
              <a:rPr lang="en-US" altLang="zh-CN" sz="1687" spc="-7" dirty="0" smtClean="0">
                <a:solidFill>
                  <a:schemeClr val="tx1"/>
                </a:solidFill>
                <a:latin typeface="Lucida Sans"/>
                <a:cs typeface="Lucida Sans"/>
              </a:rPr>
              <a:t> 《</a:t>
            </a:r>
            <a:r>
              <a:rPr lang="zh-CN" altLang="en-US" sz="1687" spc="-7" dirty="0" smtClean="0">
                <a:solidFill>
                  <a:schemeClr val="tx1"/>
                </a:solidFill>
                <a:latin typeface="Lucida Sans"/>
                <a:cs typeface="Lucida Sans"/>
              </a:rPr>
              <a:t>九章算术</a:t>
            </a:r>
            <a:r>
              <a:rPr lang="en-US" altLang="zh-CN" sz="1687" spc="-7" dirty="0" smtClean="0">
                <a:solidFill>
                  <a:schemeClr val="tx1"/>
                </a:solidFill>
                <a:latin typeface="Lucida Sans"/>
                <a:cs typeface="Lucida Sans"/>
              </a:rPr>
              <a:t>》</a:t>
            </a:r>
            <a:endParaRPr lang="zh-CN" altLang="en-US" sz="1687" spc="-7" dirty="0">
              <a:solidFill>
                <a:schemeClr val="tx1"/>
              </a:solidFill>
              <a:latin typeface="Lucida Sans"/>
              <a:cs typeface="Lucida Sans"/>
            </a:endParaRPr>
          </a:p>
          <a:p>
            <a:endParaRPr lang="zh-CN" altLang="en-US" sz="1687" spc="-7" dirty="0">
              <a:solidFill>
                <a:schemeClr val="tx1"/>
              </a:solidFill>
              <a:latin typeface="Lucida Sans"/>
              <a:cs typeface="Lucida Sans"/>
            </a:endParaRPr>
          </a:p>
        </p:txBody>
      </p:sp>
      <p:sp>
        <p:nvSpPr>
          <p:cNvPr id="22" name="object 3"/>
          <p:cNvSpPr txBox="1"/>
          <p:nvPr/>
        </p:nvSpPr>
        <p:spPr>
          <a:xfrm>
            <a:off x="469577" y="2996745"/>
            <a:ext cx="5272789" cy="441828"/>
          </a:xfrm>
          <a:prstGeom prst="rect">
            <a:avLst/>
          </a:prstGeom>
        </p:spPr>
        <p:txBody>
          <a:bodyPr vert="horz" wrap="square" lIns="0" tIns="8930" rIns="0" bIns="0" rtlCol="0">
            <a:spAutoFit/>
          </a:bodyPr>
          <a:lstStyle/>
          <a:p>
            <a:pPr marL="26788">
              <a:spcBef>
                <a:spcPts val="70"/>
              </a:spcBef>
            </a:pPr>
            <a:r>
              <a:rPr sz="4219" spc="2109" baseline="-11805" dirty="0" smtClean="0">
                <a:latin typeface="MS PGothic"/>
                <a:cs typeface="MS PGothic"/>
              </a:rPr>
              <a:t>・</a:t>
            </a:r>
            <a:r>
              <a:rPr lang="en-US" altLang="zh-CN" sz="1800" dirty="0"/>
              <a:t>Etymology of “Algorithm”</a:t>
            </a:r>
            <a:endParaRPr sz="1687" dirty="0">
              <a:latin typeface="Lucida Sans"/>
              <a:cs typeface="Lucida Sans"/>
            </a:endParaRPr>
          </a:p>
        </p:txBody>
      </p:sp>
      <p:pic>
        <p:nvPicPr>
          <p:cNvPr id="23" name="Content Placeholder 3"/>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7224117" y="2532084"/>
            <a:ext cx="1752052" cy="1905028"/>
          </a:xfrm>
          <a:prstGeom prst="rect">
            <a:avLst/>
          </a:prstGeom>
        </p:spPr>
      </p:pic>
      <p:sp>
        <p:nvSpPr>
          <p:cNvPr id="24" name="TextBox 4"/>
          <p:cNvSpPr txBox="1"/>
          <p:nvPr/>
        </p:nvSpPr>
        <p:spPr>
          <a:xfrm>
            <a:off x="1115925" y="3442158"/>
            <a:ext cx="5052044" cy="2429127"/>
          </a:xfrm>
          <a:prstGeom prst="rect">
            <a:avLst/>
          </a:prstGeom>
          <a:noFill/>
        </p:spPr>
        <p:txBody>
          <a:bodyPr wrap="square" rtlCol="0">
            <a:spAutoFit/>
          </a:bodyPr>
          <a:lstStyle/>
          <a:p>
            <a:pPr>
              <a:lnSpc>
                <a:spcPct val="150000"/>
              </a:lnSpc>
            </a:pPr>
            <a:r>
              <a:rPr lang="en-US" altLang="zh-CN" sz="1687" spc="-7" dirty="0">
                <a:solidFill>
                  <a:schemeClr val="tx1"/>
                </a:solidFill>
                <a:latin typeface="Lucida Sans"/>
                <a:cs typeface="Lucida Sans"/>
              </a:rPr>
              <a:t>9</a:t>
            </a:r>
            <a:r>
              <a:rPr lang="zh-CN" altLang="en-US" sz="1687" spc="-7" dirty="0">
                <a:solidFill>
                  <a:schemeClr val="tx1"/>
                </a:solidFill>
                <a:latin typeface="Lucida Sans"/>
                <a:cs typeface="Lucida Sans"/>
              </a:rPr>
              <a:t>世纪学者</a:t>
            </a:r>
            <a:r>
              <a:rPr lang="zh-CN" altLang="en-US" sz="1687" b="1" spc="-7" dirty="0">
                <a:solidFill>
                  <a:schemeClr val="tx1"/>
                </a:solidFill>
                <a:effectLst>
                  <a:outerShdw blurRad="38100" dist="38100" dir="2700000" algn="tl">
                    <a:srgbClr val="000000">
                      <a:alpha val="43137"/>
                    </a:srgbClr>
                  </a:outerShdw>
                </a:effectLst>
                <a:latin typeface="Lucida Sans"/>
                <a:cs typeface="Lucida Sans"/>
              </a:rPr>
              <a:t>花拉子密</a:t>
            </a:r>
            <a:r>
              <a:rPr lang="zh-CN" altLang="en-US" sz="1687" spc="-7" dirty="0">
                <a:solidFill>
                  <a:schemeClr val="tx1"/>
                </a:solidFill>
                <a:latin typeface="Lucida Sans"/>
                <a:cs typeface="Lucida Sans"/>
              </a:rPr>
              <a:t>（</a:t>
            </a:r>
            <a:r>
              <a:rPr lang="en-US" altLang="zh-CN" sz="1687" spc="-7" dirty="0" err="1">
                <a:solidFill>
                  <a:schemeClr val="tx1"/>
                </a:solidFill>
                <a:latin typeface="Lucida Sans"/>
                <a:cs typeface="Lucida Sans"/>
              </a:rPr>
              <a:t>Al’Khwarizmi</a:t>
            </a:r>
            <a:r>
              <a:rPr lang="zh-CN" altLang="en-US" sz="1687" spc="-7" dirty="0">
                <a:solidFill>
                  <a:schemeClr val="tx1"/>
                </a:solidFill>
                <a:latin typeface="Lucida Sans"/>
                <a:cs typeface="Lucida Sans"/>
              </a:rPr>
              <a:t>，拉丁语名为</a:t>
            </a:r>
            <a:r>
              <a:rPr lang="en-US" altLang="zh-CN" sz="1687" spc="-7" dirty="0" err="1">
                <a:solidFill>
                  <a:schemeClr val="tx1"/>
                </a:solidFill>
                <a:latin typeface="Lucida Sans"/>
                <a:cs typeface="Lucida Sans"/>
              </a:rPr>
              <a:t>Algorismus</a:t>
            </a:r>
            <a:r>
              <a:rPr lang="zh-CN" altLang="en-US" sz="1687" spc="-7" dirty="0">
                <a:solidFill>
                  <a:schemeClr val="tx1"/>
                </a:solidFill>
                <a:latin typeface="Lucida Sans"/>
                <a:cs typeface="Lucida Sans"/>
              </a:rPr>
              <a:t>，公元</a:t>
            </a:r>
            <a:r>
              <a:rPr lang="en-US" altLang="zh-CN" sz="1687" spc="-7" dirty="0">
                <a:solidFill>
                  <a:schemeClr val="tx1"/>
                </a:solidFill>
                <a:latin typeface="Lucida Sans"/>
                <a:cs typeface="Lucida Sans"/>
              </a:rPr>
              <a:t>780~850</a:t>
            </a:r>
            <a:r>
              <a:rPr lang="zh-CN" altLang="en-US" sz="1687" spc="-7" dirty="0">
                <a:solidFill>
                  <a:schemeClr val="tx1"/>
                </a:solidFill>
                <a:latin typeface="Lucida Sans"/>
                <a:cs typeface="Lucida Sans"/>
              </a:rPr>
              <a:t>年）发表了著名的</a:t>
            </a:r>
            <a:r>
              <a:rPr lang="en-US" altLang="zh-CN" sz="1687" spc="-7" dirty="0">
                <a:solidFill>
                  <a:schemeClr val="tx1"/>
                </a:solidFill>
                <a:latin typeface="Lucida Sans"/>
                <a:cs typeface="Lucida Sans"/>
              </a:rPr>
              <a:t>《</a:t>
            </a:r>
            <a:r>
              <a:rPr lang="zh-CN" altLang="en-US" sz="1687" b="1" spc="-7" dirty="0">
                <a:solidFill>
                  <a:schemeClr val="tx1"/>
                </a:solidFill>
                <a:latin typeface="Lucida Sans"/>
                <a:cs typeface="Lucida Sans"/>
              </a:rPr>
              <a:t>印度计算法</a:t>
            </a:r>
            <a:r>
              <a:rPr lang="en-US" altLang="zh-CN" sz="1687" spc="-7" dirty="0">
                <a:solidFill>
                  <a:schemeClr val="tx1"/>
                </a:solidFill>
                <a:latin typeface="Lucida Sans"/>
                <a:cs typeface="Lucida Sans"/>
              </a:rPr>
              <a:t>》</a:t>
            </a:r>
            <a:r>
              <a:rPr lang="zh-CN" altLang="en-US" sz="1687" spc="-7" dirty="0">
                <a:solidFill>
                  <a:schemeClr val="tx1"/>
                </a:solidFill>
                <a:latin typeface="Lucida Sans"/>
                <a:cs typeface="Lucida Sans"/>
              </a:rPr>
              <a:t>一书，一种对世界产生难以估量影响的奇妙数字才为世人了解并接受。因此，人们把这种数字称作</a:t>
            </a:r>
            <a:r>
              <a:rPr lang="zh-CN" altLang="en-US" sz="1687" b="1" spc="-7" dirty="0">
                <a:solidFill>
                  <a:schemeClr val="tx1"/>
                </a:solidFill>
                <a:latin typeface="Lucida Sans"/>
                <a:cs typeface="Lucida Sans"/>
              </a:rPr>
              <a:t>阿拉伯数字</a:t>
            </a:r>
            <a:r>
              <a:rPr lang="zh-CN" altLang="en-US" sz="1687" spc="-7" dirty="0">
                <a:solidFill>
                  <a:schemeClr val="tx1"/>
                </a:solidFill>
                <a:latin typeface="Lucida Sans"/>
                <a:cs typeface="Lucida Sans"/>
              </a:rPr>
              <a:t>。他的思想在</a:t>
            </a:r>
            <a:r>
              <a:rPr lang="en-US" altLang="zh-CN" sz="1687" spc="-7" dirty="0">
                <a:solidFill>
                  <a:schemeClr val="tx1"/>
                </a:solidFill>
                <a:latin typeface="Lucida Sans"/>
                <a:cs typeface="Lucida Sans"/>
              </a:rPr>
              <a:t>12</a:t>
            </a:r>
            <a:r>
              <a:rPr lang="zh-CN" altLang="en-US" sz="1687" spc="-7" dirty="0">
                <a:solidFill>
                  <a:schemeClr val="tx1"/>
                </a:solidFill>
                <a:latin typeface="Lucida Sans"/>
                <a:cs typeface="Lucida Sans"/>
              </a:rPr>
              <a:t>世纪传入欧洲。</a:t>
            </a:r>
            <a:endParaRPr lang="en-US" sz="1687" spc="-7" dirty="0">
              <a:solidFill>
                <a:schemeClr val="tx1"/>
              </a:solidFill>
              <a:latin typeface="Lucida Sans"/>
              <a:cs typeface="Lucida Sans"/>
            </a:endParaRPr>
          </a:p>
        </p:txBody>
      </p:sp>
      <p:sp>
        <p:nvSpPr>
          <p:cNvPr id="21" name="矩形 20"/>
          <p:cNvSpPr/>
          <p:nvPr/>
        </p:nvSpPr>
        <p:spPr>
          <a:xfrm>
            <a:off x="971600" y="6290061"/>
            <a:ext cx="5986282" cy="400110"/>
          </a:xfrm>
          <a:prstGeom prst="rect">
            <a:avLst/>
          </a:prstGeom>
        </p:spPr>
        <p:txBody>
          <a:bodyPr wrap="square">
            <a:spAutoFit/>
          </a:bodyPr>
          <a:lstStyle/>
          <a:p>
            <a:r>
              <a:rPr lang="zh-CN" altLang="en-US" sz="2000" dirty="0">
                <a:solidFill>
                  <a:schemeClr val="tx1"/>
                </a:solidFill>
                <a:latin typeface="Times New Roman" pitchFamily="18" charset="0"/>
                <a:ea typeface="宋体" pitchFamily="2" charset="-122"/>
              </a:rPr>
              <a:t>由他的</a:t>
            </a:r>
            <a:r>
              <a:rPr lang="zh-CN" altLang="en-US" sz="2000" dirty="0" smtClean="0">
                <a:solidFill>
                  <a:schemeClr val="tx1"/>
                </a:solidFill>
                <a:latin typeface="Times New Roman" pitchFamily="18" charset="0"/>
                <a:ea typeface="宋体" pitchFamily="2" charset="-122"/>
              </a:rPr>
              <a:t>名字</a:t>
            </a:r>
            <a:r>
              <a:rPr lang="en-US" altLang="zh-CN" sz="2000" dirty="0" err="1" smtClean="0">
                <a:solidFill>
                  <a:schemeClr val="tx1"/>
                </a:solidFill>
                <a:latin typeface="Times New Roman" pitchFamily="18" charset="0"/>
                <a:ea typeface="宋体" pitchFamily="2" charset="-122"/>
              </a:rPr>
              <a:t>Algorismus</a:t>
            </a:r>
            <a:r>
              <a:rPr lang="zh-CN" altLang="en-US" sz="2000" dirty="0" smtClean="0">
                <a:solidFill>
                  <a:schemeClr val="tx1"/>
                </a:solidFill>
                <a:latin typeface="Times New Roman" pitchFamily="18" charset="0"/>
                <a:ea typeface="宋体" pitchFamily="2" charset="-122"/>
              </a:rPr>
              <a:t>，派生出</a:t>
            </a:r>
            <a:r>
              <a:rPr lang="en-US" altLang="zh-CN" sz="2000" dirty="0" smtClean="0">
                <a:solidFill>
                  <a:schemeClr val="tx1"/>
                </a:solidFill>
                <a:latin typeface="Times New Roman" pitchFamily="18" charset="0"/>
                <a:ea typeface="宋体" pitchFamily="2" charset="-122"/>
              </a:rPr>
              <a:t>Algorithm</a:t>
            </a:r>
            <a:endParaRPr lang="zh-CN" altLang="en-US" sz="2000" dirty="0"/>
          </a:p>
        </p:txBody>
      </p:sp>
    </p:spTree>
    <p:extLst>
      <p:ext uri="{BB962C8B-B14F-4D97-AF65-F5344CB8AC3E}">
        <p14:creationId xmlns:p14="http://schemas.microsoft.com/office/powerpoint/2010/main" val="36687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381" y="228981"/>
            <a:ext cx="8229600" cy="609600"/>
          </a:xfrm>
          <a:custGeom>
            <a:avLst/>
            <a:gdLst/>
            <a:ahLst/>
            <a:cxnLst/>
            <a:rect l="l" t="t" r="r" b="b"/>
            <a:pathLst>
              <a:path w="8229600" h="609600">
                <a:moveTo>
                  <a:pt x="0" y="609600"/>
                </a:moveTo>
                <a:lnTo>
                  <a:pt x="0" y="0"/>
                </a:lnTo>
                <a:lnTo>
                  <a:pt x="8229600" y="0"/>
                </a:lnTo>
              </a:path>
            </a:pathLst>
          </a:custGeom>
          <a:ln w="19050">
            <a:solidFill>
              <a:srgbClr val="CC9900"/>
            </a:solidFill>
          </a:ln>
        </p:spPr>
        <p:txBody>
          <a:bodyPr wrap="square" lIns="0" tIns="0" rIns="0" bIns="0" rtlCol="0"/>
          <a:lstStyle/>
          <a:p>
            <a:endParaRPr/>
          </a:p>
        </p:txBody>
      </p:sp>
      <p:sp>
        <p:nvSpPr>
          <p:cNvPr id="3" name="object 3"/>
          <p:cNvSpPr txBox="1"/>
          <p:nvPr/>
        </p:nvSpPr>
        <p:spPr>
          <a:xfrm>
            <a:off x="444880" y="445769"/>
            <a:ext cx="8255000" cy="5713730"/>
          </a:xfrm>
          <a:prstGeom prst="rect">
            <a:avLst/>
          </a:prstGeom>
        </p:spPr>
        <p:txBody>
          <a:bodyPr vert="horz" wrap="square" lIns="0" tIns="12700" rIns="0" bIns="0" rtlCol="0">
            <a:spAutoFit/>
          </a:bodyPr>
          <a:lstStyle/>
          <a:p>
            <a:pPr marL="103505">
              <a:lnSpc>
                <a:spcPct val="100000"/>
              </a:lnSpc>
              <a:spcBef>
                <a:spcPts val="100"/>
              </a:spcBef>
            </a:pPr>
            <a:r>
              <a:rPr sz="2800" b="1" spc="-35" dirty="0">
                <a:solidFill>
                  <a:srgbClr val="0000FF"/>
                </a:solidFill>
                <a:latin typeface="宋体"/>
                <a:cs typeface="宋体"/>
              </a:rPr>
              <a:t>算法复杂性分析</a:t>
            </a:r>
            <a:endParaRPr sz="2800" dirty="0">
              <a:latin typeface="宋体"/>
              <a:cs typeface="宋体"/>
            </a:endParaRPr>
          </a:p>
          <a:p>
            <a:pPr>
              <a:lnSpc>
                <a:spcPct val="100000"/>
              </a:lnSpc>
              <a:spcBef>
                <a:spcPts val="20"/>
              </a:spcBef>
            </a:pPr>
            <a:endParaRPr sz="3600" dirty="0">
              <a:latin typeface="宋体"/>
              <a:cs typeface="宋体"/>
            </a:endParaRPr>
          </a:p>
          <a:p>
            <a:pPr marL="560705" indent="-342900">
              <a:lnSpc>
                <a:spcPct val="100000"/>
              </a:lnSpc>
              <a:buClr>
                <a:srgbClr val="CC9900"/>
              </a:buClr>
              <a:buSzPct val="64062"/>
              <a:buFont typeface="Wingdings"/>
              <a:buChar char=""/>
              <a:tabLst>
                <a:tab pos="560705" algn="l"/>
              </a:tabLst>
            </a:pPr>
            <a:r>
              <a:rPr sz="3200" b="1" spc="-140" dirty="0">
                <a:latin typeface="宋体"/>
                <a:cs typeface="宋体"/>
              </a:rPr>
              <a:t>算法复杂性 </a:t>
            </a:r>
            <a:r>
              <a:rPr sz="3200" b="1" spc="20" dirty="0">
                <a:latin typeface="Arial"/>
                <a:cs typeface="Arial"/>
              </a:rPr>
              <a:t>= </a:t>
            </a:r>
            <a:r>
              <a:rPr sz="3200" b="1" spc="-45" dirty="0">
                <a:latin typeface="宋体"/>
                <a:cs typeface="宋体"/>
              </a:rPr>
              <a:t>算法所需要的计算机资源</a:t>
            </a:r>
            <a:endParaRPr sz="3200" dirty="0">
              <a:latin typeface="宋体"/>
              <a:cs typeface="宋体"/>
            </a:endParaRPr>
          </a:p>
          <a:p>
            <a:pPr marL="560705" indent="-342900">
              <a:lnSpc>
                <a:spcPct val="100000"/>
              </a:lnSpc>
              <a:spcBef>
                <a:spcPts val="2690"/>
              </a:spcBef>
              <a:buClr>
                <a:srgbClr val="CC9900"/>
              </a:buClr>
              <a:buSzPct val="64062"/>
              <a:buFont typeface="Wingdings"/>
              <a:buChar char=""/>
              <a:tabLst>
                <a:tab pos="560705" algn="l"/>
              </a:tabLst>
            </a:pPr>
            <a:r>
              <a:rPr sz="3200" b="1" spc="-40" dirty="0">
                <a:latin typeface="宋体"/>
                <a:cs typeface="宋体"/>
              </a:rPr>
              <a:t>算法的时间复杂性</a:t>
            </a:r>
            <a:r>
              <a:rPr sz="3200" b="1" i="1" spc="-10" dirty="0">
                <a:latin typeface="Arial"/>
                <a:cs typeface="Arial"/>
              </a:rPr>
              <a:t>T</a:t>
            </a:r>
            <a:r>
              <a:rPr sz="3200" b="1" spc="-10" dirty="0">
                <a:latin typeface="Arial"/>
                <a:cs typeface="Arial"/>
              </a:rPr>
              <a:t>(</a:t>
            </a:r>
            <a:r>
              <a:rPr sz="3200" b="1" i="1" spc="-10" dirty="0">
                <a:latin typeface="Arial"/>
                <a:cs typeface="Arial"/>
              </a:rPr>
              <a:t>n</a:t>
            </a:r>
            <a:r>
              <a:rPr sz="3200" b="1" spc="-10" dirty="0">
                <a:latin typeface="Arial"/>
                <a:cs typeface="Arial"/>
              </a:rPr>
              <a:t>)</a:t>
            </a:r>
            <a:r>
              <a:rPr sz="3200" b="1" spc="-10" dirty="0">
                <a:latin typeface="宋体"/>
                <a:cs typeface="宋体"/>
              </a:rPr>
              <a:t>；</a:t>
            </a:r>
            <a:endParaRPr sz="3200" dirty="0">
              <a:latin typeface="宋体"/>
              <a:cs typeface="宋体"/>
            </a:endParaRPr>
          </a:p>
          <a:p>
            <a:pPr marL="560705" indent="-342900">
              <a:lnSpc>
                <a:spcPct val="100000"/>
              </a:lnSpc>
              <a:spcBef>
                <a:spcPts val="2690"/>
              </a:spcBef>
              <a:buClr>
                <a:srgbClr val="CC9900"/>
              </a:buClr>
              <a:buSzPct val="64062"/>
              <a:buFont typeface="Wingdings"/>
              <a:buChar char=""/>
              <a:tabLst>
                <a:tab pos="560705" algn="l"/>
              </a:tabLst>
            </a:pPr>
            <a:r>
              <a:rPr sz="3200" b="1" spc="-40" dirty="0">
                <a:latin typeface="宋体"/>
                <a:cs typeface="宋体"/>
              </a:rPr>
              <a:t>算法的空间复杂性</a:t>
            </a:r>
            <a:r>
              <a:rPr sz="3200" b="1" i="1" spc="-25" dirty="0">
                <a:latin typeface="Arial"/>
                <a:cs typeface="Arial"/>
              </a:rPr>
              <a:t>S</a:t>
            </a:r>
            <a:r>
              <a:rPr sz="3200" b="1" spc="-25" dirty="0">
                <a:latin typeface="Arial"/>
                <a:cs typeface="Arial"/>
              </a:rPr>
              <a:t>(</a:t>
            </a:r>
            <a:r>
              <a:rPr sz="3200" b="1" i="1" spc="-25" dirty="0">
                <a:latin typeface="Arial"/>
                <a:cs typeface="Arial"/>
              </a:rPr>
              <a:t>n</a:t>
            </a:r>
            <a:r>
              <a:rPr sz="3200" b="1" spc="-25" dirty="0">
                <a:latin typeface="Arial"/>
                <a:cs typeface="Arial"/>
              </a:rPr>
              <a:t>)</a:t>
            </a:r>
            <a:r>
              <a:rPr sz="3200" b="1" spc="-50" dirty="0">
                <a:latin typeface="宋体"/>
                <a:cs typeface="宋体"/>
              </a:rPr>
              <a:t>。</a:t>
            </a:r>
            <a:endParaRPr sz="3200" dirty="0">
              <a:latin typeface="宋体"/>
              <a:cs typeface="宋体"/>
            </a:endParaRPr>
          </a:p>
          <a:p>
            <a:pPr marL="217804">
              <a:lnSpc>
                <a:spcPct val="100000"/>
              </a:lnSpc>
              <a:spcBef>
                <a:spcPts val="2690"/>
              </a:spcBef>
            </a:pPr>
            <a:r>
              <a:rPr sz="3200" b="1" spc="-35" dirty="0">
                <a:latin typeface="宋体"/>
                <a:cs typeface="宋体"/>
              </a:rPr>
              <a:t>其中</a:t>
            </a:r>
            <a:r>
              <a:rPr sz="3200" b="1" i="1" spc="-25" dirty="0">
                <a:latin typeface="Arial"/>
                <a:cs typeface="Arial"/>
              </a:rPr>
              <a:t>n</a:t>
            </a:r>
            <a:r>
              <a:rPr sz="3200" b="1" spc="-35" dirty="0">
                <a:latin typeface="宋体"/>
                <a:cs typeface="宋体"/>
              </a:rPr>
              <a:t>是问题的规模</a:t>
            </a:r>
            <a:r>
              <a:rPr sz="3200" b="1" spc="-25" dirty="0">
                <a:latin typeface="宋体"/>
                <a:cs typeface="宋体"/>
              </a:rPr>
              <a:t>（</a:t>
            </a:r>
            <a:r>
              <a:rPr sz="3200" b="1" spc="-35" dirty="0">
                <a:latin typeface="宋体"/>
                <a:cs typeface="宋体"/>
              </a:rPr>
              <a:t>输入大小</a:t>
            </a:r>
            <a:r>
              <a:rPr sz="3200" b="1" spc="-25" dirty="0">
                <a:latin typeface="宋体"/>
                <a:cs typeface="宋体"/>
              </a:rPr>
              <a:t>）</a:t>
            </a:r>
            <a:r>
              <a:rPr sz="3200" b="1" spc="-50" dirty="0">
                <a:latin typeface="宋体"/>
                <a:cs typeface="宋体"/>
              </a:rPr>
              <a:t>。</a:t>
            </a:r>
            <a:endParaRPr sz="3200" dirty="0">
              <a:latin typeface="宋体"/>
              <a:cs typeface="宋体"/>
            </a:endParaRPr>
          </a:p>
          <a:p>
            <a:pPr>
              <a:lnSpc>
                <a:spcPct val="100000"/>
              </a:lnSpc>
              <a:spcBef>
                <a:spcPts val="5"/>
              </a:spcBef>
            </a:pPr>
            <a:endParaRPr sz="3250" dirty="0">
              <a:latin typeface="宋体"/>
              <a:cs typeface="宋体"/>
            </a:endParaRPr>
          </a:p>
          <a:p>
            <a:pPr marL="738505">
              <a:lnSpc>
                <a:spcPct val="100000"/>
              </a:lnSpc>
              <a:spcBef>
                <a:spcPts val="5"/>
              </a:spcBef>
            </a:pPr>
            <a:r>
              <a:rPr sz="3000" b="1" spc="-20" dirty="0">
                <a:solidFill>
                  <a:srgbClr val="FF0000"/>
                </a:solidFill>
                <a:latin typeface="微软雅黑"/>
                <a:cs typeface="微软雅黑"/>
              </a:rPr>
              <a:t>关注 时间复杂性 </a:t>
            </a:r>
            <a:r>
              <a:rPr sz="3000" b="1" dirty="0">
                <a:solidFill>
                  <a:srgbClr val="FF0000"/>
                </a:solidFill>
                <a:latin typeface="Arial"/>
                <a:cs typeface="Arial"/>
              </a:rPr>
              <a:t>OR</a:t>
            </a:r>
            <a:r>
              <a:rPr sz="3000" b="1" spc="5" dirty="0">
                <a:solidFill>
                  <a:srgbClr val="FF0000"/>
                </a:solidFill>
                <a:latin typeface="Arial"/>
                <a:cs typeface="Arial"/>
              </a:rPr>
              <a:t> </a:t>
            </a:r>
            <a:r>
              <a:rPr sz="3000" b="1" spc="-10" dirty="0">
                <a:solidFill>
                  <a:srgbClr val="FF0000"/>
                </a:solidFill>
                <a:latin typeface="微软雅黑"/>
                <a:cs typeface="微软雅黑"/>
              </a:rPr>
              <a:t>空间复杂性？</a:t>
            </a:r>
            <a:endParaRPr sz="3000" dirty="0">
              <a:latin typeface="微软雅黑"/>
              <a:cs typeface="微软雅黑"/>
            </a:endParaRPr>
          </a:p>
          <a:p>
            <a:pPr marL="12700">
              <a:lnSpc>
                <a:spcPct val="100000"/>
              </a:lnSpc>
              <a:spcBef>
                <a:spcPts val="2710"/>
              </a:spcBef>
              <a:tabLst>
                <a:tab pos="738505" algn="l"/>
                <a:tab pos="8241665" algn="l"/>
              </a:tabLst>
            </a:pPr>
            <a:r>
              <a:rPr sz="2400" u="sng" dirty="0">
                <a:uFill>
                  <a:solidFill>
                    <a:srgbClr val="CC9900"/>
                  </a:solidFill>
                </a:uFill>
                <a:latin typeface="Times New Roman"/>
                <a:cs typeface="Times New Roman"/>
              </a:rPr>
              <a:t>	</a:t>
            </a:r>
            <a:r>
              <a:rPr sz="2400" u="sng" dirty="0" err="1" smtClean="0">
                <a:uFill>
                  <a:solidFill>
                    <a:srgbClr val="CC9900"/>
                  </a:solidFill>
                </a:uFill>
                <a:latin typeface="微软雅黑"/>
                <a:cs typeface="微软雅黑"/>
              </a:rPr>
              <a:t>数据复杂性</a:t>
            </a:r>
            <a:r>
              <a:rPr lang="en-US" sz="2400" u="sng" dirty="0" smtClean="0">
                <a:uFill>
                  <a:solidFill>
                    <a:srgbClr val="CC9900"/>
                  </a:solidFill>
                </a:uFill>
                <a:latin typeface="微软雅黑"/>
                <a:cs typeface="微软雅黑"/>
              </a:rPr>
              <a:t> </a:t>
            </a:r>
            <a:r>
              <a:rPr sz="2400" u="sng" dirty="0">
                <a:uFill>
                  <a:solidFill>
                    <a:srgbClr val="CC9900"/>
                  </a:solidFill>
                </a:uFill>
                <a:latin typeface="微软雅黑"/>
                <a:cs typeface="微软雅黑"/>
              </a:rPr>
              <a:t>	</a:t>
            </a:r>
            <a:endParaRPr sz="2400" dirty="0">
              <a:latin typeface="微软雅黑"/>
              <a:cs typeface="微软雅黑"/>
            </a:endParaRPr>
          </a:p>
        </p:txBody>
      </p:sp>
    </p:spTree>
    <p:extLst>
      <p:ext uri="{BB962C8B-B14F-4D97-AF65-F5344CB8AC3E}">
        <p14:creationId xmlns:p14="http://schemas.microsoft.com/office/powerpoint/2010/main" val="2104872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758ECDA-AB02-8CB3-364A-73D437778779}"/>
              </a:ext>
            </a:extLst>
          </p:cNvPr>
          <p:cNvSpPr>
            <a:spLocks noGrp="1" noChangeArrowheads="1"/>
          </p:cNvSpPr>
          <p:nvPr>
            <p:ph type="title"/>
          </p:nvPr>
        </p:nvSpPr>
        <p:spPr/>
        <p:txBody>
          <a:bodyPr/>
          <a:lstStyle/>
          <a:p>
            <a:r>
              <a:rPr lang="en-US" altLang="zh-CN" sz="2800" b="1" dirty="0" smtClean="0">
                <a:solidFill>
                  <a:srgbClr val="0000FF"/>
                </a:solidFill>
              </a:rPr>
              <a:t>1.2 </a:t>
            </a:r>
            <a:r>
              <a:rPr lang="zh-CN" altLang="en-US" sz="2800" b="1" dirty="0" smtClean="0">
                <a:solidFill>
                  <a:srgbClr val="0000FF"/>
                </a:solidFill>
              </a:rPr>
              <a:t>算法</a:t>
            </a:r>
            <a:r>
              <a:rPr lang="zh-CN" altLang="en-US" sz="2800" b="1" dirty="0">
                <a:solidFill>
                  <a:srgbClr val="0000FF"/>
                </a:solidFill>
              </a:rPr>
              <a:t>的时间复杂性</a:t>
            </a:r>
          </a:p>
        </p:txBody>
      </p:sp>
      <p:sp>
        <p:nvSpPr>
          <p:cNvPr id="22531" name="Rectangle 3">
            <a:extLst>
              <a:ext uri="{FF2B5EF4-FFF2-40B4-BE49-F238E27FC236}">
                <a16:creationId xmlns:a16="http://schemas.microsoft.com/office/drawing/2014/main" id="{287A850D-CA18-4AC1-07D6-BE1179AF4E8B}"/>
              </a:ext>
            </a:extLst>
          </p:cNvPr>
          <p:cNvSpPr>
            <a:spLocks noGrp="1" noChangeArrowheads="1"/>
          </p:cNvSpPr>
          <p:nvPr>
            <p:ph type="body" idx="1"/>
          </p:nvPr>
        </p:nvSpPr>
        <p:spPr>
          <a:xfrm>
            <a:off x="642938" y="1071563"/>
            <a:ext cx="7772400" cy="4322762"/>
          </a:xfrm>
        </p:spPr>
        <p:txBody>
          <a:bodyPr/>
          <a:lstStyle/>
          <a:p>
            <a:pPr>
              <a:lnSpc>
                <a:spcPct val="150000"/>
              </a:lnSpc>
              <a:buFont typeface="Wingdings" panose="05000000000000000000" pitchFamily="2" charset="2"/>
              <a:buNone/>
            </a:pPr>
            <a:r>
              <a:rPr lang="zh-CN" altLang="en-US" sz="2000" dirty="0"/>
              <a:t>（</a:t>
            </a:r>
            <a:r>
              <a:rPr lang="en-US" altLang="zh-CN" sz="2000" dirty="0"/>
              <a:t>1</a:t>
            </a:r>
            <a:r>
              <a:rPr lang="zh-CN" altLang="en-US" sz="2000" dirty="0"/>
              <a:t>）</a:t>
            </a:r>
            <a:r>
              <a:rPr lang="zh-CN" altLang="en-US" sz="2000" b="1" dirty="0">
                <a:solidFill>
                  <a:srgbClr val="3907F1"/>
                </a:solidFill>
              </a:rPr>
              <a:t>最坏情况</a:t>
            </a:r>
            <a:r>
              <a:rPr lang="zh-CN" altLang="en-US" sz="2000" dirty="0"/>
              <a:t>下的时间复杂性</a:t>
            </a:r>
          </a:p>
          <a:p>
            <a:pPr>
              <a:lnSpc>
                <a:spcPct val="150000"/>
              </a:lnSpc>
              <a:buFont typeface="Wingdings" panose="05000000000000000000" pitchFamily="2" charset="2"/>
              <a:buNone/>
            </a:pPr>
            <a:r>
              <a:rPr lang="zh-CN" altLang="en-US" sz="2000" i="1" dirty="0"/>
              <a:t>  </a:t>
            </a:r>
            <a:r>
              <a:rPr lang="en-US" altLang="zh-CN" sz="2000" i="1" dirty="0" err="1"/>
              <a:t>T</a:t>
            </a:r>
            <a:r>
              <a:rPr lang="en-US" altLang="zh-CN" sz="2000" baseline="-25000" dirty="0" err="1"/>
              <a:t>max</a:t>
            </a:r>
            <a:r>
              <a:rPr lang="en-US" altLang="zh-CN" sz="2000" dirty="0"/>
              <a:t>(</a:t>
            </a:r>
            <a:r>
              <a:rPr lang="en-US" altLang="zh-CN" sz="2000" i="1" dirty="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p>
          <a:p>
            <a:pPr>
              <a:lnSpc>
                <a:spcPct val="150000"/>
              </a:lnSpc>
              <a:buFont typeface="Wingdings" panose="05000000000000000000" pitchFamily="2" charset="2"/>
              <a:buNone/>
            </a:pPr>
            <a:r>
              <a:rPr lang="zh-CN" altLang="en-US" sz="2000" dirty="0"/>
              <a:t>（</a:t>
            </a:r>
            <a:r>
              <a:rPr lang="en-US" altLang="zh-CN" sz="2000" dirty="0"/>
              <a:t>2</a:t>
            </a:r>
            <a:r>
              <a:rPr lang="zh-CN" altLang="en-US" sz="2000" dirty="0"/>
              <a:t>）</a:t>
            </a:r>
            <a:r>
              <a:rPr lang="zh-CN" altLang="en-US" sz="2000" b="1" dirty="0">
                <a:solidFill>
                  <a:srgbClr val="3907F1"/>
                </a:solidFill>
              </a:rPr>
              <a:t>最好情况</a:t>
            </a:r>
            <a:r>
              <a:rPr lang="zh-CN" altLang="en-US" sz="2000" dirty="0"/>
              <a:t>下的时间复杂性</a:t>
            </a:r>
          </a:p>
          <a:p>
            <a:pPr>
              <a:lnSpc>
                <a:spcPct val="150000"/>
              </a:lnSpc>
              <a:buFont typeface="Wingdings" panose="05000000000000000000" pitchFamily="2" charset="2"/>
              <a:buNone/>
            </a:pPr>
            <a:r>
              <a:rPr lang="zh-CN" altLang="en-US" sz="2000" i="1" dirty="0"/>
              <a:t>  </a:t>
            </a:r>
            <a:r>
              <a:rPr lang="en-US" altLang="zh-CN" sz="2000" i="1" dirty="0" err="1"/>
              <a:t>T</a:t>
            </a:r>
            <a:r>
              <a:rPr lang="en-US" altLang="zh-CN" sz="2000" baseline="-25000" dirty="0" err="1"/>
              <a:t>min</a:t>
            </a:r>
            <a:r>
              <a:rPr lang="en-US" altLang="zh-CN" sz="2000" dirty="0"/>
              <a:t>(</a:t>
            </a:r>
            <a:r>
              <a:rPr lang="en-US" altLang="zh-CN" sz="2000" i="1" dirty="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p>
          <a:p>
            <a:pPr>
              <a:lnSpc>
                <a:spcPct val="150000"/>
              </a:lnSpc>
              <a:buFont typeface="Wingdings" panose="05000000000000000000" pitchFamily="2" charset="2"/>
              <a:buNone/>
            </a:pPr>
            <a:r>
              <a:rPr lang="zh-CN" altLang="en-US" sz="2000" dirty="0"/>
              <a:t>（</a:t>
            </a:r>
            <a:r>
              <a:rPr lang="en-US" altLang="zh-CN" sz="2000" dirty="0"/>
              <a:t>3</a:t>
            </a:r>
            <a:r>
              <a:rPr lang="zh-CN" altLang="en-US" sz="2000" dirty="0"/>
              <a:t>）</a:t>
            </a:r>
            <a:r>
              <a:rPr lang="zh-CN" altLang="en-US" sz="2000" b="1" dirty="0">
                <a:solidFill>
                  <a:srgbClr val="3907F1"/>
                </a:solidFill>
              </a:rPr>
              <a:t>平均情况</a:t>
            </a:r>
            <a:r>
              <a:rPr lang="zh-CN" altLang="en-US" sz="2000" dirty="0"/>
              <a:t>下的时间复杂性</a:t>
            </a:r>
          </a:p>
          <a:p>
            <a:pPr>
              <a:lnSpc>
                <a:spcPct val="200000"/>
              </a:lnSpc>
              <a:buFont typeface="Wingdings" panose="05000000000000000000" pitchFamily="2" charset="2"/>
              <a:buNone/>
            </a:pPr>
            <a:r>
              <a:rPr lang="zh-CN" altLang="en-US" sz="2000" i="1" dirty="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p>
          <a:p>
            <a:pPr>
              <a:lnSpc>
                <a:spcPct val="200000"/>
              </a:lnSpc>
              <a:buFont typeface="Wingdings" panose="05000000000000000000" pitchFamily="2" charset="2"/>
              <a:buNone/>
            </a:pPr>
            <a:r>
              <a:rPr lang="en-US" altLang="zh-CN" sz="2000" dirty="0"/>
              <a:t> </a:t>
            </a:r>
            <a:r>
              <a:rPr lang="zh-CN" altLang="en-US" sz="2000" dirty="0"/>
              <a:t>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是实例</a:t>
            </a:r>
            <a:r>
              <a:rPr lang="en-US" altLang="zh-CN" sz="2000" i="1" dirty="0"/>
              <a:t>I</a:t>
            </a:r>
            <a:r>
              <a:rPr lang="zh-CN" altLang="en-US" sz="2000" dirty="0"/>
              <a:t>出现的概率。</a:t>
            </a:r>
          </a:p>
        </p:txBody>
      </p:sp>
      <p:sp>
        <p:nvSpPr>
          <p:cNvPr id="22532" name="Rectangle 5">
            <a:extLst>
              <a:ext uri="{FF2B5EF4-FFF2-40B4-BE49-F238E27FC236}">
                <a16:creationId xmlns:a16="http://schemas.microsoft.com/office/drawing/2014/main" id="{D52DFD50-B3DF-C723-13C7-8F94171847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22533" name="Object 2">
            <a:extLst>
              <a:ext uri="{FF2B5EF4-FFF2-40B4-BE49-F238E27FC236}">
                <a16:creationId xmlns:a16="http://schemas.microsoft.com/office/drawing/2014/main" id="{EC708F36-38C5-0EA3-BF85-F092551FC250}"/>
              </a:ext>
            </a:extLst>
          </p:cNvPr>
          <p:cNvGraphicFramePr>
            <a:graphicFrameLocks noChangeAspect="1"/>
          </p:cNvGraphicFramePr>
          <p:nvPr/>
        </p:nvGraphicFramePr>
        <p:xfrm>
          <a:off x="1873250" y="3786188"/>
          <a:ext cx="1697038" cy="630237"/>
        </p:xfrm>
        <a:graphic>
          <a:graphicData uri="http://schemas.openxmlformats.org/presentationml/2006/ole">
            <mc:AlternateContent xmlns:mc="http://schemas.openxmlformats.org/markup-compatibility/2006">
              <mc:Choice xmlns:v="urn:schemas-microsoft-com:vml" Requires="v">
                <p:oleObj spid="_x0000_s1065" name="公式" r:id="rId4" imgW="952087" imgH="355446" progId="Equation.3">
                  <p:embed/>
                </p:oleObj>
              </mc:Choice>
              <mc:Fallback>
                <p:oleObj name="公式" r:id="rId4" imgW="952087" imgH="355446"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0" y="3786188"/>
                        <a:ext cx="169703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object 9"/>
          <p:cNvSpPr/>
          <p:nvPr/>
        </p:nvSpPr>
        <p:spPr>
          <a:xfrm>
            <a:off x="4976876" y="908303"/>
            <a:ext cx="3367404" cy="633730"/>
          </a:xfrm>
          <a:custGeom>
            <a:avLst/>
            <a:gdLst/>
            <a:ahLst/>
            <a:cxnLst/>
            <a:rect l="l" t="t" r="r" b="b"/>
            <a:pathLst>
              <a:path w="3367404" h="633730">
                <a:moveTo>
                  <a:pt x="27177" y="85217"/>
                </a:moveTo>
                <a:lnTo>
                  <a:pt x="33867" y="52024"/>
                </a:lnTo>
                <a:lnTo>
                  <a:pt x="52117" y="24939"/>
                </a:lnTo>
                <a:lnTo>
                  <a:pt x="79202" y="6689"/>
                </a:lnTo>
                <a:lnTo>
                  <a:pt x="112395" y="0"/>
                </a:lnTo>
                <a:lnTo>
                  <a:pt x="583819" y="0"/>
                </a:lnTo>
                <a:lnTo>
                  <a:pt x="1418716" y="0"/>
                </a:lnTo>
                <a:lnTo>
                  <a:pt x="3281806" y="0"/>
                </a:lnTo>
                <a:lnTo>
                  <a:pt x="3314999" y="6689"/>
                </a:lnTo>
                <a:lnTo>
                  <a:pt x="3342084" y="24939"/>
                </a:lnTo>
                <a:lnTo>
                  <a:pt x="3360334" y="52024"/>
                </a:lnTo>
                <a:lnTo>
                  <a:pt x="3367024" y="85217"/>
                </a:lnTo>
                <a:lnTo>
                  <a:pt x="3367024" y="298323"/>
                </a:lnTo>
                <a:lnTo>
                  <a:pt x="3367024" y="426085"/>
                </a:lnTo>
                <a:lnTo>
                  <a:pt x="3360334" y="459277"/>
                </a:lnTo>
                <a:lnTo>
                  <a:pt x="3342084" y="486362"/>
                </a:lnTo>
                <a:lnTo>
                  <a:pt x="3314999" y="504612"/>
                </a:lnTo>
                <a:lnTo>
                  <a:pt x="3281806" y="511301"/>
                </a:lnTo>
                <a:lnTo>
                  <a:pt x="1418716" y="511301"/>
                </a:lnTo>
                <a:lnTo>
                  <a:pt x="0" y="633476"/>
                </a:lnTo>
                <a:lnTo>
                  <a:pt x="583819" y="511301"/>
                </a:lnTo>
                <a:lnTo>
                  <a:pt x="112395" y="511301"/>
                </a:lnTo>
                <a:lnTo>
                  <a:pt x="79202" y="504612"/>
                </a:lnTo>
                <a:lnTo>
                  <a:pt x="52117" y="486362"/>
                </a:lnTo>
                <a:lnTo>
                  <a:pt x="33867" y="459277"/>
                </a:lnTo>
                <a:lnTo>
                  <a:pt x="27177" y="426085"/>
                </a:lnTo>
                <a:lnTo>
                  <a:pt x="27177" y="298323"/>
                </a:lnTo>
                <a:lnTo>
                  <a:pt x="27177" y="85217"/>
                </a:lnTo>
                <a:close/>
              </a:path>
            </a:pathLst>
          </a:custGeom>
          <a:ln w="28956">
            <a:solidFill>
              <a:srgbClr val="946E00"/>
            </a:solidFill>
          </a:ln>
        </p:spPr>
        <p:txBody>
          <a:bodyPr wrap="square" lIns="0" tIns="0" rIns="0" bIns="0" rtlCol="0"/>
          <a:lstStyle/>
          <a:p>
            <a:endParaRPr/>
          </a:p>
        </p:txBody>
      </p:sp>
      <p:sp>
        <p:nvSpPr>
          <p:cNvPr id="7" name="object 11"/>
          <p:cNvSpPr txBox="1"/>
          <p:nvPr/>
        </p:nvSpPr>
        <p:spPr>
          <a:xfrm>
            <a:off x="2267744" y="5524504"/>
            <a:ext cx="3835400" cy="482600"/>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000066"/>
                </a:solidFill>
                <a:latin typeface="微软雅黑"/>
                <a:cs typeface="微软雅黑"/>
              </a:rPr>
              <a:t>顺序查找算法复杂性？</a:t>
            </a:r>
            <a:endParaRPr sz="3000" dirty="0">
              <a:latin typeface="微软雅黑"/>
              <a:cs typeface="微软雅黑"/>
            </a:endParaRPr>
          </a:p>
        </p:txBody>
      </p:sp>
      <p:sp>
        <p:nvSpPr>
          <p:cNvPr id="8" name="object 10"/>
          <p:cNvSpPr txBox="1"/>
          <p:nvPr/>
        </p:nvSpPr>
        <p:spPr>
          <a:xfrm>
            <a:off x="5107940" y="955547"/>
            <a:ext cx="2704420" cy="382156"/>
          </a:xfrm>
          <a:prstGeom prst="rect">
            <a:avLst/>
          </a:prstGeom>
        </p:spPr>
        <p:txBody>
          <a:bodyPr vert="horz" wrap="square" lIns="0" tIns="12700" rIns="0" bIns="0" rtlCol="0">
            <a:spAutoFit/>
          </a:bodyPr>
          <a:lstStyle/>
          <a:p>
            <a:pPr marL="12700">
              <a:lnSpc>
                <a:spcPct val="100000"/>
              </a:lnSpc>
              <a:spcBef>
                <a:spcPts val="100"/>
              </a:spcBef>
            </a:pPr>
            <a:r>
              <a:rPr sz="2400" spc="-10" dirty="0" smtClean="0">
                <a:solidFill>
                  <a:srgbClr val="000066"/>
                </a:solidFill>
                <a:latin typeface="微软雅黑"/>
                <a:cs typeface="微软雅黑"/>
              </a:rPr>
              <a:t>和</a:t>
            </a:r>
            <a:r>
              <a:rPr lang="zh-CN" altLang="en-US" sz="2400" spc="-10" dirty="0">
                <a:latin typeface="微软雅黑"/>
                <a:cs typeface="微软雅黑"/>
              </a:rPr>
              <a:t>算法</a:t>
            </a:r>
            <a:r>
              <a:rPr sz="2400" spc="-10" dirty="0" err="1" smtClean="0">
                <a:solidFill>
                  <a:srgbClr val="000066"/>
                </a:solidFill>
                <a:latin typeface="微软雅黑"/>
                <a:cs typeface="微软雅黑"/>
              </a:rPr>
              <a:t>输入</a:t>
            </a:r>
            <a:r>
              <a:rPr lang="en-US" altLang="zh-CN" sz="2400" spc="-10" dirty="0" err="1" smtClean="0">
                <a:solidFill>
                  <a:srgbClr val="000066"/>
                </a:solidFill>
                <a:latin typeface="微软雅黑"/>
                <a:cs typeface="微软雅黑"/>
              </a:rPr>
              <a:t>I</a:t>
            </a:r>
            <a:r>
              <a:rPr sz="2400" spc="-10" dirty="0" err="1" smtClean="0">
                <a:solidFill>
                  <a:srgbClr val="000066"/>
                </a:solidFill>
                <a:latin typeface="微软雅黑"/>
                <a:cs typeface="微软雅黑"/>
              </a:rPr>
              <a:t>有关</a:t>
            </a:r>
            <a:endParaRPr sz="2400" dirty="0">
              <a:latin typeface="微软雅黑"/>
              <a:cs typeface="微软雅黑"/>
            </a:endParaRPr>
          </a:p>
        </p:txBody>
      </p:sp>
      <p:sp>
        <p:nvSpPr>
          <p:cNvPr id="2" name="矩形 1"/>
          <p:cNvSpPr/>
          <p:nvPr/>
        </p:nvSpPr>
        <p:spPr>
          <a:xfrm>
            <a:off x="4644008" y="3276087"/>
            <a:ext cx="2501678"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dirty="0" smtClean="0">
                <a:solidFill>
                  <a:srgbClr val="333333"/>
                </a:solidFill>
              </a:rPr>
              <a:t>加权平均</a:t>
            </a:r>
            <a:r>
              <a:rPr lang="zh-CN" altLang="en-US" sz="2000" dirty="0">
                <a:solidFill>
                  <a:srgbClr val="333333"/>
                </a:solidFill>
              </a:rPr>
              <a:t>时间复杂度</a:t>
            </a:r>
            <a:endParaRPr lang="zh-CN" altLang="en-US" sz="2000"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35AE638-FCCC-129B-CD8C-2F567C601B55}"/>
              </a:ext>
            </a:extLst>
          </p:cNvPr>
          <p:cNvSpPr>
            <a:spLocks noGrp="1" noChangeArrowheads="1"/>
          </p:cNvSpPr>
          <p:nvPr>
            <p:ph type="title"/>
          </p:nvPr>
        </p:nvSpPr>
        <p:spPr/>
        <p:txBody>
          <a:bodyPr/>
          <a:lstStyle/>
          <a:p>
            <a:r>
              <a:rPr lang="zh-CN" altLang="en-US" sz="2800" b="1">
                <a:solidFill>
                  <a:srgbClr val="3907F1"/>
                </a:solidFill>
              </a:rPr>
              <a:t>算法分析方法</a:t>
            </a:r>
          </a:p>
        </p:txBody>
      </p:sp>
      <p:sp>
        <p:nvSpPr>
          <p:cNvPr id="53251" name="Rectangle 3">
            <a:extLst>
              <a:ext uri="{FF2B5EF4-FFF2-40B4-BE49-F238E27FC236}">
                <a16:creationId xmlns:a16="http://schemas.microsoft.com/office/drawing/2014/main" id="{9D0C8FDB-F459-693F-D2D2-1EE5F65CC691}"/>
              </a:ext>
            </a:extLst>
          </p:cNvPr>
          <p:cNvSpPr>
            <a:spLocks noGrp="1" noChangeArrowheads="1"/>
          </p:cNvSpPr>
          <p:nvPr>
            <p:ph type="body" idx="1"/>
          </p:nvPr>
        </p:nvSpPr>
        <p:spPr>
          <a:xfrm>
            <a:off x="357188" y="1071563"/>
            <a:ext cx="8229600" cy="4530725"/>
          </a:xfrm>
        </p:spPr>
        <p:txBody>
          <a:bodyPr/>
          <a:lstStyle/>
          <a:p>
            <a:pPr>
              <a:lnSpc>
                <a:spcPct val="120000"/>
              </a:lnSpc>
              <a:buFont typeface="Wingdings" panose="05000000000000000000" pitchFamily="2" charset="2"/>
              <a:buNone/>
            </a:pPr>
            <a:r>
              <a:rPr lang="zh-CN" altLang="en-US" sz="2400" b="1" dirty="0">
                <a:solidFill>
                  <a:srgbClr val="3907F1"/>
                </a:solidFill>
              </a:rPr>
              <a:t>例：顺序搜索算法</a:t>
            </a:r>
          </a:p>
        </p:txBody>
      </p:sp>
      <p:sp>
        <p:nvSpPr>
          <p:cNvPr id="53252" name="AutoShape 4">
            <a:extLst>
              <a:ext uri="{FF2B5EF4-FFF2-40B4-BE49-F238E27FC236}">
                <a16:creationId xmlns:a16="http://schemas.microsoft.com/office/drawing/2014/main" id="{AAC05BA2-5222-BFB9-C9EE-13A0290629B0}"/>
              </a:ext>
            </a:extLst>
          </p:cNvPr>
          <p:cNvSpPr>
            <a:spLocks noChangeArrowheads="1"/>
          </p:cNvSpPr>
          <p:nvPr/>
        </p:nvSpPr>
        <p:spPr bwMode="auto">
          <a:xfrm>
            <a:off x="1500188" y="2000250"/>
            <a:ext cx="5113337" cy="3602038"/>
          </a:xfrm>
          <a:prstGeom prst="roundRect">
            <a:avLst>
              <a:gd name="adj" fmla="val 16667"/>
            </a:avLst>
          </a:prstGeom>
          <a:solidFill>
            <a:schemeClr val="bg1"/>
          </a:solidFill>
          <a:ln w="9525">
            <a:solidFill>
              <a:schemeClr val="tx1"/>
            </a:solidFill>
            <a:round/>
            <a:headEnd/>
            <a:tailEnd/>
          </a:ln>
        </p:spPr>
        <p:txBody>
          <a:bodyPr wrap="none" anchor="ct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a:cs typeface="Times New Roman" panose="02020603050405020304" pitchFamily="18" charset="0"/>
              </a:rPr>
              <a:t>template&lt;class Type&gt;</a:t>
            </a:r>
          </a:p>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err="1">
                <a:cs typeface="Times New Roman" panose="02020603050405020304" pitchFamily="18" charset="0"/>
              </a:rPr>
              <a:t>int</a:t>
            </a:r>
            <a:r>
              <a:rPr kumimoji="1" lang="en-US" altLang="zh-CN" sz="2000" dirty="0">
                <a:cs typeface="Times New Roman" panose="02020603050405020304" pitchFamily="18" charset="0"/>
              </a:rPr>
              <a:t> </a:t>
            </a:r>
            <a:r>
              <a:rPr kumimoji="1" lang="en-US" altLang="zh-CN" sz="2000" dirty="0" err="1">
                <a:cs typeface="Times New Roman" panose="02020603050405020304" pitchFamily="18" charset="0"/>
              </a:rPr>
              <a:t>seqSearch</a:t>
            </a:r>
            <a:r>
              <a:rPr kumimoji="1" lang="en-US" altLang="zh-CN" sz="2000" dirty="0">
                <a:cs typeface="Times New Roman" panose="02020603050405020304" pitchFamily="18" charset="0"/>
              </a:rPr>
              <a:t>(Type *a, </a:t>
            </a:r>
            <a:r>
              <a:rPr kumimoji="1" lang="en-US" altLang="zh-CN" sz="2000" dirty="0" err="1">
                <a:cs typeface="Times New Roman" panose="02020603050405020304" pitchFamily="18" charset="0"/>
              </a:rPr>
              <a:t>int</a:t>
            </a:r>
            <a:r>
              <a:rPr kumimoji="1" lang="en-US" altLang="zh-CN" sz="2000" dirty="0">
                <a:cs typeface="Times New Roman" panose="02020603050405020304" pitchFamily="18" charset="0"/>
              </a:rPr>
              <a:t> n, Type k)</a:t>
            </a:r>
          </a:p>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a:cs typeface="Times New Roman" panose="02020603050405020304" pitchFamily="18" charset="0"/>
              </a:rPr>
              <a:t>{</a:t>
            </a:r>
          </a:p>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a:cs typeface="Times New Roman" panose="02020603050405020304" pitchFamily="18" charset="0"/>
              </a:rPr>
              <a:t>     for(</a:t>
            </a:r>
            <a:r>
              <a:rPr kumimoji="1" lang="en-US" altLang="zh-CN" sz="2000" dirty="0" err="1">
                <a:cs typeface="Times New Roman" panose="02020603050405020304" pitchFamily="18" charset="0"/>
              </a:rPr>
              <a:t>int</a:t>
            </a:r>
            <a:r>
              <a:rPr kumimoji="1" lang="en-US" altLang="zh-CN" sz="2000" dirty="0">
                <a:cs typeface="Times New Roman" panose="02020603050405020304" pitchFamily="18" charset="0"/>
              </a:rPr>
              <a:t> </a:t>
            </a:r>
            <a:r>
              <a:rPr kumimoji="1" lang="en-US" altLang="zh-CN" sz="2000" dirty="0" err="1">
                <a:cs typeface="Times New Roman" panose="02020603050405020304" pitchFamily="18" charset="0"/>
              </a:rPr>
              <a:t>i</a:t>
            </a:r>
            <a:r>
              <a:rPr kumimoji="1" lang="en-US" altLang="zh-CN" sz="2000" dirty="0">
                <a:cs typeface="Times New Roman" panose="02020603050405020304" pitchFamily="18" charset="0"/>
              </a:rPr>
              <a:t>=0</a:t>
            </a:r>
            <a:r>
              <a:rPr kumimoji="1" lang="en-US" altLang="zh-CN" sz="2000" dirty="0" smtClean="0">
                <a:cs typeface="Times New Roman" panose="02020603050405020304" pitchFamily="18" charset="0"/>
              </a:rPr>
              <a:t>; </a:t>
            </a:r>
            <a:r>
              <a:rPr kumimoji="1" lang="en-US" altLang="zh-CN" sz="2000" dirty="0" err="1" smtClean="0">
                <a:cs typeface="Times New Roman" panose="02020603050405020304" pitchFamily="18" charset="0"/>
              </a:rPr>
              <a:t>i</a:t>
            </a:r>
            <a:r>
              <a:rPr kumimoji="1" lang="en-US" altLang="zh-CN" sz="2000" dirty="0" smtClean="0">
                <a:cs typeface="Times New Roman" panose="02020603050405020304" pitchFamily="18" charset="0"/>
              </a:rPr>
              <a:t>&lt;n; </a:t>
            </a:r>
            <a:r>
              <a:rPr kumimoji="1" lang="en-US" altLang="zh-CN" sz="2000" dirty="0" err="1" smtClean="0">
                <a:cs typeface="Times New Roman" panose="02020603050405020304" pitchFamily="18" charset="0"/>
              </a:rPr>
              <a:t>i</a:t>
            </a:r>
            <a:r>
              <a:rPr kumimoji="1" lang="en-US" altLang="zh-CN" sz="2000" dirty="0">
                <a:cs typeface="Times New Roman" panose="02020603050405020304" pitchFamily="18" charset="0"/>
              </a:rPr>
              <a:t>++)</a:t>
            </a:r>
          </a:p>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a:cs typeface="Times New Roman" panose="02020603050405020304" pitchFamily="18" charset="0"/>
              </a:rPr>
              <a:t>	  if (a[</a:t>
            </a:r>
            <a:r>
              <a:rPr kumimoji="1" lang="en-US" altLang="zh-CN" sz="2000" dirty="0" err="1">
                <a:cs typeface="Times New Roman" panose="02020603050405020304" pitchFamily="18" charset="0"/>
              </a:rPr>
              <a:t>i</a:t>
            </a:r>
            <a:r>
              <a:rPr kumimoji="1" lang="en-US" altLang="zh-CN" sz="2000" dirty="0" smtClean="0">
                <a:cs typeface="Times New Roman" panose="02020603050405020304" pitchFamily="18" charset="0"/>
              </a:rPr>
              <a:t>] == k</a:t>
            </a:r>
            <a:r>
              <a:rPr kumimoji="1" lang="en-US" altLang="zh-CN" sz="2000" dirty="0">
                <a:cs typeface="Times New Roman" panose="02020603050405020304" pitchFamily="18" charset="0"/>
              </a:rPr>
              <a:t>) return </a:t>
            </a:r>
            <a:r>
              <a:rPr kumimoji="1" lang="en-US" altLang="zh-CN" sz="2000" dirty="0" err="1">
                <a:cs typeface="Times New Roman" panose="02020603050405020304" pitchFamily="18" charset="0"/>
              </a:rPr>
              <a:t>i</a:t>
            </a:r>
            <a:r>
              <a:rPr kumimoji="1" lang="en-US" altLang="zh-CN" sz="2000" dirty="0">
                <a:cs typeface="Times New Roman" panose="02020603050405020304" pitchFamily="18" charset="0"/>
              </a:rPr>
              <a:t>;</a:t>
            </a:r>
          </a:p>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a:cs typeface="Times New Roman" panose="02020603050405020304" pitchFamily="18" charset="0"/>
              </a:rPr>
              <a:t>     return -1;</a:t>
            </a:r>
          </a:p>
          <a:p>
            <a:pPr eaLnBrk="1" hangingPunct="1">
              <a:lnSpc>
                <a:spcPct val="130000"/>
              </a:lnSpc>
              <a:spcBef>
                <a:spcPct val="20000"/>
              </a:spcBef>
              <a:buClr>
                <a:schemeClr val="accent1"/>
              </a:buClr>
              <a:buSzPct val="65000"/>
              <a:buFont typeface="Wingdings" panose="05000000000000000000" pitchFamily="2" charset="2"/>
              <a:buNone/>
            </a:pPr>
            <a:r>
              <a:rPr kumimoji="1" lang="en-US" altLang="zh-CN" sz="2000" dirty="0">
                <a:cs typeface="Times New Roman" panose="02020603050405020304" pitchFamily="18" charset="0"/>
              </a:rPr>
              <a:t>}</a:t>
            </a:r>
          </a:p>
        </p:txBody>
      </p:sp>
    </p:spTree>
    <p:extLst>
      <p:ext uri="{BB962C8B-B14F-4D97-AF65-F5344CB8AC3E}">
        <p14:creationId xmlns:p14="http://schemas.microsoft.com/office/powerpoint/2010/main" val="11359455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629A1647-0279-033A-31D3-9151B49796D6}"/>
              </a:ext>
            </a:extLst>
          </p:cNvPr>
          <p:cNvSpPr>
            <a:spLocks noGrp="1" noChangeArrowheads="1"/>
          </p:cNvSpPr>
          <p:nvPr>
            <p:ph type="body" idx="1"/>
          </p:nvPr>
        </p:nvSpPr>
        <p:spPr>
          <a:xfrm>
            <a:off x="285750" y="571500"/>
            <a:ext cx="8058150" cy="3240088"/>
          </a:xfrm>
        </p:spPr>
        <p:txBody>
          <a:bodyPr/>
          <a:lstStyle/>
          <a:p>
            <a:pPr>
              <a:lnSpc>
                <a:spcPct val="150000"/>
              </a:lnSpc>
              <a:buFont typeface="Wingdings" panose="05000000000000000000" pitchFamily="2" charset="2"/>
              <a:buNone/>
            </a:pPr>
            <a:r>
              <a:rPr lang="zh-CN" altLang="en-US" sz="2000" dirty="0"/>
              <a:t>（</a:t>
            </a:r>
            <a:r>
              <a:rPr lang="en-US" altLang="zh-CN" sz="2000" dirty="0"/>
              <a:t>1</a:t>
            </a:r>
            <a:r>
              <a:rPr lang="zh-CN" altLang="en-US" sz="2000" dirty="0"/>
              <a:t>）</a:t>
            </a:r>
            <a:r>
              <a:rPr lang="en-US" altLang="zh-CN" sz="2000" i="1" dirty="0" err="1"/>
              <a:t>T</a:t>
            </a:r>
            <a:r>
              <a:rPr lang="en-US" altLang="zh-CN" sz="2000" baseline="-25000" dirty="0" err="1"/>
              <a:t>max</a:t>
            </a:r>
            <a:r>
              <a:rPr lang="en-US" altLang="zh-CN" sz="2000" dirty="0"/>
              <a:t>(</a:t>
            </a:r>
            <a:r>
              <a:rPr lang="en-US" altLang="zh-CN" sz="2000" i="1" dirty="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smtClean="0"/>
              <a:t>}=</a:t>
            </a:r>
            <a:r>
              <a:rPr lang="en-US" altLang="zh-CN" sz="2000" i="1" dirty="0" smtClean="0">
                <a:solidFill>
                  <a:srgbClr val="FF0000"/>
                </a:solidFill>
              </a:rPr>
              <a:t>O</a:t>
            </a:r>
            <a:r>
              <a:rPr lang="en-US" altLang="zh-CN" sz="2000" dirty="0" smtClean="0">
                <a:solidFill>
                  <a:srgbClr val="FF0000"/>
                </a:solidFill>
              </a:rPr>
              <a:t>(</a:t>
            </a:r>
            <a:r>
              <a:rPr lang="en-US" altLang="zh-CN" sz="2000" i="1" dirty="0" smtClean="0">
                <a:solidFill>
                  <a:srgbClr val="FF0000"/>
                </a:solidFill>
              </a:rPr>
              <a:t>n</a:t>
            </a:r>
            <a:r>
              <a:rPr lang="en-US" altLang="zh-CN" sz="2000" dirty="0" smtClean="0">
                <a:solidFill>
                  <a:srgbClr val="FF0000"/>
                </a:solidFill>
              </a:rPr>
              <a:t>)</a:t>
            </a:r>
            <a:endParaRPr lang="en-US" altLang="zh-CN" sz="2000" dirty="0">
              <a:solidFill>
                <a:srgbClr val="FF0000"/>
              </a:solidFill>
            </a:endParaRPr>
          </a:p>
          <a:p>
            <a:pPr>
              <a:lnSpc>
                <a:spcPct val="150000"/>
              </a:lnSpc>
              <a:buFont typeface="Wingdings" panose="05000000000000000000" pitchFamily="2" charset="2"/>
              <a:buNone/>
            </a:pPr>
            <a:r>
              <a:rPr lang="zh-CN" altLang="en-US" sz="2000" dirty="0"/>
              <a:t>（</a:t>
            </a:r>
            <a:r>
              <a:rPr lang="en-US" altLang="zh-CN" sz="2000" dirty="0"/>
              <a:t>2</a:t>
            </a:r>
            <a:r>
              <a:rPr lang="zh-CN" altLang="en-US" sz="2000" dirty="0"/>
              <a:t>）</a:t>
            </a:r>
            <a:r>
              <a:rPr lang="en-US" altLang="zh-CN" sz="2000" i="1" dirty="0" err="1"/>
              <a:t>T</a:t>
            </a:r>
            <a:r>
              <a:rPr lang="en-US" altLang="zh-CN" sz="2000" baseline="-25000" dirty="0" err="1"/>
              <a:t>min</a:t>
            </a:r>
            <a:r>
              <a:rPr lang="en-US" altLang="zh-CN" sz="2000" dirty="0"/>
              <a:t>(</a:t>
            </a:r>
            <a:r>
              <a:rPr lang="en-US" altLang="zh-CN" sz="2000" i="1" dirty="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smtClean="0"/>
              <a:t>}=</a:t>
            </a:r>
            <a:r>
              <a:rPr lang="en-US" altLang="zh-CN" sz="2000" i="1" dirty="0" smtClean="0">
                <a:solidFill>
                  <a:srgbClr val="FF0000"/>
                </a:solidFill>
              </a:rPr>
              <a:t>O</a:t>
            </a:r>
            <a:r>
              <a:rPr lang="en-US" altLang="zh-CN" sz="2000" dirty="0" smtClean="0">
                <a:solidFill>
                  <a:srgbClr val="FF0000"/>
                </a:solidFill>
              </a:rPr>
              <a:t>(1)</a:t>
            </a:r>
            <a:endParaRPr lang="en-US" altLang="zh-CN" sz="2000" dirty="0">
              <a:solidFill>
                <a:srgbClr val="FF0000"/>
              </a:solidFill>
            </a:endParaRPr>
          </a:p>
          <a:p>
            <a:pPr>
              <a:lnSpc>
                <a:spcPct val="150000"/>
              </a:lnSpc>
              <a:buFont typeface="Wingdings" panose="05000000000000000000" pitchFamily="2" charset="2"/>
              <a:buNone/>
            </a:pPr>
            <a:r>
              <a:rPr lang="zh-CN" altLang="en-US" sz="2000" dirty="0"/>
              <a:t>（</a:t>
            </a:r>
            <a:r>
              <a:rPr lang="en-US" altLang="zh-CN" sz="2000" dirty="0"/>
              <a:t>3</a:t>
            </a:r>
            <a:r>
              <a:rPr lang="zh-CN" altLang="en-US" sz="2000" dirty="0"/>
              <a:t>）在平均情况下，假设：</a:t>
            </a:r>
          </a:p>
          <a:p>
            <a:pPr>
              <a:lnSpc>
                <a:spcPct val="150000"/>
              </a:lnSpc>
              <a:buFont typeface="Wingdings" panose="05000000000000000000" pitchFamily="2" charset="2"/>
              <a:buNone/>
            </a:pPr>
            <a:r>
              <a:rPr lang="zh-CN" altLang="en-US" sz="2000" dirty="0"/>
              <a:t>   </a:t>
            </a:r>
            <a:r>
              <a:rPr lang="en-US" altLang="zh-CN" sz="2000" dirty="0"/>
              <a:t>(a) </a:t>
            </a:r>
            <a:r>
              <a:rPr lang="zh-CN" altLang="en-US" sz="2000" dirty="0"/>
              <a:t>搜索成功的概率为</a:t>
            </a:r>
            <a:r>
              <a:rPr lang="en-US" altLang="zh-CN" sz="2000" i="1" dirty="0"/>
              <a:t>p </a:t>
            </a:r>
            <a:r>
              <a:rPr lang="en-US" altLang="zh-CN" sz="2000" dirty="0"/>
              <a:t>( 0 </a:t>
            </a:r>
            <a:r>
              <a:rPr lang="en-US" altLang="zh-CN" sz="2000" dirty="0">
                <a:sym typeface="Symbol" panose="05050102010706020507" pitchFamily="18" charset="2"/>
              </a:rPr>
              <a:t></a:t>
            </a:r>
            <a:r>
              <a:rPr lang="en-US" altLang="zh-CN" sz="2000" dirty="0"/>
              <a:t> </a:t>
            </a:r>
            <a:r>
              <a:rPr lang="en-US" altLang="zh-CN" sz="2000" i="1" dirty="0"/>
              <a:t>p</a:t>
            </a:r>
            <a:r>
              <a:rPr lang="en-US" altLang="zh-CN" sz="2000" dirty="0"/>
              <a:t> </a:t>
            </a:r>
            <a:r>
              <a:rPr lang="en-US" altLang="zh-CN" sz="2000" dirty="0">
                <a:sym typeface="Symbol" panose="05050102010706020507" pitchFamily="18" charset="2"/>
              </a:rPr>
              <a:t></a:t>
            </a:r>
            <a:r>
              <a:rPr lang="en-US" altLang="zh-CN" sz="2000" dirty="0"/>
              <a:t> 1 )</a:t>
            </a:r>
            <a:r>
              <a:rPr lang="zh-CN" altLang="en-US" sz="2000" dirty="0"/>
              <a:t>；</a:t>
            </a:r>
          </a:p>
          <a:p>
            <a:pPr>
              <a:lnSpc>
                <a:spcPct val="150000"/>
              </a:lnSpc>
              <a:buFont typeface="Wingdings" panose="05000000000000000000" pitchFamily="2" charset="2"/>
              <a:buNone/>
            </a:pPr>
            <a:r>
              <a:rPr lang="zh-CN" altLang="en-US" sz="2000" dirty="0"/>
              <a:t>   </a:t>
            </a:r>
            <a:r>
              <a:rPr lang="en-US" altLang="zh-CN" sz="2000" dirty="0"/>
              <a:t>(b) </a:t>
            </a:r>
            <a:r>
              <a:rPr lang="zh-CN" altLang="en-US" sz="2000" dirty="0"/>
              <a:t>在数组的每个位置</a:t>
            </a:r>
            <a:r>
              <a:rPr lang="en-US" altLang="zh-CN" sz="2000" i="1" dirty="0" err="1"/>
              <a:t>i</a:t>
            </a:r>
            <a:r>
              <a:rPr lang="en-US" altLang="zh-CN" sz="2000" i="1" dirty="0"/>
              <a:t> </a:t>
            </a:r>
            <a:r>
              <a:rPr lang="en-US" altLang="zh-CN" sz="2000" dirty="0"/>
              <a:t>( 0 </a:t>
            </a:r>
            <a:r>
              <a:rPr lang="en-US" altLang="zh-CN" sz="2000" dirty="0">
                <a:sym typeface="Symbol" panose="05050102010706020507" pitchFamily="18" charset="2"/>
              </a:rPr>
              <a:t> </a:t>
            </a:r>
            <a:r>
              <a:rPr lang="en-US" altLang="zh-CN" sz="2000" i="1" dirty="0" err="1"/>
              <a:t>i</a:t>
            </a:r>
            <a:r>
              <a:rPr lang="en-US" altLang="zh-CN" sz="2000" i="1" dirty="0"/>
              <a:t> </a:t>
            </a:r>
            <a:r>
              <a:rPr lang="en-US" altLang="zh-CN" sz="2000" dirty="0"/>
              <a:t>&lt; </a:t>
            </a:r>
            <a:r>
              <a:rPr lang="en-US" altLang="zh-CN" sz="2000" i="1" dirty="0"/>
              <a:t>n </a:t>
            </a:r>
            <a:r>
              <a:rPr lang="en-US" altLang="zh-CN" sz="2000" dirty="0"/>
              <a:t>)</a:t>
            </a:r>
            <a:r>
              <a:rPr lang="zh-CN" altLang="en-US" sz="2000" dirty="0"/>
              <a:t>搜索成功的概率相同，均为 </a:t>
            </a:r>
            <a:r>
              <a:rPr lang="en-US" altLang="zh-CN" sz="2000" i="1" dirty="0" err="1"/>
              <a:t>p</a:t>
            </a:r>
            <a:r>
              <a:rPr lang="en-US" altLang="zh-CN" sz="2000" dirty="0" err="1"/>
              <a:t>/</a:t>
            </a:r>
            <a:r>
              <a:rPr lang="en-US" altLang="zh-CN" sz="2000" i="1" dirty="0" err="1"/>
              <a:t>n</a:t>
            </a:r>
            <a:r>
              <a:rPr lang="zh-CN" altLang="en-US" sz="2000" dirty="0"/>
              <a:t>。</a:t>
            </a:r>
          </a:p>
        </p:txBody>
      </p:sp>
      <p:sp>
        <p:nvSpPr>
          <p:cNvPr id="54275" name="Rectangle 5">
            <a:extLst>
              <a:ext uri="{FF2B5EF4-FFF2-40B4-BE49-F238E27FC236}">
                <a16:creationId xmlns:a16="http://schemas.microsoft.com/office/drawing/2014/main" id="{FB24482C-112C-6587-A5DE-30CC34ACFA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54276" name="Object 2">
            <a:extLst>
              <a:ext uri="{FF2B5EF4-FFF2-40B4-BE49-F238E27FC236}">
                <a16:creationId xmlns:a16="http://schemas.microsoft.com/office/drawing/2014/main" id="{F288BB90-DC5A-8509-37AC-AAD3B8F682F2}"/>
              </a:ext>
            </a:extLst>
          </p:cNvPr>
          <p:cNvGraphicFramePr>
            <a:graphicFrameLocks noChangeAspect="1"/>
          </p:cNvGraphicFramePr>
          <p:nvPr/>
        </p:nvGraphicFramePr>
        <p:xfrm>
          <a:off x="1928813" y="3270250"/>
          <a:ext cx="3168650" cy="757238"/>
        </p:xfrm>
        <a:graphic>
          <a:graphicData uri="http://schemas.openxmlformats.org/presentationml/2006/ole">
            <mc:AlternateContent xmlns:mc="http://schemas.openxmlformats.org/markup-compatibility/2006">
              <mc:Choice xmlns:v="urn:schemas-microsoft-com:vml" Requires="v">
                <p:oleObj spid="_x0000_s16446" name="公式" r:id="rId3" imgW="1473200" imgH="355600" progId="Equation.3">
                  <p:embed/>
                </p:oleObj>
              </mc:Choice>
              <mc:Fallback>
                <p:oleObj name="公式" r:id="rId3" imgW="1473200" imgH="355600" progId="Equation.3">
                  <p:embed/>
                  <p:pic>
                    <p:nvPicPr>
                      <p:cNvPr id="54276" name="Object 2">
                        <a:extLst>
                          <a:ext uri="{FF2B5EF4-FFF2-40B4-BE49-F238E27FC236}">
                            <a16:creationId xmlns:a16="http://schemas.microsoft.com/office/drawing/2014/main" id="{F288BB90-DC5A-8509-37AC-AAD3B8F68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3270250"/>
                        <a:ext cx="31686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7" name="Rectangle 7">
            <a:extLst>
              <a:ext uri="{FF2B5EF4-FFF2-40B4-BE49-F238E27FC236}">
                <a16:creationId xmlns:a16="http://schemas.microsoft.com/office/drawing/2014/main" id="{19420252-A9CD-1549-045E-15A5B590FCB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54278" name="Object 3">
            <a:extLst>
              <a:ext uri="{FF2B5EF4-FFF2-40B4-BE49-F238E27FC236}">
                <a16:creationId xmlns:a16="http://schemas.microsoft.com/office/drawing/2014/main" id="{E6723620-68F8-6E38-455F-B5540E0743AB}"/>
              </a:ext>
            </a:extLst>
          </p:cNvPr>
          <p:cNvGraphicFramePr>
            <a:graphicFrameLocks noChangeAspect="1"/>
          </p:cNvGraphicFramePr>
          <p:nvPr/>
        </p:nvGraphicFramePr>
        <p:xfrm>
          <a:off x="1928813" y="4133850"/>
          <a:ext cx="5688012" cy="865188"/>
        </p:xfrm>
        <a:graphic>
          <a:graphicData uri="http://schemas.openxmlformats.org/presentationml/2006/ole">
            <mc:AlternateContent xmlns:mc="http://schemas.openxmlformats.org/markup-compatibility/2006">
              <mc:Choice xmlns:v="urn:schemas-microsoft-com:vml" Requires="v">
                <p:oleObj spid="_x0000_s16447" name="公式" r:id="rId5" imgW="2819400" imgH="431800" progId="Equation.3">
                  <p:embed/>
                </p:oleObj>
              </mc:Choice>
              <mc:Fallback>
                <p:oleObj name="公式" r:id="rId5" imgW="2819400" imgH="431800" progId="Equation.3">
                  <p:embed/>
                  <p:pic>
                    <p:nvPicPr>
                      <p:cNvPr id="54278" name="Object 3">
                        <a:extLst>
                          <a:ext uri="{FF2B5EF4-FFF2-40B4-BE49-F238E27FC236}">
                            <a16:creationId xmlns:a16="http://schemas.microsoft.com/office/drawing/2014/main" id="{E6723620-68F8-6E38-455F-B5540E0743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813" y="4133850"/>
                        <a:ext cx="568801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9" name="Rectangle 9">
            <a:extLst>
              <a:ext uri="{FF2B5EF4-FFF2-40B4-BE49-F238E27FC236}">
                <a16:creationId xmlns:a16="http://schemas.microsoft.com/office/drawing/2014/main" id="{8912C142-382C-8ABF-0BA4-011A510C0AE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54280" name="Object 4">
            <a:extLst>
              <a:ext uri="{FF2B5EF4-FFF2-40B4-BE49-F238E27FC236}">
                <a16:creationId xmlns:a16="http://schemas.microsoft.com/office/drawing/2014/main" id="{57B35C9A-5D87-E0FC-DBC0-69A6089E4599}"/>
              </a:ext>
            </a:extLst>
          </p:cNvPr>
          <p:cNvGraphicFramePr>
            <a:graphicFrameLocks noChangeAspect="1"/>
          </p:cNvGraphicFramePr>
          <p:nvPr/>
        </p:nvGraphicFramePr>
        <p:xfrm>
          <a:off x="1928813" y="5143500"/>
          <a:ext cx="5040312" cy="885825"/>
        </p:xfrm>
        <a:graphic>
          <a:graphicData uri="http://schemas.openxmlformats.org/presentationml/2006/ole">
            <mc:AlternateContent xmlns:mc="http://schemas.openxmlformats.org/markup-compatibility/2006">
              <mc:Choice xmlns:v="urn:schemas-microsoft-com:vml" Requires="v">
                <p:oleObj spid="_x0000_s16448" name="公式" r:id="rId7" imgW="2438400" imgH="431800" progId="Equation.3">
                  <p:embed/>
                </p:oleObj>
              </mc:Choice>
              <mc:Fallback>
                <p:oleObj name="公式" r:id="rId7" imgW="2438400" imgH="431800" progId="Equation.3">
                  <p:embed/>
                  <p:pic>
                    <p:nvPicPr>
                      <p:cNvPr id="54280" name="Object 4">
                        <a:extLst>
                          <a:ext uri="{FF2B5EF4-FFF2-40B4-BE49-F238E27FC236}">
                            <a16:creationId xmlns:a16="http://schemas.microsoft.com/office/drawing/2014/main" id="{57B35C9A-5D87-E0FC-DBC0-69A6089E45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8813" y="5143500"/>
                        <a:ext cx="50403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object 18"/>
          <p:cNvSpPr txBox="1"/>
          <p:nvPr/>
        </p:nvSpPr>
        <p:spPr>
          <a:xfrm>
            <a:off x="672591" y="222503"/>
            <a:ext cx="3454400" cy="482600"/>
          </a:xfrm>
          <a:prstGeom prst="rect">
            <a:avLst/>
          </a:prstGeom>
        </p:spPr>
        <p:txBody>
          <a:bodyPr vert="horz" wrap="square" lIns="0" tIns="12700" rIns="0" bIns="0" rtlCol="0">
            <a:spAutoFit/>
          </a:bodyPr>
          <a:lstStyle/>
          <a:p>
            <a:pPr marL="12700">
              <a:lnSpc>
                <a:spcPct val="100000"/>
              </a:lnSpc>
              <a:spcBef>
                <a:spcPts val="100"/>
              </a:spcBef>
            </a:pPr>
            <a:r>
              <a:rPr sz="3000" b="1" spc="-10" dirty="0">
                <a:solidFill>
                  <a:srgbClr val="000066"/>
                </a:solidFill>
                <a:latin typeface="微软雅黑"/>
                <a:cs typeface="微软雅黑"/>
              </a:rPr>
              <a:t>顺序查找算法复杂性</a:t>
            </a:r>
            <a:endParaRPr sz="3000" dirty="0">
              <a:latin typeface="微软雅黑"/>
              <a:cs typeface="微软雅黑"/>
            </a:endParaRPr>
          </a:p>
        </p:txBody>
      </p:sp>
      <p:sp>
        <p:nvSpPr>
          <p:cNvPr id="2" name="矩形 1"/>
          <p:cNvSpPr/>
          <p:nvPr/>
        </p:nvSpPr>
        <p:spPr>
          <a:xfrm>
            <a:off x="6978386" y="5273102"/>
            <a:ext cx="1244251" cy="584775"/>
          </a:xfrm>
          <a:prstGeom prst="rect">
            <a:avLst/>
          </a:prstGeom>
        </p:spPr>
        <p:txBody>
          <a:bodyPr wrap="none">
            <a:spAutoFit/>
          </a:bodyPr>
          <a:lstStyle/>
          <a:p>
            <a:r>
              <a:rPr lang="en-US" altLang="zh-CN" sz="3200" dirty="0"/>
              <a:t>=</a:t>
            </a:r>
            <a:r>
              <a:rPr lang="en-US" altLang="zh-CN" sz="3200" i="1" dirty="0">
                <a:solidFill>
                  <a:srgbClr val="FF0000"/>
                </a:solidFill>
              </a:rPr>
              <a:t>O</a:t>
            </a:r>
            <a:r>
              <a:rPr lang="en-US" altLang="zh-CN" sz="3200" dirty="0">
                <a:solidFill>
                  <a:srgbClr val="FF0000"/>
                </a:solidFill>
              </a:rPr>
              <a:t>(</a:t>
            </a:r>
            <a:r>
              <a:rPr lang="en-US" altLang="zh-CN" sz="3200" i="1" dirty="0">
                <a:solidFill>
                  <a:srgbClr val="FF0000"/>
                </a:solidFill>
              </a:rPr>
              <a:t>n</a:t>
            </a:r>
            <a:r>
              <a:rPr lang="en-US" altLang="zh-CN" sz="3200" dirty="0">
                <a:solidFill>
                  <a:srgbClr val="FF0000"/>
                </a:solidFill>
              </a:rPr>
              <a:t>)</a:t>
            </a:r>
            <a:endParaRPr lang="zh-CN" altLang="en-US" dirty="0"/>
          </a:p>
        </p:txBody>
      </p:sp>
    </p:spTree>
    <p:extLst>
      <p:ext uri="{BB962C8B-B14F-4D97-AF65-F5344CB8AC3E}">
        <p14:creationId xmlns:p14="http://schemas.microsoft.com/office/powerpoint/2010/main" val="1889101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052736"/>
            <a:ext cx="7988300" cy="3629840"/>
          </a:xfrm>
          <a:prstGeom prst="rect">
            <a:avLst/>
          </a:prstGeom>
        </p:spPr>
        <p:txBody>
          <a:bodyPr vert="horz" wrap="square" lIns="0" tIns="121920" rIns="0" bIns="0" rtlCol="0">
            <a:spAutoFit/>
          </a:bodyPr>
          <a:lstStyle/>
          <a:p>
            <a:pPr marL="812165" lvl="1" indent="-342265">
              <a:lnSpc>
                <a:spcPct val="150000"/>
              </a:lnSpc>
              <a:spcBef>
                <a:spcPts val="960"/>
              </a:spcBef>
              <a:buClr>
                <a:srgbClr val="CC9900"/>
              </a:buClr>
              <a:buSzPct val="65000"/>
              <a:buFont typeface="Wingdings"/>
              <a:buChar char=""/>
              <a:tabLst>
                <a:tab pos="354965" algn="l"/>
              </a:tabLst>
            </a:pPr>
            <a:r>
              <a:rPr lang="zh-CN" altLang="en-US" sz="2400" dirty="0" smtClean="0"/>
              <a:t>可操作性</a:t>
            </a:r>
            <a:r>
              <a:rPr lang="zh-CN" altLang="en-US" sz="2400" dirty="0"/>
              <a:t>最好且最有实际价值的是</a:t>
            </a:r>
            <a:r>
              <a:rPr lang="zh-CN" altLang="en-US" sz="2400" b="1" dirty="0" smtClean="0">
                <a:solidFill>
                  <a:srgbClr val="3907F1"/>
                </a:solidFill>
              </a:rPr>
              <a:t>最坏情况</a:t>
            </a:r>
            <a:r>
              <a:rPr lang="zh-CN" altLang="en-US" sz="2400" dirty="0"/>
              <a:t>下</a:t>
            </a:r>
            <a:r>
              <a:rPr lang="zh-CN" altLang="en-US" sz="2400" dirty="0" smtClean="0"/>
              <a:t>的复杂性</a:t>
            </a:r>
            <a:r>
              <a:rPr sz="2400" spc="-5" dirty="0" err="1" smtClean="0">
                <a:latin typeface="宋体"/>
                <a:cs typeface="宋体"/>
              </a:rPr>
              <a:t>分析</a:t>
            </a:r>
            <a:r>
              <a:rPr lang="en-US" sz="2400" spc="-5" dirty="0" smtClean="0">
                <a:latin typeface="宋体"/>
                <a:cs typeface="宋体"/>
              </a:rPr>
              <a:t> </a:t>
            </a:r>
            <a:endParaRPr sz="2400" dirty="0">
              <a:latin typeface="宋体"/>
              <a:cs typeface="宋体"/>
            </a:endParaRPr>
          </a:p>
          <a:p>
            <a:pPr marL="812800" marR="5080" lvl="1" indent="-342900">
              <a:lnSpc>
                <a:spcPct val="150000"/>
              </a:lnSpc>
              <a:spcBef>
                <a:spcPts val="1100"/>
              </a:spcBef>
              <a:buClr>
                <a:srgbClr val="CC9900"/>
              </a:buClr>
              <a:buSzPct val="65000"/>
              <a:buFont typeface="Wingdings"/>
              <a:buChar char=""/>
              <a:tabLst>
                <a:tab pos="355600" algn="l"/>
              </a:tabLst>
            </a:pPr>
            <a:r>
              <a:rPr lang="zh-CN" altLang="en-US" sz="2400" spc="-5" dirty="0">
                <a:latin typeface="宋体"/>
                <a:cs typeface="宋体"/>
              </a:rPr>
              <a:t>如果</a:t>
            </a:r>
            <a:r>
              <a:rPr sz="2400" spc="-5" dirty="0" err="1" smtClean="0">
                <a:latin typeface="宋体"/>
                <a:cs typeface="宋体"/>
              </a:rPr>
              <a:t>算法的</a:t>
            </a:r>
            <a:r>
              <a:rPr lang="zh-CN" altLang="en-US" sz="2400" b="1" dirty="0" smtClean="0">
                <a:solidFill>
                  <a:srgbClr val="3907F1"/>
                </a:solidFill>
              </a:rPr>
              <a:t>最好情况</a:t>
            </a:r>
            <a:r>
              <a:rPr lang="zh-CN" altLang="en-US" sz="2400" dirty="0"/>
              <a:t>下</a:t>
            </a:r>
            <a:r>
              <a:rPr lang="zh-CN" altLang="en-US" sz="2400" dirty="0" smtClean="0"/>
              <a:t>的复杂性</a:t>
            </a:r>
            <a:r>
              <a:rPr sz="2400" spc="-5" dirty="0" err="1" smtClean="0">
                <a:latin typeface="宋体"/>
                <a:cs typeface="宋体"/>
              </a:rPr>
              <a:t>都无法满足要求</a:t>
            </a:r>
            <a:r>
              <a:rPr sz="2400" spc="-5" dirty="0" err="1">
                <a:latin typeface="宋体"/>
                <a:cs typeface="宋体"/>
              </a:rPr>
              <a:t>，则不需要考</a:t>
            </a:r>
            <a:r>
              <a:rPr sz="2400" spc="-50" dirty="0" err="1">
                <a:latin typeface="宋体"/>
                <a:cs typeface="宋体"/>
              </a:rPr>
              <a:t>虑</a:t>
            </a:r>
            <a:endParaRPr sz="2400" dirty="0">
              <a:latin typeface="宋体"/>
              <a:cs typeface="宋体"/>
            </a:endParaRPr>
          </a:p>
          <a:p>
            <a:pPr marL="812800" marR="5080" lvl="1" indent="-342900">
              <a:lnSpc>
                <a:spcPct val="150000"/>
              </a:lnSpc>
              <a:spcBef>
                <a:spcPts val="1000"/>
              </a:spcBef>
              <a:buClr>
                <a:srgbClr val="CC9900"/>
              </a:buClr>
              <a:buSzPct val="65000"/>
              <a:buFont typeface="Wingdings"/>
              <a:buChar char=""/>
              <a:tabLst>
                <a:tab pos="355600" algn="l"/>
              </a:tabLst>
            </a:pPr>
            <a:r>
              <a:rPr lang="zh-CN" altLang="en-US" sz="2400" b="1" dirty="0">
                <a:solidFill>
                  <a:srgbClr val="3907F1"/>
                </a:solidFill>
              </a:rPr>
              <a:t>平均情况</a:t>
            </a:r>
            <a:r>
              <a:rPr lang="zh-CN" altLang="en-US" sz="2400" dirty="0" smtClean="0">
                <a:solidFill>
                  <a:schemeClr val="tx1"/>
                </a:solidFill>
                <a:latin typeface="Times New Roman" pitchFamily="18" charset="0"/>
                <a:ea typeface="宋体" pitchFamily="2" charset="-122"/>
              </a:rPr>
              <a:t>复杂</a:t>
            </a:r>
            <a:r>
              <a:rPr lang="zh-CN" altLang="en-US" sz="2400" dirty="0"/>
              <a:t>性</a:t>
            </a:r>
            <a:r>
              <a:rPr sz="2400" spc="-5" dirty="0" err="1" smtClean="0">
                <a:latin typeface="宋体"/>
                <a:cs typeface="宋体"/>
              </a:rPr>
              <a:t>虽然有意义</a:t>
            </a:r>
            <a:r>
              <a:rPr sz="2400" spc="-5" dirty="0" err="1">
                <a:latin typeface="宋体"/>
                <a:cs typeface="宋体"/>
              </a:rPr>
              <a:t>，但是难以计算，</a:t>
            </a:r>
            <a:r>
              <a:rPr sz="2400" spc="-5" dirty="0" err="1" smtClean="0">
                <a:latin typeface="宋体"/>
                <a:cs typeface="宋体"/>
              </a:rPr>
              <a:t>需要</a:t>
            </a:r>
            <a:r>
              <a:rPr lang="zh-CN" altLang="en-US" sz="2400" spc="-5" dirty="0" smtClean="0">
                <a:latin typeface="宋体"/>
                <a:cs typeface="宋体"/>
              </a:rPr>
              <a:t>分析算法在各种</a:t>
            </a:r>
            <a:r>
              <a:rPr sz="2400" spc="-5" dirty="0" err="1" smtClean="0">
                <a:latin typeface="宋体"/>
                <a:cs typeface="宋体"/>
              </a:rPr>
              <a:t>输</a:t>
            </a:r>
            <a:r>
              <a:rPr sz="2400" spc="-20" dirty="0" err="1" smtClean="0">
                <a:latin typeface="宋体"/>
                <a:cs typeface="宋体"/>
              </a:rPr>
              <a:t>入</a:t>
            </a:r>
            <a:r>
              <a:rPr lang="zh-CN" altLang="en-US" sz="2400" spc="-20" dirty="0" smtClean="0">
                <a:latin typeface="宋体"/>
                <a:cs typeface="宋体"/>
              </a:rPr>
              <a:t>上</a:t>
            </a:r>
            <a:r>
              <a:rPr sz="2400" spc="-20" dirty="0" err="1" smtClean="0">
                <a:latin typeface="宋体"/>
                <a:cs typeface="宋体"/>
              </a:rPr>
              <a:t>的概率分布</a:t>
            </a:r>
            <a:endParaRPr sz="2400" dirty="0">
              <a:latin typeface="宋体"/>
              <a:cs typeface="宋体"/>
            </a:endParaRPr>
          </a:p>
        </p:txBody>
      </p:sp>
      <p:sp>
        <p:nvSpPr>
          <p:cNvPr id="3" name="Rectangle 2">
            <a:extLst>
              <a:ext uri="{FF2B5EF4-FFF2-40B4-BE49-F238E27FC236}">
                <a16:creationId xmlns:a16="http://schemas.microsoft.com/office/drawing/2014/main" id="{4758ECDA-AB02-8CB3-364A-73D437778779}"/>
              </a:ext>
            </a:extLst>
          </p:cNvPr>
          <p:cNvSpPr txBox="1">
            <a:spLocks noChangeArrowheads="1"/>
          </p:cNvSpPr>
          <p:nvPr/>
        </p:nvSpPr>
        <p:spPr>
          <a:xfrm>
            <a:off x="457200" y="277813"/>
            <a:ext cx="8229600" cy="1139825"/>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r>
              <a:rPr lang="en-US" altLang="zh-CN" sz="2800" b="1" kern="0" smtClean="0">
                <a:solidFill>
                  <a:srgbClr val="0000FF"/>
                </a:solidFill>
              </a:rPr>
              <a:t>1.2 </a:t>
            </a:r>
            <a:r>
              <a:rPr lang="zh-CN" altLang="en-US" sz="2800" b="1" kern="0" smtClean="0">
                <a:solidFill>
                  <a:srgbClr val="0000FF"/>
                </a:solidFill>
              </a:rPr>
              <a:t>算法的时间复杂性</a:t>
            </a:r>
            <a:endParaRPr lang="zh-CN" altLang="en-US" sz="2800" b="1" kern="0" dirty="0">
              <a:solidFill>
                <a:srgbClr val="0000FF"/>
              </a:solidFill>
            </a:endParaRPr>
          </a:p>
        </p:txBody>
      </p:sp>
      <p:sp>
        <p:nvSpPr>
          <p:cNvPr id="4" name="矩形 3"/>
          <p:cNvSpPr/>
          <p:nvPr/>
        </p:nvSpPr>
        <p:spPr>
          <a:xfrm>
            <a:off x="1043608" y="5457499"/>
            <a:ext cx="7473900" cy="400110"/>
          </a:xfrm>
          <a:prstGeom prst="rect">
            <a:avLst/>
          </a:prstGeom>
        </p:spPr>
        <p:txBody>
          <a:bodyPr wrap="square">
            <a:spAutoFit/>
          </a:bodyPr>
          <a:lstStyle/>
          <a:p>
            <a:r>
              <a:rPr lang="zh-CN" altLang="en-US" sz="2000" dirty="0" smtClean="0">
                <a:solidFill>
                  <a:srgbClr val="FF0000"/>
                </a:solidFill>
              </a:rPr>
              <a:t>当</a:t>
            </a:r>
            <a:r>
              <a:rPr lang="zh-CN" altLang="en-US" sz="2000" dirty="0">
                <a:solidFill>
                  <a:srgbClr val="FF0000"/>
                </a:solidFill>
              </a:rPr>
              <a:t>规模逐渐趋向于一个极大数时的算法复杂</a:t>
            </a:r>
            <a:r>
              <a:rPr lang="zh-CN" altLang="en-US" sz="2000" dirty="0" smtClean="0">
                <a:solidFill>
                  <a:srgbClr val="FF0000"/>
                </a:solidFill>
              </a:rPr>
              <a:t>度？</a:t>
            </a:r>
            <a:endParaRPr lang="zh-CN" altLang="en-US" sz="2000" dirty="0">
              <a:solidFill>
                <a:srgbClr val="FF0000"/>
              </a:solidFill>
            </a:endParaRPr>
          </a:p>
        </p:txBody>
      </p:sp>
    </p:spTree>
    <p:extLst>
      <p:ext uri="{BB962C8B-B14F-4D97-AF65-F5344CB8AC3E}">
        <p14:creationId xmlns:p14="http://schemas.microsoft.com/office/powerpoint/2010/main" val="3647552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A23B0BAF-694B-844C-9B1E-218B043F63AA}"/>
              </a:ext>
            </a:extLst>
          </p:cNvPr>
          <p:cNvSpPr>
            <a:spLocks noGrp="1" noChangeArrowheads="1"/>
          </p:cNvSpPr>
          <p:nvPr>
            <p:ph type="body" idx="1"/>
          </p:nvPr>
        </p:nvSpPr>
        <p:spPr>
          <a:xfrm>
            <a:off x="467544" y="548680"/>
            <a:ext cx="8031807" cy="4464050"/>
          </a:xfrm>
        </p:spPr>
        <p:txBody>
          <a:bodyPr/>
          <a:lstStyle/>
          <a:p>
            <a:pPr marL="0" indent="0">
              <a:lnSpc>
                <a:spcPct val="150000"/>
              </a:lnSpc>
              <a:buNone/>
              <a:defRPr/>
            </a:pPr>
            <a:r>
              <a:rPr lang="zh-CN" altLang="en-US" sz="2400" b="1" dirty="0">
                <a:solidFill>
                  <a:srgbClr val="0000FF"/>
                </a:solidFill>
              </a:rPr>
              <a:t>算法渐近</a:t>
            </a:r>
            <a:r>
              <a:rPr lang="zh-CN" altLang="en-US" sz="2400" b="1" dirty="0" smtClean="0">
                <a:solidFill>
                  <a:srgbClr val="0000FF"/>
                </a:solidFill>
              </a:rPr>
              <a:t>复杂性</a:t>
            </a:r>
            <a:r>
              <a:rPr lang="zh-CN" altLang="en-US" sz="2400" b="1" dirty="0" smtClean="0"/>
              <a:t>的定义：</a:t>
            </a:r>
            <a:endParaRPr lang="en-US" altLang="zh-CN" sz="2400" dirty="0" smtClean="0"/>
          </a:p>
          <a:p>
            <a:pPr marL="0" indent="0">
              <a:lnSpc>
                <a:spcPct val="150000"/>
              </a:lnSpc>
              <a:buNone/>
              <a:defRPr/>
            </a:pPr>
            <a:r>
              <a:rPr lang="zh-CN" altLang="en-US" sz="2400" dirty="0" smtClean="0"/>
              <a:t>设</a:t>
            </a:r>
            <a:r>
              <a:rPr lang="en-US" altLang="zh-CN" sz="2400" i="1" dirty="0"/>
              <a:t>T</a:t>
            </a:r>
            <a:r>
              <a:rPr lang="en-US" altLang="zh-CN" sz="2400" dirty="0"/>
              <a:t>(</a:t>
            </a:r>
            <a:r>
              <a:rPr lang="en-US" altLang="zh-CN" sz="2400" i="1" dirty="0"/>
              <a:t>n</a:t>
            </a:r>
            <a:r>
              <a:rPr lang="en-US" altLang="zh-CN" sz="2400" dirty="0" smtClean="0"/>
              <a:t>)</a:t>
            </a:r>
            <a:r>
              <a:rPr lang="zh-CN" altLang="en-US" sz="2400" dirty="0" smtClean="0"/>
              <a:t>是算法</a:t>
            </a:r>
            <a:r>
              <a:rPr lang="en-US" altLang="zh-CN" sz="2400" dirty="0" smtClean="0"/>
              <a:t>A</a:t>
            </a:r>
            <a:r>
              <a:rPr lang="zh-CN" altLang="en-US" sz="2400" dirty="0" smtClean="0"/>
              <a:t>的复杂性函数，当</a:t>
            </a:r>
            <a:r>
              <a:rPr lang="en-US" altLang="zh-CN" sz="2400" i="1" dirty="0">
                <a:solidFill>
                  <a:srgbClr val="3333CC"/>
                </a:solidFill>
              </a:rPr>
              <a:t>n</a:t>
            </a:r>
            <a:r>
              <a:rPr lang="en-US" altLang="zh-CN" sz="2400" dirty="0">
                <a:solidFill>
                  <a:srgbClr val="3333CC"/>
                </a:solidFill>
                <a:sym typeface="Symbol" panose="05050102010706020507" pitchFamily="18" charset="2"/>
              </a:rPr>
              <a:t></a:t>
            </a:r>
            <a:r>
              <a:rPr lang="en-US" altLang="zh-CN" sz="2400" dirty="0">
                <a:solidFill>
                  <a:srgbClr val="3333CC"/>
                </a:solidFill>
              </a:rPr>
              <a:t> </a:t>
            </a:r>
            <a:r>
              <a:rPr lang="zh-CN" altLang="en-US" sz="2400" dirty="0" smtClean="0"/>
              <a:t>时，</a:t>
            </a:r>
            <a:r>
              <a:rPr lang="en-US" altLang="zh-CN" sz="2400" i="1" dirty="0" smtClean="0"/>
              <a:t>T</a:t>
            </a:r>
            <a:r>
              <a:rPr lang="en-US" altLang="zh-CN" sz="2400" dirty="0" smtClean="0"/>
              <a:t>(</a:t>
            </a:r>
            <a:r>
              <a:rPr lang="en-US" altLang="zh-CN" sz="2400" i="1" dirty="0" smtClean="0"/>
              <a:t>n</a:t>
            </a:r>
            <a:r>
              <a:rPr lang="en-US" altLang="zh-CN" sz="2400" dirty="0"/>
              <a:t>) </a:t>
            </a:r>
            <a:r>
              <a:rPr lang="en-US" altLang="zh-CN" sz="2400" dirty="0">
                <a:sym typeface="Symbol" panose="05050102010706020507" pitchFamily="18" charset="2"/>
              </a:rPr>
              <a:t></a:t>
            </a:r>
            <a:r>
              <a:rPr lang="en-US" altLang="zh-CN" sz="2400" dirty="0"/>
              <a:t> </a:t>
            </a:r>
            <a:r>
              <a:rPr lang="zh-CN" altLang="en-US" sz="2400" dirty="0" smtClean="0"/>
              <a:t>。</a:t>
            </a:r>
            <a:endParaRPr lang="en-US" altLang="zh-CN" sz="2400" dirty="0" smtClean="0"/>
          </a:p>
          <a:p>
            <a:pPr marL="0" indent="0">
              <a:lnSpc>
                <a:spcPct val="150000"/>
              </a:lnSpc>
              <a:buNone/>
              <a:defRPr/>
            </a:pPr>
            <a:r>
              <a:rPr lang="zh-CN" altLang="en-US" sz="2400" dirty="0" smtClean="0"/>
              <a:t>如果存在</a:t>
            </a:r>
            <a:r>
              <a:rPr lang="en-US" altLang="zh-CN" sz="2400" i="1" dirty="0"/>
              <a:t>t</a:t>
            </a:r>
            <a:r>
              <a:rPr lang="en-US" altLang="zh-CN" sz="2400" dirty="0"/>
              <a:t>(</a:t>
            </a:r>
            <a:r>
              <a:rPr lang="en-US" altLang="zh-CN" sz="2400" i="1" dirty="0"/>
              <a:t>n</a:t>
            </a:r>
            <a:r>
              <a:rPr lang="en-US" altLang="zh-CN" sz="2400" dirty="0" smtClean="0"/>
              <a:t>)</a:t>
            </a:r>
            <a:r>
              <a:rPr lang="zh-CN" altLang="en-US" sz="2400" dirty="0" smtClean="0"/>
              <a:t>，</a:t>
            </a:r>
            <a:r>
              <a:rPr lang="zh-CN" altLang="en-US" sz="2400" dirty="0"/>
              <a:t>当</a:t>
            </a:r>
            <a:r>
              <a:rPr lang="en-US" altLang="zh-CN" sz="2400" i="1" dirty="0">
                <a:solidFill>
                  <a:srgbClr val="3333CC"/>
                </a:solidFill>
              </a:rPr>
              <a:t>n</a:t>
            </a:r>
            <a:r>
              <a:rPr lang="en-US" altLang="zh-CN" sz="2400" dirty="0">
                <a:solidFill>
                  <a:srgbClr val="3333CC"/>
                </a:solidFill>
                <a:sym typeface="Symbol" panose="05050102010706020507" pitchFamily="18" charset="2"/>
              </a:rPr>
              <a:t></a:t>
            </a:r>
            <a:r>
              <a:rPr lang="en-US" altLang="zh-CN" sz="2400" dirty="0">
                <a:solidFill>
                  <a:srgbClr val="3333CC"/>
                </a:solidFill>
              </a:rPr>
              <a:t> </a:t>
            </a:r>
            <a:r>
              <a:rPr lang="zh-CN" altLang="en-US" sz="2400" dirty="0"/>
              <a:t>时</a:t>
            </a:r>
            <a:r>
              <a:rPr lang="zh-CN" altLang="en-US" sz="2400" dirty="0" smtClean="0"/>
              <a:t>，使得</a:t>
            </a:r>
            <a:r>
              <a:rPr lang="en-US" altLang="zh-CN" sz="2400" dirty="0" smtClean="0"/>
              <a:t> </a:t>
            </a:r>
            <a:r>
              <a:rPr lang="en-US" altLang="zh-CN" sz="2400" dirty="0"/>
              <a:t>(</a:t>
            </a:r>
            <a:r>
              <a:rPr lang="en-US" altLang="zh-CN" sz="2400" i="1" dirty="0"/>
              <a:t>T</a:t>
            </a:r>
            <a:r>
              <a:rPr lang="en-US" altLang="zh-CN" sz="2400" dirty="0"/>
              <a:t>(</a:t>
            </a:r>
            <a:r>
              <a:rPr lang="en-US" altLang="zh-CN" sz="2400" i="1" dirty="0"/>
              <a:t>n</a:t>
            </a:r>
            <a:r>
              <a:rPr lang="en-US" altLang="zh-CN" sz="2400" dirty="0"/>
              <a:t>) - </a:t>
            </a:r>
            <a:r>
              <a:rPr lang="en-US" altLang="zh-CN" sz="2400" i="1" dirty="0"/>
              <a:t>t</a:t>
            </a:r>
            <a:r>
              <a:rPr lang="en-US" altLang="zh-CN" sz="2400" dirty="0"/>
              <a:t>(</a:t>
            </a:r>
            <a:r>
              <a:rPr lang="en-US" altLang="zh-CN" sz="2400" i="1" dirty="0"/>
              <a:t>n</a:t>
            </a:r>
            <a:r>
              <a:rPr lang="en-US" altLang="zh-CN" sz="2400" dirty="0"/>
              <a:t>) )/ </a:t>
            </a:r>
            <a:r>
              <a:rPr lang="en-US" altLang="zh-CN" sz="2400" i="1" dirty="0"/>
              <a:t>T</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0</a:t>
            </a:r>
            <a:r>
              <a:rPr lang="en-US" altLang="zh-CN" sz="2400" dirty="0"/>
              <a:t> </a:t>
            </a:r>
            <a:r>
              <a:rPr lang="zh-CN" altLang="en-US" sz="2400" dirty="0" smtClean="0"/>
              <a:t>，称</a:t>
            </a:r>
            <a:r>
              <a:rPr lang="en-US" altLang="zh-CN" sz="2400" i="1" dirty="0" smtClean="0">
                <a:solidFill>
                  <a:srgbClr val="FF0000"/>
                </a:solidFill>
              </a:rPr>
              <a:t>t</a:t>
            </a:r>
            <a:r>
              <a:rPr lang="en-US" altLang="zh-CN" sz="2400" dirty="0" smtClean="0">
                <a:solidFill>
                  <a:srgbClr val="FF0000"/>
                </a:solidFill>
              </a:rPr>
              <a:t>(</a:t>
            </a:r>
            <a:r>
              <a:rPr lang="en-US" altLang="zh-CN" sz="2400" i="1" dirty="0" smtClean="0">
                <a:solidFill>
                  <a:srgbClr val="FF0000"/>
                </a:solidFill>
              </a:rPr>
              <a:t>n</a:t>
            </a:r>
            <a:r>
              <a:rPr lang="en-US" altLang="zh-CN" sz="2400" dirty="0">
                <a:solidFill>
                  <a:srgbClr val="FF0000"/>
                </a:solidFill>
              </a:rPr>
              <a:t>)</a:t>
            </a:r>
            <a:r>
              <a:rPr lang="zh-CN" altLang="en-US" sz="2400" dirty="0">
                <a:solidFill>
                  <a:srgbClr val="FF0000"/>
                </a:solidFill>
              </a:rPr>
              <a:t>是</a:t>
            </a:r>
            <a:r>
              <a:rPr lang="en-US" altLang="zh-CN" sz="2400" i="1" dirty="0">
                <a:solidFill>
                  <a:srgbClr val="FF0000"/>
                </a:solidFill>
              </a:rPr>
              <a:t>T</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a:t>
            </a:r>
            <a:r>
              <a:rPr lang="zh-CN" altLang="en-US" sz="2400" dirty="0">
                <a:solidFill>
                  <a:srgbClr val="FF0000"/>
                </a:solidFill>
              </a:rPr>
              <a:t>的渐近性态</a:t>
            </a:r>
            <a:r>
              <a:rPr lang="zh-CN" altLang="en-US" sz="2400" dirty="0"/>
              <a:t>，</a:t>
            </a:r>
            <a:r>
              <a:rPr lang="zh-CN" altLang="en-US" sz="2400" dirty="0">
                <a:solidFill>
                  <a:srgbClr val="FF0000"/>
                </a:solidFill>
              </a:rPr>
              <a:t>为</a:t>
            </a:r>
            <a:r>
              <a:rPr lang="zh-CN" altLang="en-US" sz="2400" dirty="0" smtClean="0">
                <a:solidFill>
                  <a:srgbClr val="FF0000"/>
                </a:solidFill>
              </a:rPr>
              <a:t>算法</a:t>
            </a:r>
            <a:r>
              <a:rPr lang="en-US" altLang="zh-CN" sz="2400" dirty="0" smtClean="0">
                <a:solidFill>
                  <a:srgbClr val="FF0000"/>
                </a:solidFill>
              </a:rPr>
              <a:t>A</a:t>
            </a:r>
            <a:r>
              <a:rPr lang="zh-CN" altLang="en-US" sz="2400" dirty="0">
                <a:solidFill>
                  <a:srgbClr val="FF0000"/>
                </a:solidFill>
              </a:rPr>
              <a:t>当</a:t>
            </a:r>
            <a:r>
              <a:rPr lang="en-US" altLang="zh-CN" sz="2400" i="1" dirty="0">
                <a:solidFill>
                  <a:srgbClr val="FF0000"/>
                </a:solidFill>
              </a:rPr>
              <a:t>n</a:t>
            </a:r>
            <a:r>
              <a:rPr lang="en-US" altLang="zh-CN" sz="2400" dirty="0">
                <a:solidFill>
                  <a:srgbClr val="FF0000"/>
                </a:solidFill>
                <a:sym typeface="Symbol" panose="05050102010706020507" pitchFamily="18" charset="2"/>
              </a:rPr>
              <a:t></a:t>
            </a:r>
            <a:r>
              <a:rPr lang="en-US" altLang="zh-CN" sz="2400" dirty="0">
                <a:solidFill>
                  <a:srgbClr val="FF0000"/>
                </a:solidFill>
              </a:rPr>
              <a:t> </a:t>
            </a:r>
            <a:r>
              <a:rPr lang="zh-CN" altLang="en-US" sz="2400" dirty="0" smtClean="0">
                <a:solidFill>
                  <a:srgbClr val="FF0000"/>
                </a:solidFill>
              </a:rPr>
              <a:t>的</a:t>
            </a:r>
            <a:r>
              <a:rPr lang="zh-CN" altLang="en-US" sz="2400" dirty="0">
                <a:solidFill>
                  <a:srgbClr val="FF0000"/>
                </a:solidFill>
              </a:rPr>
              <a:t>渐近复杂性</a:t>
            </a:r>
            <a:r>
              <a:rPr lang="zh-CN" altLang="en-US" sz="2400" dirty="0" smtClean="0"/>
              <a:t>。</a:t>
            </a:r>
            <a:endParaRPr lang="en-US" altLang="zh-CN" sz="2400" dirty="0" smtClean="0"/>
          </a:p>
          <a:p>
            <a:pPr marL="0" indent="0">
              <a:lnSpc>
                <a:spcPct val="150000"/>
              </a:lnSpc>
              <a:buNone/>
              <a:defRPr/>
            </a:pPr>
            <a:endParaRPr lang="zh-CN" altLang="en-US" sz="2400" dirty="0"/>
          </a:p>
          <a:p>
            <a:pPr>
              <a:lnSpc>
                <a:spcPct val="150000"/>
              </a:lnSpc>
              <a:defRPr/>
            </a:pPr>
            <a:r>
              <a:rPr lang="zh-CN" altLang="en-US" sz="2400" dirty="0"/>
              <a:t>在数学上</a:t>
            </a:r>
            <a:r>
              <a:rPr lang="zh-CN" altLang="en-US" sz="2400" dirty="0" smtClean="0"/>
              <a:t>，</a:t>
            </a:r>
            <a:r>
              <a:rPr lang="en-US" altLang="zh-CN" sz="2400" i="1" dirty="0" smtClean="0"/>
              <a:t>t</a:t>
            </a:r>
            <a:r>
              <a:rPr lang="en-US" altLang="zh-CN" sz="2400" dirty="0" smtClean="0"/>
              <a:t>(</a:t>
            </a:r>
            <a:r>
              <a:rPr lang="en-US" altLang="zh-CN" sz="2400" i="1" dirty="0" smtClean="0"/>
              <a:t>n</a:t>
            </a:r>
            <a:r>
              <a:rPr lang="en-US" altLang="zh-CN" sz="2400" dirty="0"/>
              <a:t>)</a:t>
            </a:r>
            <a:r>
              <a:rPr lang="zh-CN" altLang="en-US" sz="2400" dirty="0"/>
              <a:t>是</a:t>
            </a:r>
            <a:r>
              <a:rPr lang="en-US" altLang="zh-CN" sz="2400" i="1" dirty="0"/>
              <a:t>T</a:t>
            </a:r>
            <a:r>
              <a:rPr lang="en-US" altLang="zh-CN" sz="2400" dirty="0"/>
              <a:t>(</a:t>
            </a:r>
            <a:r>
              <a:rPr lang="en-US" altLang="zh-CN" sz="2400" i="1" dirty="0"/>
              <a:t>n</a:t>
            </a:r>
            <a:r>
              <a:rPr lang="en-US" altLang="zh-CN" sz="2400" dirty="0"/>
              <a:t>)</a:t>
            </a:r>
            <a:r>
              <a:rPr lang="zh-CN" altLang="en-US" sz="2400" dirty="0"/>
              <a:t>的渐近表达式，是</a:t>
            </a:r>
            <a:r>
              <a:rPr lang="en-US" altLang="zh-CN" sz="2400" i="1" dirty="0"/>
              <a:t>T</a:t>
            </a:r>
            <a:r>
              <a:rPr lang="en-US" altLang="zh-CN" sz="2400" dirty="0"/>
              <a:t>(</a:t>
            </a:r>
            <a:r>
              <a:rPr lang="en-US" altLang="zh-CN" sz="2400" i="1" dirty="0"/>
              <a:t>n</a:t>
            </a:r>
            <a:r>
              <a:rPr lang="en-US" altLang="zh-CN" sz="2400" dirty="0"/>
              <a:t>)</a:t>
            </a:r>
            <a:r>
              <a:rPr lang="zh-CN" altLang="en-US" sz="2400" b="1" dirty="0"/>
              <a:t>略去低阶项留下的主项</a:t>
            </a:r>
            <a:r>
              <a:rPr lang="zh-CN" altLang="en-US" sz="2400" dirty="0"/>
              <a:t>。它比</a:t>
            </a:r>
            <a:r>
              <a:rPr lang="en-US" altLang="zh-CN" sz="2400" i="1" dirty="0"/>
              <a:t>T</a:t>
            </a:r>
            <a:r>
              <a:rPr lang="en-US" altLang="zh-CN" sz="2400" dirty="0"/>
              <a:t>(</a:t>
            </a:r>
            <a:r>
              <a:rPr lang="en-US" altLang="zh-CN" sz="2400" i="1" dirty="0"/>
              <a:t>n</a:t>
            </a:r>
            <a:r>
              <a:rPr lang="en-US" altLang="zh-CN" sz="2400" dirty="0"/>
              <a:t>) </a:t>
            </a:r>
            <a:r>
              <a:rPr lang="zh-CN" altLang="en-US" sz="2400" dirty="0"/>
              <a:t>简单</a:t>
            </a:r>
            <a:r>
              <a:rPr lang="zh-CN" altLang="en-US" sz="2400" dirty="0" smtClean="0"/>
              <a:t>。</a:t>
            </a:r>
            <a:endParaRPr lang="en-US" altLang="zh-CN" sz="2400" dirty="0" smtClean="0"/>
          </a:p>
          <a:p>
            <a:pPr lvl="1">
              <a:lnSpc>
                <a:spcPct val="150000"/>
              </a:lnSpc>
              <a:defRPr/>
            </a:pPr>
            <a:r>
              <a:rPr lang="en-US" altLang="zh-CN" sz="2000" dirty="0" smtClean="0"/>
              <a:t>T(n)=3n</a:t>
            </a:r>
            <a:r>
              <a:rPr lang="en-US" altLang="zh-CN" sz="2000" baseline="30000" dirty="0" smtClean="0"/>
              <a:t>2</a:t>
            </a:r>
            <a:r>
              <a:rPr lang="en-US" altLang="zh-CN" sz="2000" dirty="0" smtClean="0"/>
              <a:t>+4nlogn+7</a:t>
            </a:r>
          </a:p>
          <a:p>
            <a:pPr lvl="1">
              <a:lnSpc>
                <a:spcPct val="150000"/>
              </a:lnSpc>
              <a:defRPr/>
            </a:pPr>
            <a:r>
              <a:rPr lang="en-US" altLang="zh-CN" sz="2000" dirty="0" smtClean="0">
                <a:solidFill>
                  <a:srgbClr val="FF0000"/>
                </a:solidFill>
              </a:rPr>
              <a:t>t(n)=3n</a:t>
            </a:r>
            <a:r>
              <a:rPr lang="en-US" altLang="zh-CN" sz="2000" baseline="30000" dirty="0"/>
              <a:t>2</a:t>
            </a:r>
            <a:endParaRPr lang="zh-CN" altLang="en-US" sz="2000" dirty="0">
              <a:solidFill>
                <a:srgbClr val="FF0000"/>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76B6657-832A-62A0-1D7F-770579B3700F}"/>
              </a:ext>
            </a:extLst>
          </p:cNvPr>
          <p:cNvSpPr>
            <a:spLocks noGrp="1" noChangeArrowheads="1"/>
          </p:cNvSpPr>
          <p:nvPr>
            <p:ph type="title"/>
          </p:nvPr>
        </p:nvSpPr>
        <p:spPr>
          <a:xfrm>
            <a:off x="457200" y="476250"/>
            <a:ext cx="8229600" cy="941388"/>
          </a:xfrm>
        </p:spPr>
        <p:txBody>
          <a:bodyPr/>
          <a:lstStyle/>
          <a:p>
            <a:r>
              <a:rPr lang="zh-CN" altLang="en-US" sz="2800" b="1" dirty="0">
                <a:solidFill>
                  <a:srgbClr val="0000FF"/>
                </a:solidFill>
              </a:rPr>
              <a:t>渐近分析的</a:t>
            </a:r>
            <a:r>
              <a:rPr lang="zh-CN" altLang="en-US" sz="2800" b="1" dirty="0" smtClean="0">
                <a:solidFill>
                  <a:srgbClr val="0000FF"/>
                </a:solidFill>
              </a:rPr>
              <a:t>记号 </a:t>
            </a:r>
            <a:r>
              <a:rPr lang="en-US" altLang="zh-CN" sz="2800" b="1" dirty="0" smtClean="0">
                <a:solidFill>
                  <a:srgbClr val="CC0000"/>
                </a:solidFill>
              </a:rPr>
              <a:t>O</a:t>
            </a:r>
            <a:r>
              <a:rPr lang="en-US" altLang="zh-CN" sz="2800" b="1" dirty="0">
                <a:solidFill>
                  <a:srgbClr val="CC0000"/>
                </a:solidFill>
              </a:rPr>
              <a:t>, </a:t>
            </a:r>
            <a:r>
              <a:rPr lang="en-US" altLang="zh-CN" sz="2800" b="1" dirty="0">
                <a:solidFill>
                  <a:srgbClr val="CC0000"/>
                </a:solidFill>
                <a:latin typeface="Symbol" panose="05050102010706020507" pitchFamily="18" charset="2"/>
              </a:rPr>
              <a:t>W</a:t>
            </a:r>
            <a:r>
              <a:rPr lang="en-US" altLang="zh-CN" sz="2800" b="1" dirty="0">
                <a:solidFill>
                  <a:srgbClr val="CC0000"/>
                </a:solidFill>
              </a:rPr>
              <a:t>, </a:t>
            </a:r>
            <a:r>
              <a:rPr lang="en-US" altLang="zh-CN" sz="2800" b="1" dirty="0">
                <a:solidFill>
                  <a:srgbClr val="CC0000"/>
                </a:solidFill>
                <a:latin typeface="Symbol" panose="05050102010706020507" pitchFamily="18" charset="2"/>
              </a:rPr>
              <a:t>Q</a:t>
            </a:r>
            <a:r>
              <a:rPr lang="en-US" altLang="zh-CN" sz="2800" b="1" dirty="0">
                <a:solidFill>
                  <a:srgbClr val="CC0000"/>
                </a:solidFill>
              </a:rPr>
              <a:t>, o, </a:t>
            </a:r>
            <a:r>
              <a:rPr lang="en-US" altLang="zh-CN" sz="2800" b="1" dirty="0">
                <a:solidFill>
                  <a:srgbClr val="CC0000"/>
                </a:solidFill>
                <a:latin typeface="Symbol" panose="05050102010706020507" pitchFamily="18" charset="2"/>
              </a:rPr>
              <a:t>w</a:t>
            </a:r>
            <a:endParaRPr lang="zh-CN" altLang="en-US" sz="2800" b="1" dirty="0">
              <a:solidFill>
                <a:srgbClr val="0000FF"/>
              </a:solidFill>
            </a:endParaRPr>
          </a:p>
        </p:txBody>
      </p:sp>
      <p:sp>
        <p:nvSpPr>
          <p:cNvPr id="24579" name="Rectangle 3">
            <a:extLst>
              <a:ext uri="{FF2B5EF4-FFF2-40B4-BE49-F238E27FC236}">
                <a16:creationId xmlns:a16="http://schemas.microsoft.com/office/drawing/2014/main" id="{C69B2C1E-DEA7-BBE1-1AF4-CE5AAAB9AC72}"/>
              </a:ext>
            </a:extLst>
          </p:cNvPr>
          <p:cNvSpPr>
            <a:spLocks noGrp="1" noChangeArrowheads="1"/>
          </p:cNvSpPr>
          <p:nvPr>
            <p:ph type="body" idx="1"/>
          </p:nvPr>
        </p:nvSpPr>
        <p:spPr>
          <a:xfrm>
            <a:off x="611188" y="977900"/>
            <a:ext cx="7643812" cy="4327525"/>
          </a:xfrm>
        </p:spPr>
        <p:txBody>
          <a:bodyPr/>
          <a:lstStyle/>
          <a:p>
            <a:pPr>
              <a:lnSpc>
                <a:spcPct val="150000"/>
              </a:lnSpc>
              <a:buFont typeface="Wingdings" panose="05000000000000000000" pitchFamily="2" charset="2"/>
              <a:buNone/>
            </a:pPr>
            <a:r>
              <a:rPr lang="zh-CN" altLang="en-US" sz="2400" dirty="0"/>
              <a:t>在下面的讨论中，对所有</a:t>
            </a:r>
            <a:r>
              <a:rPr lang="en-US" altLang="zh-CN" sz="2400" i="1" dirty="0"/>
              <a:t>n</a:t>
            </a:r>
            <a:r>
              <a:rPr lang="zh-CN" altLang="en-US" sz="2400" dirty="0"/>
              <a:t>，</a:t>
            </a: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0</a:t>
            </a:r>
            <a:r>
              <a:rPr lang="zh-CN" altLang="en-US"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0</a:t>
            </a:r>
            <a:r>
              <a:rPr lang="zh-CN" altLang="en-US" sz="2400" dirty="0"/>
              <a:t>。</a:t>
            </a:r>
          </a:p>
          <a:p>
            <a:pPr>
              <a:lnSpc>
                <a:spcPct val="150000"/>
              </a:lnSpc>
              <a:buFont typeface="Wingdings" panose="05000000000000000000" pitchFamily="2" charset="2"/>
              <a:buNone/>
            </a:pPr>
            <a:r>
              <a:rPr lang="zh-CN" altLang="en-US" sz="2400" dirty="0"/>
              <a:t>（</a:t>
            </a:r>
            <a:r>
              <a:rPr lang="en-US" altLang="zh-CN" sz="2400" dirty="0"/>
              <a:t>1</a:t>
            </a:r>
            <a:r>
              <a:rPr lang="zh-CN" altLang="en-US" sz="2400" dirty="0"/>
              <a:t>）</a:t>
            </a:r>
            <a:r>
              <a:rPr lang="zh-CN" altLang="en-US" sz="2400" b="1" dirty="0">
                <a:solidFill>
                  <a:srgbClr val="3907F1"/>
                </a:solidFill>
              </a:rPr>
              <a:t>渐近</a:t>
            </a:r>
            <a:r>
              <a:rPr lang="zh-CN" altLang="en-US" sz="2400" b="1" dirty="0" smtClean="0">
                <a:solidFill>
                  <a:srgbClr val="3907F1"/>
                </a:solidFill>
              </a:rPr>
              <a:t>上界 </a:t>
            </a:r>
            <a:r>
              <a:rPr lang="en-US" altLang="zh-CN" sz="2400" b="1" dirty="0" smtClean="0">
                <a:solidFill>
                  <a:srgbClr val="3907F1"/>
                </a:solidFill>
              </a:rPr>
              <a:t>O</a:t>
            </a:r>
            <a:endParaRPr lang="en-US" altLang="zh-CN" sz="2400" b="1" dirty="0">
              <a:solidFill>
                <a:srgbClr val="3907F1"/>
              </a:solidFill>
            </a:endParaRPr>
          </a:p>
          <a:p>
            <a:pPr>
              <a:lnSpc>
                <a:spcPct val="150000"/>
              </a:lnSpc>
              <a:buFont typeface="Wingdings" panose="05000000000000000000" pitchFamily="2" charset="2"/>
              <a:buNone/>
            </a:pP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 { </a:t>
            </a:r>
            <a:r>
              <a:rPr lang="en-US" altLang="zh-CN" sz="2400" i="1" dirty="0"/>
              <a:t>f</a:t>
            </a:r>
            <a:r>
              <a:rPr lang="en-US" altLang="zh-CN" sz="2400" dirty="0"/>
              <a:t>(</a:t>
            </a:r>
            <a:r>
              <a:rPr lang="en-US" altLang="zh-CN" sz="2400" i="1" dirty="0"/>
              <a:t>n</a:t>
            </a:r>
            <a:r>
              <a:rPr lang="en-US" altLang="zh-CN" sz="2400" dirty="0"/>
              <a:t>) | </a:t>
            </a:r>
            <a:r>
              <a:rPr lang="zh-CN" altLang="en-US" sz="2400" u="sng" dirty="0"/>
              <a:t>存在正常数</a:t>
            </a:r>
            <a:r>
              <a:rPr lang="en-US" altLang="zh-CN" sz="2400" i="1" u="sng" dirty="0"/>
              <a:t>c</a:t>
            </a:r>
            <a:r>
              <a:rPr lang="zh-CN" altLang="en-US" sz="2400" u="sng" dirty="0"/>
              <a:t>和</a:t>
            </a:r>
            <a:r>
              <a:rPr lang="en-US" altLang="zh-CN" sz="2400" i="1" u="sng" dirty="0"/>
              <a:t>n</a:t>
            </a:r>
            <a:r>
              <a:rPr lang="en-US" altLang="zh-CN" sz="2400" u="sng" baseline="-25000" dirty="0"/>
              <a:t>0</a:t>
            </a:r>
            <a:r>
              <a:rPr lang="zh-CN" altLang="en-US" sz="2400" u="sng" dirty="0"/>
              <a:t>使得对所有</a:t>
            </a:r>
            <a:r>
              <a:rPr lang="en-US" altLang="zh-CN" sz="2400" i="1" u="sng" dirty="0"/>
              <a:t>n</a:t>
            </a:r>
            <a:r>
              <a:rPr lang="en-US" altLang="zh-CN" sz="2400" u="sng" dirty="0">
                <a:sym typeface="Symbol" panose="05050102010706020507" pitchFamily="18" charset="2"/>
              </a:rPr>
              <a:t> </a:t>
            </a:r>
            <a:r>
              <a:rPr lang="en-US" altLang="zh-CN" sz="2400" i="1" u="sng" dirty="0"/>
              <a:t>n</a:t>
            </a:r>
            <a:r>
              <a:rPr lang="en-US" altLang="zh-CN" sz="2400" u="sng" baseline="-25000" dirty="0"/>
              <a:t>0</a:t>
            </a:r>
            <a:r>
              <a:rPr lang="zh-CN" altLang="en-US" sz="2400" u="sng" dirty="0"/>
              <a:t>有：</a:t>
            </a:r>
            <a:r>
              <a:rPr lang="en-US" altLang="zh-CN" sz="2400" u="sng" dirty="0">
                <a:solidFill>
                  <a:srgbClr val="FF0000"/>
                </a:solidFill>
              </a:rPr>
              <a:t>0 </a:t>
            </a:r>
            <a:r>
              <a:rPr lang="en-US" altLang="zh-CN" sz="2400" u="sng" dirty="0">
                <a:solidFill>
                  <a:srgbClr val="FF0000"/>
                </a:solidFill>
                <a:sym typeface="Symbol" panose="05050102010706020507" pitchFamily="18" charset="2"/>
              </a:rPr>
              <a:t> </a:t>
            </a:r>
            <a:r>
              <a:rPr lang="en-US" altLang="zh-CN" sz="2400" i="1" u="sng" dirty="0">
                <a:solidFill>
                  <a:srgbClr val="FF0000"/>
                </a:solidFill>
              </a:rPr>
              <a:t>f</a:t>
            </a:r>
            <a:r>
              <a:rPr lang="en-US" altLang="zh-CN" sz="2400" u="sng" dirty="0">
                <a:solidFill>
                  <a:srgbClr val="FF0000"/>
                </a:solidFill>
              </a:rPr>
              <a:t>(</a:t>
            </a:r>
            <a:r>
              <a:rPr lang="en-US" altLang="zh-CN" sz="2400" i="1" u="sng" dirty="0">
                <a:solidFill>
                  <a:srgbClr val="FF0000"/>
                </a:solidFill>
              </a:rPr>
              <a:t>n</a:t>
            </a:r>
            <a:r>
              <a:rPr lang="en-US" altLang="zh-CN" sz="2400" u="sng" dirty="0">
                <a:solidFill>
                  <a:srgbClr val="FF0000"/>
                </a:solidFill>
              </a:rPr>
              <a:t>) </a:t>
            </a:r>
            <a:r>
              <a:rPr lang="en-US" altLang="zh-CN" sz="2400" u="sng" dirty="0">
                <a:solidFill>
                  <a:srgbClr val="FF0000"/>
                </a:solidFill>
                <a:sym typeface="Symbol" panose="05050102010706020507" pitchFamily="18" charset="2"/>
              </a:rPr>
              <a:t></a:t>
            </a:r>
            <a:r>
              <a:rPr lang="en-US" altLang="zh-CN" sz="2400" u="sng" dirty="0">
                <a:solidFill>
                  <a:srgbClr val="FF0000"/>
                </a:solidFill>
              </a:rPr>
              <a:t> </a:t>
            </a:r>
            <a:r>
              <a:rPr lang="en-US" altLang="zh-CN" sz="2400" i="1" u="sng" dirty="0">
                <a:solidFill>
                  <a:srgbClr val="FF0000"/>
                </a:solidFill>
              </a:rPr>
              <a:t>cg</a:t>
            </a:r>
            <a:r>
              <a:rPr lang="en-US" altLang="zh-CN" sz="2400" u="sng" dirty="0">
                <a:solidFill>
                  <a:srgbClr val="FF0000"/>
                </a:solidFill>
              </a:rPr>
              <a:t>(</a:t>
            </a:r>
            <a:r>
              <a:rPr lang="en-US" altLang="zh-CN" sz="2400" i="1" u="sng" dirty="0">
                <a:solidFill>
                  <a:srgbClr val="FF0000"/>
                </a:solidFill>
              </a:rPr>
              <a:t>n</a:t>
            </a:r>
            <a:r>
              <a:rPr lang="en-US" altLang="zh-CN" sz="2400" u="sng" dirty="0">
                <a:solidFill>
                  <a:srgbClr val="FF0000"/>
                </a:solidFill>
              </a:rPr>
              <a:t>) </a:t>
            </a:r>
            <a:r>
              <a:rPr lang="en-US" altLang="zh-CN" sz="2400" dirty="0"/>
              <a:t>}</a:t>
            </a:r>
          </a:p>
        </p:txBody>
      </p:sp>
      <p:pic>
        <p:nvPicPr>
          <p:cNvPr id="24580" name="Picture 8" descr="graph_O">
            <a:extLst>
              <a:ext uri="{FF2B5EF4-FFF2-40B4-BE49-F238E27FC236}">
                <a16:creationId xmlns:a16="http://schemas.microsoft.com/office/drawing/2014/main" id="{C769E234-AFA6-035E-D5BD-AFC34372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978" y="2879606"/>
            <a:ext cx="32432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12226B2-F25B-BB18-5894-D888EDEDBB96}"/>
              </a:ext>
            </a:extLst>
          </p:cNvPr>
          <p:cNvSpPr/>
          <p:nvPr/>
        </p:nvSpPr>
        <p:spPr>
          <a:xfrm>
            <a:off x="1048515" y="3709155"/>
            <a:ext cx="1976437" cy="584200"/>
          </a:xfrm>
          <a:prstGeom prst="rect">
            <a:avLst/>
          </a:prstGeom>
        </p:spPr>
        <p:txBody>
          <a:bodyPr wrap="none">
            <a:spAutoFit/>
          </a:bodyPr>
          <a:lstStyle/>
          <a:p>
            <a:pPr eaLnBrk="1" fontAlgn="auto" hangingPunct="1">
              <a:spcBef>
                <a:spcPts val="0"/>
              </a:spcBef>
              <a:spcAft>
                <a:spcPts val="0"/>
              </a:spcAft>
              <a:defRPr/>
            </a:pPr>
            <a:r>
              <a:rPr lang="en-US" altLang="zh-CN" sz="3200" kern="0" dirty="0">
                <a:solidFill>
                  <a:srgbClr val="010000"/>
                </a:solidFill>
                <a:latin typeface="Times New Roman"/>
                <a:ea typeface="宋体" panose="02010600030101010101" pitchFamily="2" charset="-122"/>
              </a:rPr>
              <a:t>3</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3</a:t>
            </a:r>
            <a:r>
              <a:rPr lang="en-US" altLang="zh-CN" sz="3200" kern="0" dirty="0">
                <a:solidFill>
                  <a:srgbClr val="010000"/>
                </a:solidFill>
                <a:latin typeface="Times New Roman"/>
                <a:ea typeface="宋体" panose="02010600030101010101" pitchFamily="2" charset="-122"/>
              </a:rPr>
              <a:t>=</a:t>
            </a:r>
            <a:r>
              <a:rPr lang="en-US" altLang="zh-CN" sz="3200" i="1" kern="0" dirty="0">
                <a:solidFill>
                  <a:srgbClr val="010000"/>
                </a:solidFill>
                <a:latin typeface="Times New Roman"/>
                <a:ea typeface="宋体" panose="02010600030101010101" pitchFamily="2" charset="-122"/>
              </a:rPr>
              <a:t>O</a:t>
            </a:r>
            <a:r>
              <a:rPr lang="en-US" altLang="zh-CN" sz="3200" kern="0" dirty="0">
                <a:solidFill>
                  <a:srgbClr val="010000"/>
                </a:solidFill>
                <a:latin typeface="Times New Roman"/>
                <a:ea typeface="宋体" panose="02010600030101010101" pitchFamily="2" charset="-122"/>
              </a:rPr>
              <a:t>(</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4</a:t>
            </a:r>
            <a:r>
              <a:rPr lang="en-US" altLang="zh-CN" sz="3200" kern="0" dirty="0">
                <a:solidFill>
                  <a:srgbClr val="010000"/>
                </a:solidFill>
                <a:latin typeface="Times New Roman"/>
                <a:ea typeface="宋体" panose="02010600030101010101" pitchFamily="2" charset="-122"/>
              </a:rPr>
              <a:t>) </a:t>
            </a:r>
            <a:endParaRPr lang="zh-CN" altLang="en-US" sz="1800" kern="0" dirty="0">
              <a:solidFill>
                <a:sysClr val="windowText" lastClr="000000"/>
              </a:solidFill>
            </a:endParaRPr>
          </a:p>
        </p:txBody>
      </p:sp>
      <p:sp>
        <p:nvSpPr>
          <p:cNvPr id="3" name="矩形 2">
            <a:extLst>
              <a:ext uri="{FF2B5EF4-FFF2-40B4-BE49-F238E27FC236}">
                <a16:creationId xmlns:a16="http://schemas.microsoft.com/office/drawing/2014/main" id="{66A5C84A-591C-EA6B-4C0B-CE6FF1962EFB}"/>
              </a:ext>
            </a:extLst>
          </p:cNvPr>
          <p:cNvSpPr/>
          <p:nvPr/>
        </p:nvSpPr>
        <p:spPr>
          <a:xfrm>
            <a:off x="971600" y="4581128"/>
            <a:ext cx="2787650" cy="584200"/>
          </a:xfrm>
          <a:prstGeom prst="rect">
            <a:avLst/>
          </a:prstGeom>
        </p:spPr>
        <p:txBody>
          <a:bodyPr wrap="none">
            <a:spAutoFit/>
          </a:bodyPr>
          <a:lstStyle/>
          <a:p>
            <a:pPr eaLnBrk="1" fontAlgn="auto" hangingPunct="1">
              <a:spcBef>
                <a:spcPts val="0"/>
              </a:spcBef>
              <a:spcAft>
                <a:spcPts val="0"/>
              </a:spcAft>
              <a:defRPr/>
            </a:pPr>
            <a:r>
              <a:rPr lang="en-US" altLang="zh-CN" sz="3200" i="1" kern="0" dirty="0">
                <a:solidFill>
                  <a:srgbClr val="010000"/>
                </a:solidFill>
                <a:latin typeface="Times New Roman"/>
                <a:ea typeface="宋体" panose="02010600030101010101" pitchFamily="2" charset="-122"/>
              </a:rPr>
              <a:t>2n</a:t>
            </a:r>
            <a:r>
              <a:rPr lang="en-US" altLang="zh-CN" sz="3200" kern="0" dirty="0">
                <a:solidFill>
                  <a:srgbClr val="010000"/>
                </a:solidFill>
                <a:latin typeface="Times New Roman"/>
                <a:ea typeface="宋体" panose="02010600030101010101" pitchFamily="2" charset="-122"/>
              </a:rPr>
              <a:t> + </a:t>
            </a:r>
            <a:r>
              <a:rPr lang="en-US" altLang="zh-CN" sz="3200" i="1" kern="0" dirty="0">
                <a:solidFill>
                  <a:srgbClr val="010000"/>
                </a:solidFill>
                <a:latin typeface="Times New Roman"/>
                <a:ea typeface="宋体" panose="02010600030101010101" pitchFamily="2" charset="-122"/>
              </a:rPr>
              <a:t>3</a:t>
            </a:r>
            <a:r>
              <a:rPr lang="en-US" altLang="zh-CN" sz="3200" kern="0" dirty="0">
                <a:solidFill>
                  <a:srgbClr val="010000"/>
                </a:solidFill>
                <a:latin typeface="Times New Roman"/>
                <a:ea typeface="宋体" panose="02010600030101010101" pitchFamily="2" charset="-122"/>
              </a:rPr>
              <a:t> = </a:t>
            </a:r>
            <a:r>
              <a:rPr lang="en-US" altLang="zh-CN" sz="3200" i="1" kern="0" dirty="0">
                <a:solidFill>
                  <a:srgbClr val="010000"/>
                </a:solidFill>
                <a:latin typeface="Times New Roman"/>
                <a:ea typeface="宋体" panose="02010600030101010101" pitchFamily="2" charset="-122"/>
              </a:rPr>
              <a:t>O</a:t>
            </a:r>
            <a:r>
              <a:rPr lang="en-US" altLang="zh-CN" sz="3200" kern="0" dirty="0">
                <a:solidFill>
                  <a:srgbClr val="010000"/>
                </a:solidFill>
                <a:latin typeface="Times New Roman"/>
                <a:ea typeface="宋体" panose="02010600030101010101" pitchFamily="2" charset="-122"/>
              </a:rPr>
              <a:t>(</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2</a:t>
            </a:r>
            <a:r>
              <a:rPr lang="en-US" altLang="zh-CN" sz="3200" kern="0" dirty="0" smtClean="0">
                <a:solidFill>
                  <a:srgbClr val="010000"/>
                </a:solidFill>
                <a:latin typeface="Times New Roman"/>
                <a:ea typeface="宋体" panose="02010600030101010101" pitchFamily="2" charset="-122"/>
              </a:rPr>
              <a:t>) </a:t>
            </a:r>
            <a:endParaRPr lang="zh-CN" altLang="en-US" sz="1800" kern="0" dirty="0">
              <a:solidFill>
                <a:sysClr val="windowText" lastClr="000000"/>
              </a:solidFill>
            </a:endParaRPr>
          </a:p>
        </p:txBody>
      </p:sp>
      <p:sp>
        <p:nvSpPr>
          <p:cNvPr id="5" name="矩形 4"/>
          <p:cNvSpPr/>
          <p:nvPr/>
        </p:nvSpPr>
        <p:spPr>
          <a:xfrm>
            <a:off x="3450248" y="4517057"/>
            <a:ext cx="1338828" cy="369332"/>
          </a:xfrm>
          <a:prstGeom prst="rect">
            <a:avLst/>
          </a:prstGeom>
        </p:spPr>
        <p:txBody>
          <a:bodyPr wrap="none">
            <a:spAutoFit/>
          </a:bodyPr>
          <a:lstStyle/>
          <a:p>
            <a:r>
              <a:rPr lang="zh-CN" altLang="en-US" sz="1800" dirty="0"/>
              <a:t>松散的界限</a:t>
            </a:r>
          </a:p>
        </p:txBody>
      </p:sp>
      <p:sp>
        <p:nvSpPr>
          <p:cNvPr id="9" name="矩形 8">
            <a:extLst>
              <a:ext uri="{FF2B5EF4-FFF2-40B4-BE49-F238E27FC236}">
                <a16:creationId xmlns:a16="http://schemas.microsoft.com/office/drawing/2014/main" id="{66A5C84A-591C-EA6B-4C0B-CE6FF1962EFB}"/>
              </a:ext>
            </a:extLst>
          </p:cNvPr>
          <p:cNvSpPr/>
          <p:nvPr/>
        </p:nvSpPr>
        <p:spPr>
          <a:xfrm>
            <a:off x="971600" y="5305425"/>
            <a:ext cx="2549096" cy="584775"/>
          </a:xfrm>
          <a:prstGeom prst="rect">
            <a:avLst/>
          </a:prstGeom>
        </p:spPr>
        <p:txBody>
          <a:bodyPr wrap="none">
            <a:spAutoFit/>
          </a:bodyPr>
          <a:lstStyle/>
          <a:p>
            <a:pPr eaLnBrk="1" fontAlgn="auto" hangingPunct="1">
              <a:spcBef>
                <a:spcPts val="0"/>
              </a:spcBef>
              <a:spcAft>
                <a:spcPts val="0"/>
              </a:spcAft>
              <a:defRPr/>
            </a:pPr>
            <a:r>
              <a:rPr lang="en-US" altLang="zh-CN" sz="3200" i="1" kern="0" dirty="0">
                <a:solidFill>
                  <a:srgbClr val="010000"/>
                </a:solidFill>
                <a:latin typeface="Times New Roman"/>
                <a:ea typeface="宋体" panose="02010600030101010101" pitchFamily="2" charset="-122"/>
              </a:rPr>
              <a:t>2n</a:t>
            </a:r>
            <a:r>
              <a:rPr lang="en-US" altLang="zh-CN" sz="3200" kern="0" dirty="0">
                <a:solidFill>
                  <a:srgbClr val="010000"/>
                </a:solidFill>
                <a:latin typeface="Times New Roman"/>
                <a:ea typeface="宋体" panose="02010600030101010101" pitchFamily="2" charset="-122"/>
              </a:rPr>
              <a:t> + </a:t>
            </a:r>
            <a:r>
              <a:rPr lang="en-US" altLang="zh-CN" sz="3200" i="1" kern="0" dirty="0">
                <a:solidFill>
                  <a:srgbClr val="010000"/>
                </a:solidFill>
                <a:latin typeface="Times New Roman"/>
                <a:ea typeface="宋体" panose="02010600030101010101" pitchFamily="2" charset="-122"/>
              </a:rPr>
              <a:t>3</a:t>
            </a:r>
            <a:r>
              <a:rPr lang="en-US" altLang="zh-CN" sz="3200" kern="0" dirty="0">
                <a:solidFill>
                  <a:srgbClr val="010000"/>
                </a:solidFill>
                <a:latin typeface="Times New Roman"/>
                <a:ea typeface="宋体" panose="02010600030101010101" pitchFamily="2" charset="-122"/>
              </a:rPr>
              <a:t> = </a:t>
            </a:r>
            <a:r>
              <a:rPr lang="en-US" altLang="zh-CN" sz="3200" i="1" kern="0" dirty="0" smtClean="0">
                <a:solidFill>
                  <a:srgbClr val="010000"/>
                </a:solidFill>
                <a:latin typeface="Times New Roman"/>
                <a:ea typeface="宋体" panose="02010600030101010101" pitchFamily="2" charset="-122"/>
              </a:rPr>
              <a:t>O</a:t>
            </a:r>
            <a:r>
              <a:rPr lang="en-US" altLang="zh-CN" sz="3200" kern="0" dirty="0" smtClean="0">
                <a:solidFill>
                  <a:srgbClr val="010000"/>
                </a:solidFill>
                <a:latin typeface="Times New Roman"/>
                <a:ea typeface="宋体" panose="02010600030101010101" pitchFamily="2" charset="-122"/>
              </a:rPr>
              <a:t>(</a:t>
            </a:r>
            <a:r>
              <a:rPr lang="en-US" altLang="zh-CN" sz="3200" i="1" kern="0" dirty="0" smtClean="0">
                <a:solidFill>
                  <a:srgbClr val="010000"/>
                </a:solidFill>
                <a:latin typeface="Times New Roman"/>
                <a:ea typeface="宋体" panose="02010600030101010101" pitchFamily="2" charset="-122"/>
              </a:rPr>
              <a:t>n</a:t>
            </a:r>
            <a:r>
              <a:rPr lang="en-US" altLang="zh-CN" sz="3200" kern="0" dirty="0" smtClean="0">
                <a:solidFill>
                  <a:srgbClr val="010000"/>
                </a:solidFill>
                <a:latin typeface="Times New Roman"/>
                <a:ea typeface="宋体" panose="02010600030101010101" pitchFamily="2" charset="-122"/>
              </a:rPr>
              <a:t>) </a:t>
            </a:r>
            <a:endParaRPr lang="zh-CN" altLang="en-US" sz="1800" kern="0" dirty="0">
              <a:solidFill>
                <a:sysClr val="windowText" lastClr="000000"/>
              </a:solidFill>
            </a:endParaRPr>
          </a:p>
        </p:txBody>
      </p:sp>
      <p:sp>
        <p:nvSpPr>
          <p:cNvPr id="10" name="矩形 9"/>
          <p:cNvSpPr/>
          <p:nvPr/>
        </p:nvSpPr>
        <p:spPr>
          <a:xfrm>
            <a:off x="3450248" y="5241354"/>
            <a:ext cx="1338828" cy="369332"/>
          </a:xfrm>
          <a:prstGeom prst="rect">
            <a:avLst/>
          </a:prstGeom>
        </p:spPr>
        <p:txBody>
          <a:bodyPr wrap="none">
            <a:spAutoFit/>
          </a:bodyPr>
          <a:lstStyle/>
          <a:p>
            <a:r>
              <a:rPr lang="zh-CN" altLang="en-US" sz="1800" dirty="0"/>
              <a:t>较好的界限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5CA0DA7-DB39-4080-B5E2-04AB88F82D89}"/>
              </a:ext>
            </a:extLst>
          </p:cNvPr>
          <p:cNvSpPr>
            <a:spLocks noGrp="1" noChangeArrowheads="1"/>
          </p:cNvSpPr>
          <p:nvPr>
            <p:ph type="title"/>
          </p:nvPr>
        </p:nvSpPr>
        <p:spPr/>
        <p:txBody>
          <a:bodyPr/>
          <a:lstStyle/>
          <a:p>
            <a:r>
              <a:rPr lang="zh-CN" altLang="en-US" sz="2800" b="1">
                <a:solidFill>
                  <a:srgbClr val="0000FF"/>
                </a:solidFill>
              </a:rPr>
              <a:t>渐近分析记号在等式和不等式中的意义</a:t>
            </a:r>
          </a:p>
        </p:txBody>
      </p:sp>
      <p:sp>
        <p:nvSpPr>
          <p:cNvPr id="33795" name="Rectangle 3">
            <a:extLst>
              <a:ext uri="{FF2B5EF4-FFF2-40B4-BE49-F238E27FC236}">
                <a16:creationId xmlns:a16="http://schemas.microsoft.com/office/drawing/2014/main" id="{0A4CFA35-CA10-43CC-BB69-BB91AF7FCE50}"/>
              </a:ext>
            </a:extLst>
          </p:cNvPr>
          <p:cNvSpPr>
            <a:spLocks noGrp="1" noChangeArrowheads="1"/>
          </p:cNvSpPr>
          <p:nvPr>
            <p:ph type="body" idx="1"/>
          </p:nvPr>
        </p:nvSpPr>
        <p:spPr>
          <a:xfrm>
            <a:off x="428625" y="1143000"/>
            <a:ext cx="8607425" cy="4530725"/>
          </a:xfrm>
        </p:spPr>
        <p:txBody>
          <a:bodyPr/>
          <a:lstStyle/>
          <a:p>
            <a:pPr>
              <a:lnSpc>
                <a:spcPct val="150000"/>
              </a:lnSpc>
              <a:buNone/>
            </a:pPr>
            <a:r>
              <a:rPr lang="en-US" altLang="zh-CN" sz="2800" i="1" dirty="0"/>
              <a:t>f</a:t>
            </a:r>
            <a:r>
              <a:rPr lang="en-US" altLang="zh-CN" sz="2800" dirty="0"/>
              <a:t>(</a:t>
            </a:r>
            <a:r>
              <a:rPr lang="en-US" altLang="zh-CN" sz="2800" i="1" dirty="0"/>
              <a:t>n</a:t>
            </a:r>
            <a:r>
              <a:rPr lang="en-US" altLang="zh-CN" sz="2800" dirty="0"/>
              <a:t>)</a:t>
            </a:r>
            <a:r>
              <a:rPr lang="en-US" altLang="zh-CN" sz="2800" dirty="0">
                <a:solidFill>
                  <a:srgbClr val="FF0000"/>
                </a:solidFill>
              </a:rPr>
              <a:t>=</a:t>
            </a:r>
            <a:r>
              <a:rPr lang="en-US" altLang="zh-CN" sz="2800" dirty="0"/>
              <a:t> </a:t>
            </a:r>
            <a:r>
              <a:rPr lang="en-US" altLang="zh-CN" sz="2800" i="1" dirty="0"/>
              <a:t>O </a:t>
            </a:r>
            <a:r>
              <a:rPr lang="en-US" altLang="zh-CN" sz="2800" dirty="0" smtClean="0"/>
              <a:t>(</a:t>
            </a:r>
            <a:r>
              <a:rPr lang="en-US" altLang="zh-CN" sz="2800" i="1" dirty="0"/>
              <a:t>g</a:t>
            </a:r>
            <a:r>
              <a:rPr lang="en-US" altLang="zh-CN" sz="2800" dirty="0"/>
              <a:t>(</a:t>
            </a:r>
            <a:r>
              <a:rPr lang="en-US" altLang="zh-CN" sz="2800" i="1" dirty="0"/>
              <a:t>n</a:t>
            </a:r>
            <a:r>
              <a:rPr lang="en-US" altLang="zh-CN" sz="2800" dirty="0"/>
              <a:t>))</a:t>
            </a:r>
            <a:r>
              <a:rPr lang="zh-CN" altLang="en-US" sz="2800" dirty="0"/>
              <a:t>的确切意义是：</a:t>
            </a:r>
            <a:r>
              <a:rPr lang="en-US" altLang="zh-CN" sz="2800" i="1" dirty="0"/>
              <a:t>f</a:t>
            </a:r>
            <a:r>
              <a:rPr lang="en-US" altLang="zh-CN" sz="2800" dirty="0"/>
              <a:t>(</a:t>
            </a:r>
            <a:r>
              <a:rPr lang="en-US" altLang="zh-CN" sz="2800" i="1" dirty="0"/>
              <a:t>n</a:t>
            </a:r>
            <a:r>
              <a:rPr lang="en-US" altLang="zh-CN" sz="2800" dirty="0"/>
              <a:t>) </a:t>
            </a:r>
            <a:r>
              <a:rPr lang="en-US" altLang="zh-CN" sz="2800" dirty="0">
                <a:solidFill>
                  <a:srgbClr val="FF0000"/>
                </a:solidFill>
                <a:sym typeface="Symbol" panose="05050102010706020507" pitchFamily="18" charset="2"/>
              </a:rPr>
              <a:t></a:t>
            </a:r>
            <a:r>
              <a:rPr lang="en-US" altLang="zh-CN" sz="2800" dirty="0"/>
              <a:t> </a:t>
            </a:r>
            <a:r>
              <a:rPr lang="en-US" altLang="zh-CN" sz="2800" i="1" dirty="0"/>
              <a:t>O </a:t>
            </a:r>
            <a:r>
              <a:rPr lang="en-US" altLang="zh-CN" sz="2800" dirty="0" smtClean="0"/>
              <a:t>(</a:t>
            </a:r>
            <a:r>
              <a:rPr lang="en-US" altLang="zh-CN" sz="2800" i="1" dirty="0"/>
              <a:t>g</a:t>
            </a:r>
            <a:r>
              <a:rPr lang="en-US" altLang="zh-CN" sz="2800" dirty="0"/>
              <a:t>(</a:t>
            </a:r>
            <a:r>
              <a:rPr lang="en-US" altLang="zh-CN" sz="2800" i="1" dirty="0"/>
              <a:t>n</a:t>
            </a:r>
            <a:r>
              <a:rPr lang="en-US" altLang="zh-CN" sz="2800" dirty="0"/>
              <a:t>))</a:t>
            </a:r>
            <a:r>
              <a:rPr lang="zh-CN" altLang="en-US" sz="2800" dirty="0"/>
              <a:t>。</a:t>
            </a:r>
          </a:p>
          <a:p>
            <a:pPr>
              <a:lnSpc>
                <a:spcPct val="150000"/>
              </a:lnSpc>
              <a:buNone/>
            </a:pPr>
            <a:endParaRPr lang="en-US" altLang="zh-CN" sz="2800" dirty="0" smtClean="0"/>
          </a:p>
          <a:p>
            <a:pPr>
              <a:lnSpc>
                <a:spcPct val="150000"/>
              </a:lnSpc>
              <a:buNone/>
            </a:pPr>
            <a:r>
              <a:rPr lang="zh-CN" altLang="en-US" sz="2800" dirty="0" smtClean="0"/>
              <a:t>一般</a:t>
            </a:r>
            <a:r>
              <a:rPr lang="zh-CN" altLang="en-US" sz="2800" dirty="0"/>
              <a:t>情况下，等式和不等式中的渐近</a:t>
            </a:r>
            <a:r>
              <a:rPr lang="zh-CN" altLang="en-US" sz="2800" dirty="0" smtClean="0"/>
              <a:t>记号</a:t>
            </a:r>
            <a:r>
              <a:rPr lang="en-US" altLang="zh-CN" sz="2800" i="1" dirty="0"/>
              <a:t>O </a:t>
            </a:r>
            <a:r>
              <a:rPr lang="en-US" altLang="zh-CN" sz="2800" dirty="0" smtClean="0"/>
              <a:t>(</a:t>
            </a:r>
            <a:r>
              <a:rPr lang="en-US" altLang="zh-CN" sz="2800" i="1" dirty="0"/>
              <a:t>g</a:t>
            </a:r>
            <a:r>
              <a:rPr lang="en-US" altLang="zh-CN" sz="2800" dirty="0"/>
              <a:t>(</a:t>
            </a:r>
            <a:r>
              <a:rPr lang="en-US" altLang="zh-CN" sz="2800" i="1" dirty="0"/>
              <a:t>n</a:t>
            </a:r>
            <a:r>
              <a:rPr lang="en-US" altLang="zh-CN" sz="2800" dirty="0"/>
              <a:t>))</a:t>
            </a:r>
            <a:r>
              <a:rPr lang="zh-CN" altLang="en-US" sz="2800" dirty="0" smtClean="0"/>
              <a:t>表示</a:t>
            </a:r>
            <a:r>
              <a:rPr lang="en-US" altLang="zh-CN" sz="2800" i="1" dirty="0"/>
              <a:t>O </a:t>
            </a:r>
            <a:r>
              <a:rPr lang="en-US" altLang="zh-CN" sz="2800" dirty="0" smtClean="0"/>
              <a:t>(</a:t>
            </a:r>
            <a:r>
              <a:rPr lang="en-US" altLang="zh-CN" sz="2800" i="1" dirty="0"/>
              <a:t>g</a:t>
            </a:r>
            <a:r>
              <a:rPr lang="en-US" altLang="zh-CN" sz="2800" dirty="0"/>
              <a:t>(</a:t>
            </a:r>
            <a:r>
              <a:rPr lang="en-US" altLang="zh-CN" sz="2800" i="1" dirty="0"/>
              <a:t>n</a:t>
            </a:r>
            <a:r>
              <a:rPr lang="en-US" altLang="zh-CN" sz="2800" dirty="0"/>
              <a:t>))</a:t>
            </a:r>
            <a:r>
              <a:rPr lang="zh-CN" altLang="en-US" sz="2800" dirty="0"/>
              <a:t>中的某个函数</a:t>
            </a:r>
            <a:r>
              <a:rPr lang="zh-CN" altLang="en-US" sz="2800" dirty="0" smtClean="0"/>
              <a:t>。所以，</a:t>
            </a:r>
            <a:r>
              <a:rPr lang="en-US" altLang="zh-CN" sz="2800" dirty="0" smtClean="0"/>
              <a:t>f(n)=O(g(n))</a:t>
            </a:r>
            <a:r>
              <a:rPr lang="zh-CN" altLang="en-US" sz="2800" dirty="0"/>
              <a:t>常常</a:t>
            </a:r>
            <a:r>
              <a:rPr lang="zh-CN" altLang="en-US" sz="2800" dirty="0" smtClean="0"/>
              <a:t>读作：“</a:t>
            </a:r>
            <a:r>
              <a:rPr lang="en-US" altLang="zh-CN" sz="2800" u="sng" dirty="0" smtClean="0"/>
              <a:t>f(n)</a:t>
            </a:r>
            <a:r>
              <a:rPr lang="zh-CN" altLang="en-US" sz="2800" u="sng" dirty="0" smtClean="0"/>
              <a:t>是</a:t>
            </a:r>
            <a:r>
              <a:rPr lang="en-US" altLang="zh-CN" sz="2800" u="sng" dirty="0" smtClean="0"/>
              <a:t>g(n)</a:t>
            </a:r>
            <a:r>
              <a:rPr lang="zh-CN" altLang="en-US" sz="2800" u="sng" dirty="0" smtClean="0"/>
              <a:t>的一个大</a:t>
            </a:r>
            <a:r>
              <a:rPr lang="en-US" altLang="zh-CN" sz="2800" u="sng" dirty="0" smtClean="0"/>
              <a:t>O</a:t>
            </a:r>
            <a:r>
              <a:rPr lang="zh-CN" altLang="en-US" sz="2800" u="sng" dirty="0" smtClean="0"/>
              <a:t>成员</a:t>
            </a:r>
            <a:r>
              <a:rPr lang="zh-CN" altLang="en-US" sz="2800" dirty="0" smtClean="0"/>
              <a:t>”</a:t>
            </a:r>
            <a:endParaRPr lang="en-US" altLang="zh-CN" sz="2800" dirty="0" smtClean="0"/>
          </a:p>
          <a:p>
            <a:pPr>
              <a:lnSpc>
                <a:spcPct val="150000"/>
              </a:lnSpc>
              <a:buNone/>
            </a:pPr>
            <a:endParaRPr lang="en-US" altLang="zh-CN" sz="2800" dirty="0"/>
          </a:p>
          <a:p>
            <a:pPr>
              <a:lnSpc>
                <a:spcPct val="150000"/>
              </a:lnSpc>
              <a:buNone/>
            </a:pPr>
            <a:r>
              <a:rPr lang="zh-CN" altLang="en-US" sz="2800" dirty="0" smtClean="0"/>
              <a:t>等式</a:t>
            </a:r>
            <a:r>
              <a:rPr lang="zh-CN" altLang="en-US" sz="2800" dirty="0"/>
              <a:t>和不等式中渐近记号</a:t>
            </a:r>
            <a:r>
              <a:rPr lang="en-US" altLang="zh-CN" sz="2800" i="1" dirty="0"/>
              <a:t>O</a:t>
            </a:r>
            <a:r>
              <a:rPr lang="en-US" altLang="zh-CN" sz="2800" dirty="0" smtClean="0"/>
              <a:t>, </a:t>
            </a:r>
            <a:r>
              <a:rPr lang="en-US" altLang="zh-CN" sz="2800" i="1" dirty="0" smtClean="0"/>
              <a:t>o</a:t>
            </a:r>
            <a:r>
              <a:rPr lang="en-US" altLang="zh-CN" sz="2800" dirty="0"/>
              <a:t>, </a:t>
            </a:r>
            <a:r>
              <a:rPr lang="en-US" altLang="zh-CN" sz="2800" dirty="0">
                <a:sym typeface="Symbol" panose="05050102010706020507" pitchFamily="18" charset="2"/>
              </a:rPr>
              <a:t></a:t>
            </a:r>
            <a:r>
              <a:rPr lang="zh-CN" altLang="en-US" sz="2800" dirty="0">
                <a:sym typeface="Symbol" panose="05050102010706020507" pitchFamily="18" charset="2"/>
              </a:rPr>
              <a:t>和</a:t>
            </a:r>
            <a:r>
              <a:rPr lang="zh-CN" altLang="en-US" sz="2800" i="1" dirty="0">
                <a:sym typeface="Symbol" panose="05050102010706020507" pitchFamily="18" charset="2"/>
              </a:rPr>
              <a:t></a:t>
            </a:r>
            <a:r>
              <a:rPr lang="zh-CN" altLang="en-US" sz="2800" dirty="0">
                <a:sym typeface="Symbol" panose="05050102010706020507" pitchFamily="18" charset="2"/>
              </a:rPr>
              <a:t>的意义是类似</a:t>
            </a:r>
            <a:r>
              <a:rPr lang="zh-CN" altLang="en-US" sz="2800" dirty="0" smtClean="0">
                <a:sym typeface="Symbol" panose="05050102010706020507" pitchFamily="18" charset="2"/>
              </a:rPr>
              <a:t>的</a:t>
            </a:r>
            <a:endParaRPr lang="zh-CN" altLang="en-US" sz="2800" dirty="0">
              <a:sym typeface="Symbol" panose="05050102010706020507" pitchFamily="18" charset="2"/>
            </a:endParaRPr>
          </a:p>
        </p:txBody>
      </p:sp>
    </p:spTree>
    <p:extLst>
      <p:ext uri="{BB962C8B-B14F-4D97-AF65-F5344CB8AC3E}">
        <p14:creationId xmlns:p14="http://schemas.microsoft.com/office/powerpoint/2010/main" val="332303229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048DC8B4-E8FB-B626-D534-38243D338F23}"/>
              </a:ext>
            </a:extLst>
          </p:cNvPr>
          <p:cNvSpPr>
            <a:spLocks noGrp="1" noChangeArrowheads="1"/>
          </p:cNvSpPr>
          <p:nvPr>
            <p:ph idx="1"/>
          </p:nvPr>
        </p:nvSpPr>
        <p:spPr>
          <a:xfrm>
            <a:off x="457200" y="1052513"/>
            <a:ext cx="7643192" cy="5078412"/>
          </a:xfrm>
        </p:spPr>
        <p:txBody>
          <a:bodyPr/>
          <a:lstStyle/>
          <a:p>
            <a:pPr>
              <a:lnSpc>
                <a:spcPct val="150000"/>
              </a:lnSpc>
              <a:buClr>
                <a:srgbClr val="CC9900"/>
              </a:buClr>
              <a:buFont typeface="Wingdings" panose="05000000000000000000" pitchFamily="2" charset="2"/>
              <a:buNone/>
            </a:pP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a:t>
            </a:r>
            <a:r>
              <a:rPr lang="zh-CN" altLang="en-US" sz="2400" b="1" dirty="0">
                <a:solidFill>
                  <a:srgbClr val="3907F1"/>
                </a:solidFill>
              </a:rPr>
              <a:t>渐近</a:t>
            </a:r>
            <a:r>
              <a:rPr lang="zh-CN" altLang="en-US" sz="2400" b="1" dirty="0" smtClean="0">
                <a:solidFill>
                  <a:srgbClr val="3907F1"/>
                </a:solidFill>
              </a:rPr>
              <a:t>下界 </a:t>
            </a:r>
            <a:r>
              <a:rPr lang="zh-CN" altLang="en-US" sz="2400" b="1" dirty="0" smtClean="0">
                <a:solidFill>
                  <a:srgbClr val="3907F1"/>
                </a:solidFill>
                <a:sym typeface="Symbol" panose="05050102010706020507" pitchFamily="18" charset="2"/>
              </a:rPr>
              <a:t></a:t>
            </a:r>
            <a:r>
              <a:rPr lang="zh-CN" altLang="en-US" sz="2400" dirty="0" smtClean="0">
                <a:solidFill>
                  <a:srgbClr val="000000"/>
                </a:solidFill>
              </a:rPr>
              <a:t> </a:t>
            </a:r>
            <a:endParaRPr lang="zh-CN" altLang="en-US" sz="2400" dirty="0">
              <a:solidFill>
                <a:srgbClr val="000000"/>
              </a:solidFill>
            </a:endParaRPr>
          </a:p>
          <a:p>
            <a:pPr>
              <a:lnSpc>
                <a:spcPct val="150000"/>
              </a:lnSpc>
              <a:buClr>
                <a:srgbClr val="CC9900"/>
              </a:buClr>
              <a:buFont typeface="Wingdings" panose="05000000000000000000" pitchFamily="2" charset="2"/>
              <a:buNone/>
            </a:pPr>
            <a:r>
              <a:rPr lang="zh-CN" altLang="en-US" sz="2400" dirty="0">
                <a:solidFill>
                  <a:srgbClr val="000000"/>
                </a:solidFill>
                <a:sym typeface="Symbol" panose="05050102010706020507" pitchFamily="18" charset="2"/>
              </a:rPr>
              <a:t></a:t>
            </a:r>
            <a:r>
              <a:rPr lang="zh-CN" altLang="en-US" sz="2400" dirty="0">
                <a:solidFill>
                  <a:srgbClr val="000000"/>
                </a:solidFill>
              </a:rPr>
              <a:t> </a:t>
            </a:r>
            <a:r>
              <a:rPr lang="en-US" altLang="zh-CN" sz="2400" dirty="0">
                <a:solidFill>
                  <a:srgbClr val="000000"/>
                </a:solidFill>
              </a:rPr>
              <a:t>(</a:t>
            </a:r>
            <a:r>
              <a:rPr lang="en-US" altLang="zh-CN" sz="2400" i="1" dirty="0">
                <a:solidFill>
                  <a:srgbClr val="000000"/>
                </a:solidFill>
              </a:rPr>
              <a:t>g</a:t>
            </a:r>
            <a:r>
              <a:rPr lang="en-US" altLang="zh-CN" sz="2400" dirty="0">
                <a:solidFill>
                  <a:srgbClr val="000000"/>
                </a:solidFill>
              </a:rPr>
              <a:t>(</a:t>
            </a:r>
            <a:r>
              <a:rPr lang="en-US" altLang="zh-CN" sz="2400" i="1" dirty="0">
                <a:solidFill>
                  <a:srgbClr val="000000"/>
                </a:solidFill>
              </a:rPr>
              <a:t>n</a:t>
            </a:r>
            <a:r>
              <a:rPr lang="en-US" altLang="zh-CN" sz="2400" dirty="0">
                <a:solidFill>
                  <a:srgbClr val="000000"/>
                </a:solidFill>
              </a:rPr>
              <a:t>)) = { </a:t>
            </a:r>
            <a:r>
              <a:rPr lang="en-US" altLang="zh-CN" sz="2400" i="1" dirty="0">
                <a:solidFill>
                  <a:srgbClr val="000000"/>
                </a:solidFill>
              </a:rPr>
              <a:t>f</a:t>
            </a:r>
            <a:r>
              <a:rPr lang="en-US" altLang="zh-CN" sz="2400" dirty="0">
                <a:solidFill>
                  <a:srgbClr val="000000"/>
                </a:solidFill>
              </a:rPr>
              <a:t>(</a:t>
            </a:r>
            <a:r>
              <a:rPr lang="en-US" altLang="zh-CN" sz="2400" i="1" dirty="0">
                <a:solidFill>
                  <a:srgbClr val="000000"/>
                </a:solidFill>
              </a:rPr>
              <a:t>n</a:t>
            </a:r>
            <a:r>
              <a:rPr lang="en-US" altLang="zh-CN" sz="2400" dirty="0">
                <a:solidFill>
                  <a:srgbClr val="000000"/>
                </a:solidFill>
              </a:rPr>
              <a:t>) | </a:t>
            </a:r>
            <a:r>
              <a:rPr lang="zh-CN" altLang="en-US" sz="2400" dirty="0">
                <a:solidFill>
                  <a:srgbClr val="000000"/>
                </a:solidFill>
              </a:rPr>
              <a:t>存在正常数</a:t>
            </a:r>
            <a:r>
              <a:rPr lang="en-US" altLang="zh-CN" sz="2400" i="1" dirty="0">
                <a:solidFill>
                  <a:srgbClr val="000000"/>
                </a:solidFill>
              </a:rPr>
              <a:t>c</a:t>
            </a:r>
            <a:r>
              <a:rPr lang="zh-CN" altLang="en-US" sz="2400" dirty="0">
                <a:solidFill>
                  <a:srgbClr val="000000"/>
                </a:solidFill>
              </a:rPr>
              <a:t>和</a:t>
            </a:r>
            <a:r>
              <a:rPr lang="en-US" altLang="zh-CN" sz="2400" i="1" dirty="0">
                <a:solidFill>
                  <a:srgbClr val="000000"/>
                </a:solidFill>
              </a:rPr>
              <a:t>n</a:t>
            </a:r>
            <a:r>
              <a:rPr lang="en-US" altLang="zh-CN" sz="2400" baseline="-25000" dirty="0">
                <a:solidFill>
                  <a:srgbClr val="000000"/>
                </a:solidFill>
              </a:rPr>
              <a:t>0</a:t>
            </a:r>
            <a:r>
              <a:rPr lang="zh-CN" altLang="en-US" sz="2400" dirty="0">
                <a:solidFill>
                  <a:srgbClr val="000000"/>
                </a:solidFill>
              </a:rPr>
              <a:t>使得对所有</a:t>
            </a:r>
            <a:r>
              <a:rPr lang="en-US" altLang="zh-CN" sz="2400" i="1" dirty="0">
                <a:solidFill>
                  <a:srgbClr val="000000"/>
                </a:solidFill>
              </a:rPr>
              <a:t>n</a:t>
            </a:r>
            <a:r>
              <a:rPr lang="en-US" altLang="zh-CN" sz="2400" dirty="0">
                <a:solidFill>
                  <a:srgbClr val="000000"/>
                </a:solidFill>
                <a:sym typeface="Symbol" panose="05050102010706020507" pitchFamily="18" charset="2"/>
              </a:rPr>
              <a:t> </a:t>
            </a:r>
            <a:r>
              <a:rPr lang="en-US" altLang="zh-CN" sz="2400" i="1" dirty="0">
                <a:solidFill>
                  <a:srgbClr val="000000"/>
                </a:solidFill>
              </a:rPr>
              <a:t>n</a:t>
            </a:r>
            <a:r>
              <a:rPr lang="en-US" altLang="zh-CN" sz="2400" baseline="-25000" dirty="0">
                <a:solidFill>
                  <a:srgbClr val="000000"/>
                </a:solidFill>
              </a:rPr>
              <a:t>0</a:t>
            </a:r>
            <a:r>
              <a:rPr lang="zh-CN" altLang="en-US" sz="2400" dirty="0">
                <a:solidFill>
                  <a:srgbClr val="000000"/>
                </a:solidFill>
              </a:rPr>
              <a:t>有：</a:t>
            </a:r>
            <a:r>
              <a:rPr lang="en-US" altLang="zh-CN" sz="2400" dirty="0">
                <a:solidFill>
                  <a:srgbClr val="FF0000"/>
                </a:solidFill>
              </a:rPr>
              <a:t>0</a:t>
            </a:r>
            <a:r>
              <a:rPr lang="en-US" altLang="zh-CN" sz="2400" dirty="0">
                <a:solidFill>
                  <a:srgbClr val="FF0000"/>
                </a:solidFill>
                <a:sym typeface="Symbol" panose="05050102010706020507" pitchFamily="18" charset="2"/>
              </a:rPr>
              <a:t></a:t>
            </a:r>
            <a:r>
              <a:rPr lang="en-US" altLang="zh-CN" sz="2400" dirty="0">
                <a:solidFill>
                  <a:srgbClr val="FF0000"/>
                </a:solidFill>
              </a:rPr>
              <a:t> </a:t>
            </a:r>
            <a:r>
              <a:rPr lang="en-US" altLang="zh-CN" sz="2400" i="1" dirty="0">
                <a:solidFill>
                  <a:srgbClr val="FF0000"/>
                </a:solidFill>
              </a:rPr>
              <a:t>cg</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solidFill>
                  <a:srgbClr val="FF0000"/>
                </a:solidFill>
                <a:sym typeface="Symbol" panose="05050102010706020507" pitchFamily="18" charset="2"/>
              </a:rPr>
              <a:t></a:t>
            </a:r>
            <a:r>
              <a:rPr lang="en-US" altLang="zh-CN" sz="2400" dirty="0">
                <a:solidFill>
                  <a:srgbClr val="FF0000"/>
                </a:solidFill>
              </a:rPr>
              <a:t> </a:t>
            </a:r>
            <a:r>
              <a:rPr lang="en-US" altLang="zh-CN" sz="2400" i="1" dirty="0">
                <a:solidFill>
                  <a:srgbClr val="FF0000"/>
                </a:solidFill>
              </a:rPr>
              <a:t>f</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solidFill>
                  <a:srgbClr val="000000"/>
                </a:solidFill>
              </a:rPr>
              <a:t>}</a:t>
            </a:r>
          </a:p>
          <a:p>
            <a:endParaRPr lang="zh-CN" altLang="en-US" dirty="0"/>
          </a:p>
        </p:txBody>
      </p:sp>
      <p:sp>
        <p:nvSpPr>
          <p:cNvPr id="26627" name="灯片编号占位符 3">
            <a:extLst>
              <a:ext uri="{FF2B5EF4-FFF2-40B4-BE49-F238E27FC236}">
                <a16:creationId xmlns:a16="http://schemas.microsoft.com/office/drawing/2014/main" id="{27F51D1E-CC20-0319-A348-016159AD97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EB7E56E6-54BB-4EAF-AFE1-0D6985E1E17E}" type="slidenum">
              <a:rPr lang="en-US" altLang="zh-CN" sz="1200">
                <a:solidFill>
                  <a:schemeClr val="tx1"/>
                </a:solidFill>
                <a:latin typeface="Garamond" pitchFamily="18" charset="0"/>
                <a:ea typeface="宋体" panose="02010600030101010101" pitchFamily="2" charset="-122"/>
              </a:rPr>
              <a:pPr/>
              <a:t>48</a:t>
            </a:fld>
            <a:endParaRPr lang="en-US" altLang="zh-CN" sz="1200">
              <a:solidFill>
                <a:schemeClr val="tx1"/>
              </a:solidFill>
              <a:latin typeface="Garamond" pitchFamily="18" charset="0"/>
              <a:ea typeface="宋体" panose="02010600030101010101" pitchFamily="2" charset="-122"/>
            </a:endParaRPr>
          </a:p>
        </p:txBody>
      </p:sp>
      <p:pic>
        <p:nvPicPr>
          <p:cNvPr id="26628" name="Picture 10" descr="graph_Omega">
            <a:extLst>
              <a:ext uri="{FF2B5EF4-FFF2-40B4-BE49-F238E27FC236}">
                <a16:creationId xmlns:a16="http://schemas.microsoft.com/office/drawing/2014/main" id="{E5E12436-8DE4-C570-F26B-A6EED505B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000" y="2319933"/>
            <a:ext cx="3600400" cy="379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86B37854-8F39-4EDA-04FC-9A6D8BD1ED4C}"/>
              </a:ext>
            </a:extLst>
          </p:cNvPr>
          <p:cNvSpPr/>
          <p:nvPr/>
        </p:nvSpPr>
        <p:spPr>
          <a:xfrm>
            <a:off x="1259632" y="3623408"/>
            <a:ext cx="2222500" cy="584200"/>
          </a:xfrm>
          <a:prstGeom prst="rect">
            <a:avLst/>
          </a:prstGeom>
        </p:spPr>
        <p:txBody>
          <a:bodyPr wrap="none">
            <a:spAutoFit/>
          </a:bodyPr>
          <a:lstStyle/>
          <a:p>
            <a:pPr eaLnBrk="1" fontAlgn="auto" hangingPunct="1">
              <a:spcBef>
                <a:spcPts val="0"/>
              </a:spcBef>
              <a:spcAft>
                <a:spcPts val="0"/>
              </a:spcAft>
              <a:defRPr/>
            </a:pPr>
            <a:r>
              <a:rPr lang="en-US" altLang="zh-CN" sz="3200" kern="0" dirty="0">
                <a:solidFill>
                  <a:srgbClr val="010000"/>
                </a:solidFill>
                <a:latin typeface="Times New Roman"/>
                <a:ea typeface="宋体" panose="02010600030101010101" pitchFamily="2" charset="-122"/>
              </a:rPr>
              <a:t>3</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3</a:t>
            </a:r>
            <a:r>
              <a:rPr lang="en-US" altLang="zh-CN" sz="3200" kern="0" dirty="0">
                <a:solidFill>
                  <a:srgbClr val="010000"/>
                </a:solidFill>
                <a:latin typeface="Times New Roman"/>
                <a:ea typeface="宋体" panose="02010600030101010101" pitchFamily="2" charset="-122"/>
              </a:rPr>
              <a:t>=</a:t>
            </a:r>
            <a:r>
              <a:rPr lang="zh-CN" altLang="en-US" sz="3200" dirty="0">
                <a:solidFill>
                  <a:srgbClr val="000000"/>
                </a:solidFill>
                <a:sym typeface="Symbol" panose="05050102010706020507" pitchFamily="18" charset="2"/>
              </a:rPr>
              <a:t> </a:t>
            </a:r>
            <a:r>
              <a:rPr lang="zh-CN" altLang="en-US" sz="3200" dirty="0">
                <a:solidFill>
                  <a:srgbClr val="000000"/>
                </a:solidFill>
              </a:rPr>
              <a:t> </a:t>
            </a:r>
            <a:r>
              <a:rPr lang="en-US" altLang="zh-CN" sz="3200" kern="0" dirty="0">
                <a:solidFill>
                  <a:srgbClr val="010000"/>
                </a:solidFill>
                <a:latin typeface="Times New Roman"/>
                <a:ea typeface="宋体" panose="02010600030101010101" pitchFamily="2" charset="-122"/>
              </a:rPr>
              <a:t>(</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2</a:t>
            </a:r>
            <a:r>
              <a:rPr lang="en-US" altLang="zh-CN" sz="3200" kern="0" dirty="0">
                <a:solidFill>
                  <a:srgbClr val="010000"/>
                </a:solidFill>
                <a:latin typeface="Times New Roman"/>
                <a:ea typeface="宋体" panose="02010600030101010101" pitchFamily="2" charset="-122"/>
              </a:rPr>
              <a:t>) </a:t>
            </a:r>
            <a:endParaRPr lang="zh-CN" altLang="en-US" sz="1800" kern="0" dirty="0">
              <a:solidFill>
                <a:sysClr val="windowText" lastClr="0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15D099AE-9C2B-BD15-D15F-2544457FD0D7}"/>
              </a:ext>
            </a:extLst>
          </p:cNvPr>
          <p:cNvSpPr>
            <a:spLocks noGrp="1" noChangeArrowheads="1"/>
          </p:cNvSpPr>
          <p:nvPr>
            <p:ph type="body" idx="1"/>
          </p:nvPr>
        </p:nvSpPr>
        <p:spPr>
          <a:xfrm>
            <a:off x="642938" y="714375"/>
            <a:ext cx="8177534" cy="4827588"/>
          </a:xfrm>
        </p:spPr>
        <p:txBody>
          <a:bodyPr/>
          <a:lstStyle/>
          <a:p>
            <a:pPr>
              <a:lnSpc>
                <a:spcPct val="150000"/>
              </a:lnSpc>
              <a:buFont typeface="Wingdings" panose="05000000000000000000" pitchFamily="2" charset="2"/>
              <a:buNone/>
            </a:pPr>
            <a:r>
              <a:rPr lang="zh-CN" altLang="en-US" sz="2400" dirty="0"/>
              <a:t>（</a:t>
            </a:r>
            <a:r>
              <a:rPr lang="en-US" altLang="zh-CN" sz="2400" dirty="0"/>
              <a:t>3</a:t>
            </a:r>
            <a:r>
              <a:rPr lang="zh-CN" altLang="en-US" sz="2400" dirty="0"/>
              <a:t>）</a:t>
            </a:r>
            <a:r>
              <a:rPr lang="zh-CN" altLang="en-US" sz="2400" b="1" dirty="0">
                <a:solidFill>
                  <a:srgbClr val="3907F1"/>
                </a:solidFill>
              </a:rPr>
              <a:t>紧渐近</a:t>
            </a:r>
            <a:r>
              <a:rPr lang="zh-CN" altLang="en-US" sz="2400" b="1" dirty="0" smtClean="0">
                <a:solidFill>
                  <a:srgbClr val="3907F1"/>
                </a:solidFill>
              </a:rPr>
              <a:t>界  </a:t>
            </a:r>
            <a:r>
              <a:rPr lang="zh-CN" altLang="en-US" sz="2400" b="1" dirty="0" smtClean="0">
                <a:solidFill>
                  <a:srgbClr val="3907F1"/>
                </a:solidFill>
                <a:sym typeface="Symbol" panose="05050102010706020507" pitchFamily="18" charset="2"/>
              </a:rPr>
              <a:t></a:t>
            </a:r>
            <a:r>
              <a:rPr lang="zh-CN" altLang="en-US" sz="2400" b="1" dirty="0" smtClean="0">
                <a:solidFill>
                  <a:srgbClr val="3907F1"/>
                </a:solidFill>
              </a:rPr>
              <a:t> </a:t>
            </a:r>
            <a:endParaRPr lang="zh-CN" altLang="en-US" sz="2400" b="1" dirty="0">
              <a:solidFill>
                <a:srgbClr val="3907F1"/>
              </a:solidFill>
            </a:endParaRPr>
          </a:p>
          <a:p>
            <a:pPr>
              <a:lnSpc>
                <a:spcPct val="150000"/>
              </a:lnSpc>
              <a:buFont typeface="Wingdings" panose="05000000000000000000" pitchFamily="2" charset="2"/>
              <a:buNone/>
            </a:pPr>
            <a:r>
              <a:rPr lang="zh-CN" altLang="en-US" sz="2400" dirty="0">
                <a:sym typeface="Symbol" panose="05050102010706020507" pitchFamily="18" charset="2"/>
              </a:rPr>
              <a:t></a:t>
            </a:r>
            <a:r>
              <a:rPr lang="zh-CN" altLang="en-US" sz="2400" dirty="0"/>
              <a:t> </a:t>
            </a:r>
            <a:r>
              <a:rPr lang="en-US" altLang="zh-CN" sz="2400" dirty="0"/>
              <a:t>(</a:t>
            </a:r>
            <a:r>
              <a:rPr lang="en-US" altLang="zh-CN" sz="2400" i="1" dirty="0"/>
              <a:t>g</a:t>
            </a:r>
            <a:r>
              <a:rPr lang="en-US" altLang="zh-CN" sz="2400" dirty="0"/>
              <a:t>(</a:t>
            </a:r>
            <a:r>
              <a:rPr lang="en-US" altLang="zh-CN" sz="2400" i="1" dirty="0"/>
              <a:t>n</a:t>
            </a:r>
            <a:r>
              <a:rPr lang="en-US" altLang="zh-CN" sz="2400" dirty="0"/>
              <a:t>)) = { </a:t>
            </a:r>
            <a:r>
              <a:rPr lang="en-US" altLang="zh-CN" sz="2400" i="1" dirty="0"/>
              <a:t>f</a:t>
            </a:r>
            <a:r>
              <a:rPr lang="en-US" altLang="zh-CN" sz="2400" dirty="0"/>
              <a:t>(</a:t>
            </a:r>
            <a:r>
              <a:rPr lang="en-US" altLang="zh-CN" sz="2400" i="1" dirty="0"/>
              <a:t>n</a:t>
            </a:r>
            <a:r>
              <a:rPr lang="en-US" altLang="zh-CN" sz="2400" dirty="0"/>
              <a:t>) | </a:t>
            </a:r>
            <a:r>
              <a:rPr lang="zh-CN" altLang="en-US" sz="2400" dirty="0"/>
              <a:t>存在正常数</a:t>
            </a:r>
            <a:r>
              <a:rPr lang="en-US" altLang="zh-CN" sz="2400" i="1" dirty="0"/>
              <a:t>c</a:t>
            </a:r>
            <a:r>
              <a:rPr lang="en-US" altLang="zh-CN" sz="2400" baseline="-25000" dirty="0"/>
              <a:t>1</a:t>
            </a:r>
            <a:r>
              <a:rPr lang="en-US" altLang="zh-CN" sz="2400" i="1" dirty="0"/>
              <a:t>,c</a:t>
            </a:r>
            <a:r>
              <a:rPr lang="en-US" altLang="zh-CN" sz="2400" baseline="-25000" dirty="0"/>
              <a:t>2</a:t>
            </a:r>
            <a:r>
              <a:rPr lang="zh-CN" altLang="en-US" sz="2400" dirty="0"/>
              <a:t>和</a:t>
            </a:r>
            <a:r>
              <a:rPr lang="en-US" altLang="zh-CN" sz="2400" i="1" dirty="0"/>
              <a:t>n</a:t>
            </a:r>
            <a:r>
              <a:rPr lang="en-US" altLang="zh-CN" sz="2400" baseline="-25000" dirty="0"/>
              <a:t>0</a:t>
            </a:r>
            <a:r>
              <a:rPr lang="zh-CN" altLang="en-US" sz="2400" dirty="0"/>
              <a:t>使得对所有</a:t>
            </a:r>
            <a:r>
              <a:rPr lang="en-US" altLang="zh-CN" sz="2400" i="1" dirty="0"/>
              <a:t>n</a:t>
            </a:r>
            <a:r>
              <a:rPr lang="en-US" altLang="zh-CN" sz="2400" dirty="0">
                <a:sym typeface="Symbol" panose="05050102010706020507" pitchFamily="18" charset="2"/>
              </a:rPr>
              <a:t> </a:t>
            </a:r>
            <a:r>
              <a:rPr lang="en-US" altLang="zh-CN" sz="2400" i="1" dirty="0"/>
              <a:t>n</a:t>
            </a:r>
            <a:r>
              <a:rPr lang="en-US" altLang="zh-CN" sz="2400" baseline="-25000" dirty="0"/>
              <a:t>0</a:t>
            </a:r>
            <a:r>
              <a:rPr lang="zh-CN" altLang="en-US" sz="2400" dirty="0"/>
              <a:t>有：</a:t>
            </a:r>
            <a:r>
              <a:rPr lang="en-US" altLang="zh-CN" sz="2400" i="1" dirty="0">
                <a:solidFill>
                  <a:srgbClr val="FF0000"/>
                </a:solidFill>
              </a:rPr>
              <a:t>c</a:t>
            </a:r>
            <a:r>
              <a:rPr lang="en-US" altLang="zh-CN" sz="2400" baseline="-25000" dirty="0">
                <a:solidFill>
                  <a:srgbClr val="FF0000"/>
                </a:solidFill>
              </a:rPr>
              <a:t>1</a:t>
            </a:r>
            <a:r>
              <a:rPr lang="en-US" altLang="zh-CN" sz="2400" i="1" dirty="0">
                <a:solidFill>
                  <a:srgbClr val="FF0000"/>
                </a:solidFill>
              </a:rPr>
              <a:t>g</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solidFill>
                  <a:srgbClr val="FF0000"/>
                </a:solidFill>
                <a:sym typeface="Symbol" panose="05050102010706020507" pitchFamily="18" charset="2"/>
              </a:rPr>
              <a:t> </a:t>
            </a:r>
            <a:r>
              <a:rPr lang="en-US" altLang="zh-CN" sz="2400" i="1" dirty="0">
                <a:solidFill>
                  <a:srgbClr val="FF0000"/>
                </a:solidFill>
              </a:rPr>
              <a:t>f</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solidFill>
                  <a:srgbClr val="FF0000"/>
                </a:solidFill>
                <a:sym typeface="Symbol" panose="05050102010706020507" pitchFamily="18" charset="2"/>
              </a:rPr>
              <a:t></a:t>
            </a:r>
            <a:r>
              <a:rPr lang="en-US" altLang="zh-CN" sz="2400" dirty="0">
                <a:solidFill>
                  <a:srgbClr val="FF0000"/>
                </a:solidFill>
              </a:rPr>
              <a:t> </a:t>
            </a:r>
            <a:r>
              <a:rPr lang="en-US" altLang="zh-CN" sz="2400" i="1" dirty="0">
                <a:solidFill>
                  <a:srgbClr val="FF0000"/>
                </a:solidFill>
              </a:rPr>
              <a:t>c</a:t>
            </a:r>
            <a:r>
              <a:rPr lang="en-US" altLang="zh-CN" sz="2400" baseline="-25000" dirty="0">
                <a:solidFill>
                  <a:srgbClr val="FF0000"/>
                </a:solidFill>
              </a:rPr>
              <a:t>2</a:t>
            </a:r>
            <a:r>
              <a:rPr lang="en-US" altLang="zh-CN" sz="2400" i="1" dirty="0">
                <a:solidFill>
                  <a:srgbClr val="FF0000"/>
                </a:solidFill>
              </a:rPr>
              <a:t>g</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t>}</a:t>
            </a:r>
          </a:p>
          <a:p>
            <a:pPr>
              <a:buFont typeface="Wingdings" panose="05000000000000000000" pitchFamily="2" charset="2"/>
              <a:buNone/>
            </a:pPr>
            <a:r>
              <a:rPr lang="en-US" altLang="zh-CN" sz="2400" b="1" dirty="0"/>
              <a:t> </a:t>
            </a:r>
            <a:endParaRPr lang="en-US" altLang="zh-CN" sz="2400" dirty="0"/>
          </a:p>
        </p:txBody>
      </p:sp>
      <p:pic>
        <p:nvPicPr>
          <p:cNvPr id="27651" name="Picture 3" descr="graph_thet">
            <a:extLst>
              <a:ext uri="{FF2B5EF4-FFF2-40B4-BE49-F238E27FC236}">
                <a16:creationId xmlns:a16="http://schemas.microsoft.com/office/drawing/2014/main" id="{BD1B9DED-78FE-8031-8C3C-73B596CF6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348880"/>
            <a:ext cx="3471814"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518DC3F-E3B4-9573-3519-DF8855BCE93C}"/>
              </a:ext>
            </a:extLst>
          </p:cNvPr>
          <p:cNvSpPr/>
          <p:nvPr/>
        </p:nvSpPr>
        <p:spPr>
          <a:xfrm>
            <a:off x="1115616" y="4005064"/>
            <a:ext cx="3089275" cy="536575"/>
          </a:xfrm>
          <a:prstGeom prst="rect">
            <a:avLst/>
          </a:prstGeom>
        </p:spPr>
        <p:txBody>
          <a:bodyPr wrap="none">
            <a:spAutoFit/>
          </a:bodyPr>
          <a:lstStyle/>
          <a:p>
            <a:pPr>
              <a:lnSpc>
                <a:spcPct val="90000"/>
              </a:lnSpc>
              <a:spcBef>
                <a:spcPct val="20000"/>
              </a:spcBef>
              <a:defRPr/>
            </a:pPr>
            <a:r>
              <a:rPr lang="en-US" altLang="zh-CN" sz="3200" kern="0" dirty="0">
                <a:solidFill>
                  <a:srgbClr val="010000"/>
                </a:solidFill>
                <a:latin typeface="Times New Roman"/>
                <a:ea typeface="宋体" panose="02010600030101010101" pitchFamily="2" charset="-122"/>
              </a:rPr>
              <a:t>10</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2</a:t>
            </a:r>
            <a:r>
              <a:rPr lang="en-US" altLang="zh-CN" sz="3200" i="1" kern="0" dirty="0">
                <a:solidFill>
                  <a:srgbClr val="010000"/>
                </a:solidFill>
                <a:latin typeface="Times New Roman"/>
                <a:ea typeface="宋体" panose="02010600030101010101" pitchFamily="2" charset="-122"/>
              </a:rPr>
              <a:t> </a:t>
            </a:r>
            <a:r>
              <a:rPr lang="en-US" altLang="zh-CN" sz="3200" kern="0" dirty="0">
                <a:solidFill>
                  <a:srgbClr val="010000"/>
                </a:solidFill>
                <a:latin typeface="Times New Roman"/>
                <a:ea typeface="宋体" panose="02010600030101010101" pitchFamily="2" charset="-122"/>
              </a:rPr>
              <a:t>-</a:t>
            </a:r>
            <a:r>
              <a:rPr lang="en-US" altLang="zh-CN" sz="3200" i="1" kern="0" dirty="0">
                <a:solidFill>
                  <a:srgbClr val="010000"/>
                </a:solidFill>
                <a:latin typeface="Times New Roman"/>
                <a:ea typeface="宋体" panose="02010600030101010101" pitchFamily="2" charset="-122"/>
              </a:rPr>
              <a:t> </a:t>
            </a:r>
            <a:r>
              <a:rPr lang="en-US" altLang="zh-CN" sz="3200" kern="0" dirty="0">
                <a:solidFill>
                  <a:srgbClr val="010000"/>
                </a:solidFill>
                <a:latin typeface="Times New Roman"/>
                <a:ea typeface="宋体" panose="02010600030101010101" pitchFamily="2" charset="-122"/>
              </a:rPr>
              <a:t>3</a:t>
            </a:r>
            <a:r>
              <a:rPr lang="en-US" altLang="zh-CN" sz="3200" i="1" kern="0" dirty="0">
                <a:solidFill>
                  <a:srgbClr val="010000"/>
                </a:solidFill>
                <a:latin typeface="Times New Roman"/>
                <a:ea typeface="宋体" panose="02010600030101010101" pitchFamily="2" charset="-122"/>
              </a:rPr>
              <a:t>n = </a:t>
            </a:r>
            <a:r>
              <a:rPr lang="en-US" altLang="zh-CN" sz="3200" kern="0" dirty="0">
                <a:solidFill>
                  <a:srgbClr val="010000"/>
                </a:solidFill>
                <a:latin typeface="Symbol" panose="05050102010706020507" pitchFamily="18" charset="2"/>
                <a:ea typeface="宋体" panose="02010600030101010101" pitchFamily="2" charset="-122"/>
              </a:rPr>
              <a:t>Q</a:t>
            </a:r>
            <a:r>
              <a:rPr lang="en-US" altLang="zh-CN" sz="3200" kern="0" dirty="0">
                <a:solidFill>
                  <a:srgbClr val="010000"/>
                </a:solidFill>
                <a:latin typeface="Times New Roman"/>
                <a:ea typeface="宋体" panose="02010600030101010101" pitchFamily="2" charset="-122"/>
              </a:rPr>
              <a:t>(</a:t>
            </a:r>
            <a:r>
              <a:rPr lang="en-US" altLang="zh-CN" sz="3200" i="1" kern="0" dirty="0">
                <a:solidFill>
                  <a:srgbClr val="010000"/>
                </a:solidFill>
                <a:latin typeface="Times New Roman"/>
                <a:ea typeface="宋体" panose="02010600030101010101" pitchFamily="2" charset="-122"/>
              </a:rPr>
              <a:t>n</a:t>
            </a:r>
            <a:r>
              <a:rPr lang="en-US" altLang="zh-CN" sz="3200" kern="0" baseline="30000" dirty="0">
                <a:solidFill>
                  <a:srgbClr val="010000"/>
                </a:solidFill>
                <a:latin typeface="Times New Roman"/>
                <a:ea typeface="宋体" panose="02010600030101010101" pitchFamily="2" charset="-122"/>
              </a:rPr>
              <a:t>2</a:t>
            </a:r>
            <a:r>
              <a:rPr lang="en-US" altLang="zh-CN" sz="3200" kern="0" dirty="0">
                <a:solidFill>
                  <a:srgbClr val="010000"/>
                </a:solidFill>
                <a:latin typeface="Times New Roman"/>
                <a:ea typeface="宋体" panose="02010600030101010101" pitchFamily="2" charset="-122"/>
              </a:rPr>
              <a: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7390" y="1267638"/>
            <a:ext cx="3087886" cy="268640"/>
          </a:xfrm>
          <a:prstGeom prst="rect">
            <a:avLst/>
          </a:prstGeom>
        </p:spPr>
        <p:txBody>
          <a:bodyPr vert="horz" wrap="square" lIns="0" tIns="8930" rIns="0" bIns="0" rtlCol="0">
            <a:spAutoFit/>
          </a:bodyPr>
          <a:lstStyle/>
          <a:p>
            <a:pPr marL="8929">
              <a:spcBef>
                <a:spcPts val="70"/>
              </a:spcBef>
            </a:pPr>
            <a:r>
              <a:rPr sz="1687" dirty="0">
                <a:solidFill>
                  <a:srgbClr val="005493"/>
                </a:solidFill>
                <a:latin typeface="Lucida Sans"/>
                <a:cs typeface="Lucida Sans"/>
              </a:rPr>
              <a:t>Old roots, new</a:t>
            </a:r>
            <a:r>
              <a:rPr sz="1687" spc="4" dirty="0">
                <a:solidFill>
                  <a:srgbClr val="005493"/>
                </a:solidFill>
                <a:latin typeface="Lucida Sans"/>
                <a:cs typeface="Lucida Sans"/>
              </a:rPr>
              <a:t> </a:t>
            </a:r>
            <a:r>
              <a:rPr sz="1687" spc="-7" dirty="0">
                <a:solidFill>
                  <a:srgbClr val="005493"/>
                </a:solidFill>
                <a:latin typeface="Lucida Sans"/>
                <a:cs typeface="Lucida Sans"/>
              </a:rPr>
              <a:t>opportunities.</a:t>
            </a:r>
            <a:endParaRPr sz="1687" dirty="0">
              <a:latin typeface="Lucida Sans"/>
              <a:cs typeface="Lucida Sans"/>
            </a:endParaRPr>
          </a:p>
        </p:txBody>
      </p:sp>
      <p:sp>
        <p:nvSpPr>
          <p:cNvPr id="3" name="object 3"/>
          <p:cNvSpPr txBox="1"/>
          <p:nvPr/>
        </p:nvSpPr>
        <p:spPr>
          <a:xfrm>
            <a:off x="507398" y="1581335"/>
            <a:ext cx="5272789" cy="441828"/>
          </a:xfrm>
          <a:prstGeom prst="rect">
            <a:avLst/>
          </a:prstGeom>
        </p:spPr>
        <p:txBody>
          <a:bodyPr vert="horz" wrap="square" lIns="0" tIns="8930" rIns="0" bIns="0" rtlCol="0">
            <a:spAutoFit/>
          </a:bodyPr>
          <a:lstStyle/>
          <a:p>
            <a:pPr marL="26788">
              <a:spcBef>
                <a:spcPts val="70"/>
              </a:spcBef>
            </a:pPr>
            <a:r>
              <a:rPr sz="4219" spc="2109" baseline="-11805" dirty="0">
                <a:latin typeface="MS PGothic"/>
                <a:cs typeface="MS PGothic"/>
              </a:rPr>
              <a:t>・</a:t>
            </a:r>
            <a:r>
              <a:rPr sz="1687" dirty="0">
                <a:latin typeface="Lucida Sans"/>
                <a:cs typeface="Lucida Sans"/>
              </a:rPr>
              <a:t>Study</a:t>
            </a:r>
            <a:r>
              <a:rPr sz="1687" spc="-18" dirty="0">
                <a:latin typeface="Lucida Sans"/>
                <a:cs typeface="Lucida Sans"/>
              </a:rPr>
              <a:t> </a:t>
            </a:r>
            <a:r>
              <a:rPr sz="1687" dirty="0">
                <a:latin typeface="Lucida Sans"/>
                <a:cs typeface="Lucida Sans"/>
              </a:rPr>
              <a:t>of</a:t>
            </a:r>
            <a:r>
              <a:rPr sz="1687" spc="-18" dirty="0">
                <a:latin typeface="Lucida Sans"/>
                <a:cs typeface="Lucida Sans"/>
              </a:rPr>
              <a:t> </a:t>
            </a:r>
            <a:r>
              <a:rPr sz="1687" dirty="0">
                <a:latin typeface="Lucida Sans"/>
                <a:cs typeface="Lucida Sans"/>
              </a:rPr>
              <a:t>algorithms</a:t>
            </a:r>
            <a:r>
              <a:rPr sz="1687" spc="-18" dirty="0">
                <a:latin typeface="Lucida Sans"/>
                <a:cs typeface="Lucida Sans"/>
              </a:rPr>
              <a:t> </a:t>
            </a:r>
            <a:r>
              <a:rPr sz="1687" dirty="0">
                <a:latin typeface="Lucida Sans"/>
                <a:cs typeface="Lucida Sans"/>
              </a:rPr>
              <a:t>dates</a:t>
            </a:r>
            <a:r>
              <a:rPr sz="1687" spc="-14" dirty="0">
                <a:latin typeface="Lucida Sans"/>
                <a:cs typeface="Lucida Sans"/>
              </a:rPr>
              <a:t> </a:t>
            </a:r>
            <a:r>
              <a:rPr sz="1687" dirty="0">
                <a:latin typeface="Lucida Sans"/>
                <a:cs typeface="Lucida Sans"/>
              </a:rPr>
              <a:t>at</a:t>
            </a:r>
            <a:r>
              <a:rPr sz="1687" spc="-18" dirty="0">
                <a:latin typeface="Lucida Sans"/>
                <a:cs typeface="Lucida Sans"/>
              </a:rPr>
              <a:t> </a:t>
            </a:r>
            <a:r>
              <a:rPr sz="1687" dirty="0">
                <a:latin typeface="Lucida Sans"/>
                <a:cs typeface="Lucida Sans"/>
              </a:rPr>
              <a:t>least</a:t>
            </a:r>
            <a:r>
              <a:rPr sz="1687" spc="-18" dirty="0">
                <a:latin typeface="Lucida Sans"/>
                <a:cs typeface="Lucida Sans"/>
              </a:rPr>
              <a:t> </a:t>
            </a:r>
            <a:r>
              <a:rPr sz="1687" dirty="0">
                <a:latin typeface="Lucida Sans"/>
                <a:cs typeface="Lucida Sans"/>
              </a:rPr>
              <a:t>to</a:t>
            </a:r>
            <a:r>
              <a:rPr sz="1687" spc="-18" dirty="0">
                <a:latin typeface="Lucida Sans"/>
                <a:cs typeface="Lucida Sans"/>
              </a:rPr>
              <a:t> </a:t>
            </a:r>
            <a:r>
              <a:rPr sz="1687" spc="-7" dirty="0">
                <a:latin typeface="Lucida Sans"/>
                <a:cs typeface="Lucida Sans"/>
              </a:rPr>
              <a:t>Euclid.</a:t>
            </a:r>
            <a:endParaRPr sz="1687" dirty="0">
              <a:latin typeface="Lucida Sans"/>
              <a:cs typeface="Lucida Sans"/>
            </a:endParaRPr>
          </a:p>
        </p:txBody>
      </p:sp>
      <p:sp>
        <p:nvSpPr>
          <p:cNvPr id="4" name="object 4"/>
          <p:cNvSpPr txBox="1"/>
          <p:nvPr/>
        </p:nvSpPr>
        <p:spPr>
          <a:xfrm>
            <a:off x="525659" y="2750228"/>
            <a:ext cx="5224134" cy="441828"/>
          </a:xfrm>
          <a:prstGeom prst="rect">
            <a:avLst/>
          </a:prstGeom>
        </p:spPr>
        <p:txBody>
          <a:bodyPr vert="horz" wrap="square" lIns="0" tIns="8930" rIns="0" bIns="0" rtlCol="0">
            <a:spAutoFit/>
          </a:bodyPr>
          <a:lstStyle/>
          <a:p>
            <a:pPr marL="26788">
              <a:spcBef>
                <a:spcPts val="70"/>
              </a:spcBef>
            </a:pPr>
            <a:r>
              <a:rPr sz="4219" spc="2109" baseline="-11805" dirty="0">
                <a:latin typeface="MS PGothic"/>
                <a:cs typeface="MS PGothic"/>
              </a:rPr>
              <a:t>・</a:t>
            </a:r>
            <a:r>
              <a:rPr sz="1687" u="sng" dirty="0">
                <a:latin typeface="Lucida Sans"/>
                <a:cs typeface="Lucida Sans"/>
              </a:rPr>
              <a:t>Formalized</a:t>
            </a:r>
            <a:r>
              <a:rPr sz="1687" u="sng" spc="-63" dirty="0">
                <a:latin typeface="Lucida Sans"/>
                <a:cs typeface="Lucida Sans"/>
              </a:rPr>
              <a:t> </a:t>
            </a:r>
            <a:r>
              <a:rPr sz="1687" u="sng" spc="39" dirty="0">
                <a:latin typeface="Lucida Sans"/>
                <a:cs typeface="Lucida Sans"/>
              </a:rPr>
              <a:t>by</a:t>
            </a:r>
            <a:r>
              <a:rPr sz="1687" u="sng" spc="-53" dirty="0">
                <a:latin typeface="Lucida Sans"/>
                <a:cs typeface="Lucida Sans"/>
              </a:rPr>
              <a:t> </a:t>
            </a:r>
            <a:r>
              <a:rPr sz="1687" u="sng" dirty="0">
                <a:latin typeface="Lucida Sans"/>
                <a:cs typeface="Lucida Sans"/>
              </a:rPr>
              <a:t>Church</a:t>
            </a:r>
            <a:r>
              <a:rPr sz="1687" u="sng" spc="-53" dirty="0">
                <a:latin typeface="Lucida Sans"/>
                <a:cs typeface="Lucida Sans"/>
              </a:rPr>
              <a:t> </a:t>
            </a:r>
            <a:r>
              <a:rPr sz="1687" u="sng" dirty="0">
                <a:latin typeface="Lucida Sans"/>
                <a:cs typeface="Lucida Sans"/>
              </a:rPr>
              <a:t>and</a:t>
            </a:r>
            <a:r>
              <a:rPr sz="1687" u="sng" spc="-56" dirty="0">
                <a:latin typeface="Lucida Sans"/>
                <a:cs typeface="Lucida Sans"/>
              </a:rPr>
              <a:t> </a:t>
            </a:r>
            <a:r>
              <a:rPr sz="1687" u="sng" spc="-25" dirty="0">
                <a:latin typeface="Lucida Sans"/>
                <a:cs typeface="Lucida Sans"/>
              </a:rPr>
              <a:t>Turing</a:t>
            </a:r>
            <a:r>
              <a:rPr sz="1687" u="sng" spc="-53" dirty="0">
                <a:latin typeface="Lucida Sans"/>
                <a:cs typeface="Lucida Sans"/>
              </a:rPr>
              <a:t> </a:t>
            </a:r>
            <a:r>
              <a:rPr sz="1687" u="sng" dirty="0">
                <a:latin typeface="Lucida Sans"/>
                <a:cs typeface="Lucida Sans"/>
              </a:rPr>
              <a:t>in</a:t>
            </a:r>
            <a:r>
              <a:rPr sz="1687" u="sng" spc="-53" dirty="0">
                <a:latin typeface="Lucida Sans"/>
                <a:cs typeface="Lucida Sans"/>
              </a:rPr>
              <a:t> </a:t>
            </a:r>
            <a:r>
              <a:rPr sz="1687" u="sng" spc="-7" dirty="0">
                <a:latin typeface="Lucida Sans"/>
                <a:cs typeface="Lucida Sans"/>
              </a:rPr>
              <a:t>1930s</a:t>
            </a:r>
            <a:r>
              <a:rPr sz="1687" spc="-7" dirty="0" smtClean="0">
                <a:latin typeface="Lucida Sans"/>
                <a:cs typeface="Lucida Sans"/>
              </a:rPr>
              <a:t>.</a:t>
            </a:r>
            <a:endParaRPr sz="1687" dirty="0">
              <a:latin typeface="Lucida Sans"/>
              <a:cs typeface="Lucida Sans"/>
            </a:endParaRPr>
          </a:p>
        </p:txBody>
      </p:sp>
      <p:sp>
        <p:nvSpPr>
          <p:cNvPr id="5" name="object 5"/>
          <p:cNvSpPr txBox="1"/>
          <p:nvPr/>
        </p:nvSpPr>
        <p:spPr>
          <a:xfrm>
            <a:off x="538939" y="4960829"/>
            <a:ext cx="5625226" cy="847254"/>
          </a:xfrm>
          <a:prstGeom prst="rect">
            <a:avLst/>
          </a:prstGeom>
        </p:spPr>
        <p:txBody>
          <a:bodyPr vert="horz" wrap="square" lIns="0" tIns="50453" rIns="0" bIns="0" rtlCol="0">
            <a:spAutoFit/>
          </a:bodyPr>
          <a:lstStyle/>
          <a:p>
            <a:pPr marL="383963" marR="21430" indent="-357175">
              <a:lnSpc>
                <a:spcPct val="114599"/>
              </a:lnSpc>
              <a:spcBef>
                <a:spcPts val="397"/>
              </a:spcBef>
            </a:pPr>
            <a:r>
              <a:rPr sz="4219" spc="2109" baseline="-11805" dirty="0">
                <a:latin typeface="MS PGothic"/>
                <a:cs typeface="MS PGothic"/>
              </a:rPr>
              <a:t>・</a:t>
            </a:r>
            <a:r>
              <a:rPr sz="1687" b="1" u="sng" dirty="0">
                <a:latin typeface="Lucida Sans"/>
                <a:cs typeface="Lucida Sans"/>
              </a:rPr>
              <a:t>Some</a:t>
            </a:r>
            <a:r>
              <a:rPr sz="1687" b="1" u="sng" spc="-18" dirty="0">
                <a:latin typeface="Lucida Sans"/>
                <a:cs typeface="Lucida Sans"/>
              </a:rPr>
              <a:t> </a:t>
            </a:r>
            <a:r>
              <a:rPr sz="1687" b="1" u="sng" dirty="0">
                <a:latin typeface="Lucida Sans"/>
                <a:cs typeface="Lucida Sans"/>
              </a:rPr>
              <a:t>important</a:t>
            </a:r>
            <a:r>
              <a:rPr sz="1687" b="1" u="sng" spc="-14" dirty="0">
                <a:latin typeface="Lucida Sans"/>
                <a:cs typeface="Lucida Sans"/>
              </a:rPr>
              <a:t> </a:t>
            </a:r>
            <a:r>
              <a:rPr sz="1687" b="1" u="sng" dirty="0">
                <a:latin typeface="Lucida Sans"/>
                <a:cs typeface="Lucida Sans"/>
              </a:rPr>
              <a:t>algorithms</a:t>
            </a:r>
            <a:r>
              <a:rPr sz="1687" b="1" u="sng" spc="-14" dirty="0">
                <a:latin typeface="Lucida Sans"/>
                <a:cs typeface="Lucida Sans"/>
              </a:rPr>
              <a:t> </a:t>
            </a:r>
            <a:r>
              <a:rPr sz="1687" dirty="0">
                <a:latin typeface="Lucida Sans"/>
                <a:cs typeface="Lucida Sans"/>
              </a:rPr>
              <a:t>were</a:t>
            </a:r>
            <a:r>
              <a:rPr sz="1687" spc="-14" dirty="0">
                <a:latin typeface="Lucida Sans"/>
                <a:cs typeface="Lucida Sans"/>
              </a:rPr>
              <a:t> </a:t>
            </a:r>
            <a:r>
              <a:rPr sz="1687" spc="-7" dirty="0">
                <a:latin typeface="Lucida Sans"/>
                <a:cs typeface="Lucida Sans"/>
              </a:rPr>
              <a:t>discovered </a:t>
            </a:r>
            <a:r>
              <a:rPr sz="1687" spc="39" dirty="0">
                <a:latin typeface="Lucida Sans"/>
                <a:cs typeface="Lucida Sans"/>
              </a:rPr>
              <a:t>by</a:t>
            </a:r>
            <a:r>
              <a:rPr sz="1687" spc="-21" dirty="0">
                <a:latin typeface="Lucida Sans"/>
                <a:cs typeface="Lucida Sans"/>
              </a:rPr>
              <a:t> </a:t>
            </a:r>
            <a:r>
              <a:rPr sz="1687" spc="-7" dirty="0">
                <a:latin typeface="Lucida Sans"/>
                <a:cs typeface="Lucida Sans"/>
              </a:rPr>
              <a:t>undergraduates</a:t>
            </a:r>
            <a:r>
              <a:rPr sz="1687" spc="-18" dirty="0">
                <a:latin typeface="Lucida Sans"/>
                <a:cs typeface="Lucida Sans"/>
              </a:rPr>
              <a:t> </a:t>
            </a:r>
            <a:r>
              <a:rPr sz="1687" dirty="0">
                <a:latin typeface="Lucida Sans"/>
                <a:cs typeface="Lucida Sans"/>
              </a:rPr>
              <a:t>in</a:t>
            </a:r>
            <a:r>
              <a:rPr sz="1687" spc="-18" dirty="0">
                <a:latin typeface="Lucida Sans"/>
                <a:cs typeface="Lucida Sans"/>
              </a:rPr>
              <a:t> </a:t>
            </a:r>
            <a:r>
              <a:rPr sz="1687" dirty="0">
                <a:latin typeface="Lucida Sans"/>
                <a:cs typeface="Lucida Sans"/>
              </a:rPr>
              <a:t>a</a:t>
            </a:r>
            <a:r>
              <a:rPr sz="1687" spc="-21" dirty="0">
                <a:latin typeface="Lucida Sans"/>
                <a:cs typeface="Lucida Sans"/>
              </a:rPr>
              <a:t> </a:t>
            </a:r>
            <a:r>
              <a:rPr sz="1687" dirty="0">
                <a:latin typeface="Lucida Sans"/>
                <a:cs typeface="Lucida Sans"/>
              </a:rPr>
              <a:t>course</a:t>
            </a:r>
            <a:r>
              <a:rPr sz="1687" spc="-18" dirty="0">
                <a:latin typeface="Lucida Sans"/>
                <a:cs typeface="Lucida Sans"/>
              </a:rPr>
              <a:t> </a:t>
            </a:r>
            <a:r>
              <a:rPr sz="1687" dirty="0">
                <a:latin typeface="Lucida Sans"/>
                <a:cs typeface="Lucida Sans"/>
              </a:rPr>
              <a:t>like</a:t>
            </a:r>
            <a:r>
              <a:rPr sz="1687" spc="-18" dirty="0">
                <a:latin typeface="Lucida Sans"/>
                <a:cs typeface="Lucida Sans"/>
              </a:rPr>
              <a:t> </a:t>
            </a:r>
            <a:r>
              <a:rPr sz="1687" spc="-7" dirty="0">
                <a:latin typeface="Lucida Sans"/>
                <a:cs typeface="Lucida Sans"/>
              </a:rPr>
              <a:t>this!</a:t>
            </a:r>
            <a:endParaRPr sz="1687" dirty="0">
              <a:latin typeface="Lucida Sans"/>
              <a:cs typeface="Lucida Sans"/>
            </a:endParaRPr>
          </a:p>
        </p:txBody>
      </p:sp>
      <p:grpSp>
        <p:nvGrpSpPr>
          <p:cNvPr id="6" name="object 6"/>
          <p:cNvGrpSpPr/>
          <p:nvPr/>
        </p:nvGrpSpPr>
        <p:grpSpPr>
          <a:xfrm>
            <a:off x="6322219" y="830461"/>
            <a:ext cx="2250281" cy="5688211"/>
            <a:chOff x="8991600" y="1181100"/>
            <a:chExt cx="3200400" cy="8089900"/>
          </a:xfrm>
        </p:grpSpPr>
        <p:pic>
          <p:nvPicPr>
            <p:cNvPr id="7" name="object 7"/>
            <p:cNvPicPr/>
            <p:nvPr/>
          </p:nvPicPr>
          <p:blipFill>
            <a:blip r:embed="rId3" cstate="print"/>
            <a:stretch>
              <a:fillRect/>
            </a:stretch>
          </p:blipFill>
          <p:spPr>
            <a:xfrm>
              <a:off x="8991600" y="1181100"/>
              <a:ext cx="3200400" cy="8089900"/>
            </a:xfrm>
            <a:prstGeom prst="rect">
              <a:avLst/>
            </a:prstGeom>
          </p:spPr>
        </p:pic>
        <p:sp>
          <p:nvSpPr>
            <p:cNvPr id="8" name="object 8"/>
            <p:cNvSpPr/>
            <p:nvPr/>
          </p:nvSpPr>
          <p:spPr>
            <a:xfrm>
              <a:off x="9067800" y="1257300"/>
              <a:ext cx="2946400" cy="7835900"/>
            </a:xfrm>
            <a:custGeom>
              <a:avLst/>
              <a:gdLst/>
              <a:ahLst/>
              <a:cxnLst/>
              <a:rect l="l" t="t" r="r" b="b"/>
              <a:pathLst>
                <a:path w="2946400" h="7835900">
                  <a:moveTo>
                    <a:pt x="0" y="0"/>
                  </a:moveTo>
                  <a:lnTo>
                    <a:pt x="2946400" y="0"/>
                  </a:lnTo>
                  <a:lnTo>
                    <a:pt x="2946400" y="7835900"/>
                  </a:lnTo>
                  <a:lnTo>
                    <a:pt x="0" y="7835900"/>
                  </a:lnTo>
                  <a:lnTo>
                    <a:pt x="0" y="0"/>
                  </a:lnTo>
                  <a:close/>
                </a:path>
              </a:pathLst>
            </a:custGeom>
            <a:solidFill>
              <a:srgbClr val="FFFFFF"/>
            </a:solidFill>
          </p:spPr>
          <p:txBody>
            <a:bodyPr wrap="square" lIns="0" tIns="0" rIns="0" bIns="0" rtlCol="0"/>
            <a:lstStyle/>
            <a:p>
              <a:endParaRPr sz="2109"/>
            </a:p>
          </p:txBody>
        </p:sp>
        <p:sp>
          <p:nvSpPr>
            <p:cNvPr id="9" name="object 9"/>
            <p:cNvSpPr/>
            <p:nvPr/>
          </p:nvSpPr>
          <p:spPr>
            <a:xfrm>
              <a:off x="10109200" y="1625600"/>
              <a:ext cx="16510" cy="7264400"/>
            </a:xfrm>
            <a:custGeom>
              <a:avLst/>
              <a:gdLst/>
              <a:ahLst/>
              <a:cxnLst/>
              <a:rect l="l" t="t" r="r" b="b"/>
              <a:pathLst>
                <a:path w="16509" h="7264400">
                  <a:moveTo>
                    <a:pt x="0" y="0"/>
                  </a:moveTo>
                  <a:lnTo>
                    <a:pt x="16249" y="7264382"/>
                  </a:lnTo>
                </a:path>
              </a:pathLst>
            </a:custGeom>
            <a:ln w="25400">
              <a:solidFill>
                <a:srgbClr val="8D3124"/>
              </a:solidFill>
            </a:ln>
          </p:spPr>
          <p:txBody>
            <a:bodyPr wrap="square" lIns="0" tIns="0" rIns="0" bIns="0" rtlCol="0"/>
            <a:lstStyle/>
            <a:p>
              <a:endParaRPr sz="2109"/>
            </a:p>
          </p:txBody>
        </p:sp>
      </p:grpSp>
      <p:sp>
        <p:nvSpPr>
          <p:cNvPr id="10" name="object 10"/>
          <p:cNvSpPr txBox="1"/>
          <p:nvPr/>
        </p:nvSpPr>
        <p:spPr>
          <a:xfrm>
            <a:off x="6375797" y="884039"/>
            <a:ext cx="2071688" cy="5444954"/>
          </a:xfrm>
          <a:prstGeom prst="rect">
            <a:avLst/>
          </a:prstGeom>
        </p:spPr>
        <p:txBody>
          <a:bodyPr vert="horz" wrap="square" lIns="0" tIns="446" rIns="0" bIns="0" rtlCol="0">
            <a:spAutoFit/>
          </a:bodyPr>
          <a:lstStyle/>
          <a:p>
            <a:pPr>
              <a:spcBef>
                <a:spcPts val="4"/>
              </a:spcBef>
            </a:pPr>
            <a:endParaRPr sz="1617" dirty="0">
              <a:latin typeface="Times New Roman"/>
              <a:cs typeface="Times New Roman"/>
            </a:endParaRPr>
          </a:p>
          <a:p>
            <a:pPr marL="91079"/>
            <a:r>
              <a:rPr sz="984" dirty="0">
                <a:solidFill>
                  <a:srgbClr val="8D3124"/>
                </a:solidFill>
                <a:latin typeface="Lucida Sans"/>
                <a:cs typeface="Lucida Sans"/>
              </a:rPr>
              <a:t>300</a:t>
            </a:r>
            <a:r>
              <a:rPr sz="984" spc="-4" dirty="0">
                <a:solidFill>
                  <a:srgbClr val="8D3124"/>
                </a:solidFill>
                <a:latin typeface="Lucida Sans"/>
                <a:cs typeface="Lucida Sans"/>
              </a:rPr>
              <a:t> </a:t>
            </a:r>
            <a:r>
              <a:rPr sz="984" spc="-18" dirty="0">
                <a:solidFill>
                  <a:srgbClr val="8D3124"/>
                </a:solidFill>
                <a:latin typeface="Lucida Sans"/>
                <a:cs typeface="Lucida Sans"/>
              </a:rPr>
              <a:t>BCE</a:t>
            </a:r>
            <a:endParaRPr sz="984"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spcBef>
                <a:spcPts val="28"/>
              </a:spcBef>
            </a:pPr>
            <a:endParaRPr sz="879" dirty="0">
              <a:latin typeface="Lucida Sans"/>
              <a:cs typeface="Lucida Sans"/>
            </a:endParaRPr>
          </a:p>
          <a:p>
            <a:pPr marL="213858">
              <a:spcBef>
                <a:spcPts val="4"/>
              </a:spcBef>
            </a:pPr>
            <a:r>
              <a:rPr sz="984" spc="-7" dirty="0">
                <a:solidFill>
                  <a:srgbClr val="8D3124"/>
                </a:solidFill>
                <a:latin typeface="Lucida Sans"/>
                <a:cs typeface="Lucida Sans"/>
              </a:rPr>
              <a:t>1920s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1930s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1940s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1950s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1960s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1970s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1980s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1990s</a:t>
            </a:r>
            <a:endParaRPr sz="984" dirty="0">
              <a:latin typeface="Lucida Sans"/>
              <a:cs typeface="Lucida Sans"/>
            </a:endParaRPr>
          </a:p>
          <a:p>
            <a:pPr marL="213858">
              <a:spcBef>
                <a:spcPts val="295"/>
              </a:spcBef>
            </a:pPr>
            <a:r>
              <a:rPr sz="984" spc="-7" dirty="0">
                <a:solidFill>
                  <a:srgbClr val="8D3124"/>
                </a:solidFill>
                <a:latin typeface="Lucida Sans"/>
                <a:cs typeface="Lucida Sans"/>
              </a:rPr>
              <a:t>2000s</a:t>
            </a:r>
            <a:endParaRPr sz="984" dirty="0">
              <a:latin typeface="Lucida Sans"/>
              <a:cs typeface="Lucida Sans"/>
            </a:endParaRPr>
          </a:p>
        </p:txBody>
      </p:sp>
      <p:grpSp>
        <p:nvGrpSpPr>
          <p:cNvPr id="11" name="object 11"/>
          <p:cNvGrpSpPr/>
          <p:nvPr/>
        </p:nvGrpSpPr>
        <p:grpSpPr>
          <a:xfrm>
            <a:off x="7224117" y="1196752"/>
            <a:ext cx="991195" cy="5063133"/>
            <a:chOff x="10274300" y="1625600"/>
            <a:chExt cx="1409700" cy="7200900"/>
          </a:xfrm>
        </p:grpSpPr>
        <p:sp>
          <p:nvSpPr>
            <p:cNvPr id="12" name="object 12"/>
            <p:cNvSpPr/>
            <p:nvPr/>
          </p:nvSpPr>
          <p:spPr>
            <a:xfrm>
              <a:off x="10274300" y="1625599"/>
              <a:ext cx="1409700" cy="7200900"/>
            </a:xfrm>
            <a:custGeom>
              <a:avLst/>
              <a:gdLst/>
              <a:ahLst/>
              <a:cxnLst/>
              <a:rect l="l" t="t" r="r" b="b"/>
              <a:pathLst>
                <a:path w="1409700" h="7200900">
                  <a:moveTo>
                    <a:pt x="190500" y="5448300"/>
                  </a:moveTo>
                  <a:lnTo>
                    <a:pt x="0" y="5448300"/>
                  </a:lnTo>
                  <a:lnTo>
                    <a:pt x="0" y="5638800"/>
                  </a:lnTo>
                  <a:lnTo>
                    <a:pt x="190500" y="5638800"/>
                  </a:lnTo>
                  <a:lnTo>
                    <a:pt x="190500" y="5448300"/>
                  </a:lnTo>
                  <a:close/>
                </a:path>
                <a:path w="1409700" h="7200900">
                  <a:moveTo>
                    <a:pt x="190500" y="4940300"/>
                  </a:moveTo>
                  <a:lnTo>
                    <a:pt x="0" y="4940300"/>
                  </a:lnTo>
                  <a:lnTo>
                    <a:pt x="0" y="5130800"/>
                  </a:lnTo>
                  <a:lnTo>
                    <a:pt x="190500" y="5130800"/>
                  </a:lnTo>
                  <a:lnTo>
                    <a:pt x="190500" y="4940300"/>
                  </a:lnTo>
                  <a:close/>
                </a:path>
                <a:path w="1409700" h="7200900">
                  <a:moveTo>
                    <a:pt x="190500" y="0"/>
                  </a:moveTo>
                  <a:lnTo>
                    <a:pt x="0" y="0"/>
                  </a:lnTo>
                  <a:lnTo>
                    <a:pt x="0" y="190500"/>
                  </a:lnTo>
                  <a:lnTo>
                    <a:pt x="190500" y="190500"/>
                  </a:lnTo>
                  <a:lnTo>
                    <a:pt x="190500" y="0"/>
                  </a:lnTo>
                  <a:close/>
                </a:path>
                <a:path w="1409700" h="7200900">
                  <a:moveTo>
                    <a:pt x="355600" y="5702300"/>
                  </a:moveTo>
                  <a:lnTo>
                    <a:pt x="0" y="5702300"/>
                  </a:lnTo>
                  <a:lnTo>
                    <a:pt x="0" y="5930900"/>
                  </a:lnTo>
                  <a:lnTo>
                    <a:pt x="355600" y="5930900"/>
                  </a:lnTo>
                  <a:lnTo>
                    <a:pt x="355600" y="5702300"/>
                  </a:lnTo>
                  <a:close/>
                </a:path>
                <a:path w="1409700" h="7200900">
                  <a:moveTo>
                    <a:pt x="584200" y="5994400"/>
                  </a:moveTo>
                  <a:lnTo>
                    <a:pt x="0" y="5994400"/>
                  </a:lnTo>
                  <a:lnTo>
                    <a:pt x="0" y="6184900"/>
                  </a:lnTo>
                  <a:lnTo>
                    <a:pt x="584200" y="6184900"/>
                  </a:lnTo>
                  <a:lnTo>
                    <a:pt x="584200" y="5994400"/>
                  </a:lnTo>
                  <a:close/>
                </a:path>
                <a:path w="1409700" h="7200900">
                  <a:moveTo>
                    <a:pt x="685800" y="7010400"/>
                  </a:moveTo>
                  <a:lnTo>
                    <a:pt x="0" y="7010400"/>
                  </a:lnTo>
                  <a:lnTo>
                    <a:pt x="0" y="7200900"/>
                  </a:lnTo>
                  <a:lnTo>
                    <a:pt x="685800" y="7200900"/>
                  </a:lnTo>
                  <a:lnTo>
                    <a:pt x="685800" y="7010400"/>
                  </a:lnTo>
                  <a:close/>
                </a:path>
                <a:path w="1409700" h="7200900">
                  <a:moveTo>
                    <a:pt x="685800" y="6756400"/>
                  </a:moveTo>
                  <a:lnTo>
                    <a:pt x="0" y="6756400"/>
                  </a:lnTo>
                  <a:lnTo>
                    <a:pt x="0" y="6946900"/>
                  </a:lnTo>
                  <a:lnTo>
                    <a:pt x="685800" y="6946900"/>
                  </a:lnTo>
                  <a:lnTo>
                    <a:pt x="685800" y="6756400"/>
                  </a:lnTo>
                  <a:close/>
                </a:path>
                <a:path w="1409700" h="7200900">
                  <a:moveTo>
                    <a:pt x="876300" y="6502400"/>
                  </a:moveTo>
                  <a:lnTo>
                    <a:pt x="0" y="6502400"/>
                  </a:lnTo>
                  <a:lnTo>
                    <a:pt x="0" y="6692900"/>
                  </a:lnTo>
                  <a:lnTo>
                    <a:pt x="876300" y="6692900"/>
                  </a:lnTo>
                  <a:lnTo>
                    <a:pt x="876300" y="6502400"/>
                  </a:lnTo>
                  <a:close/>
                </a:path>
                <a:path w="1409700" h="7200900">
                  <a:moveTo>
                    <a:pt x="1409700" y="6248400"/>
                  </a:moveTo>
                  <a:lnTo>
                    <a:pt x="0" y="6248400"/>
                  </a:lnTo>
                  <a:lnTo>
                    <a:pt x="0" y="6438900"/>
                  </a:lnTo>
                  <a:lnTo>
                    <a:pt x="1409700" y="6438900"/>
                  </a:lnTo>
                  <a:lnTo>
                    <a:pt x="1409700" y="6248400"/>
                  </a:lnTo>
                  <a:close/>
                </a:path>
              </a:pathLst>
            </a:custGeom>
            <a:solidFill>
              <a:srgbClr val="8A8A8A"/>
            </a:solidFill>
          </p:spPr>
          <p:txBody>
            <a:bodyPr wrap="square" lIns="0" tIns="0" rIns="0" bIns="0" rtlCol="0"/>
            <a:lstStyle/>
            <a:p>
              <a:endParaRPr sz="2109"/>
            </a:p>
          </p:txBody>
        </p:sp>
        <p:sp>
          <p:nvSpPr>
            <p:cNvPr id="13" name="object 13"/>
            <p:cNvSpPr/>
            <p:nvPr/>
          </p:nvSpPr>
          <p:spPr>
            <a:xfrm>
              <a:off x="10274300" y="6819900"/>
              <a:ext cx="190500" cy="190500"/>
            </a:xfrm>
            <a:custGeom>
              <a:avLst/>
              <a:gdLst/>
              <a:ahLst/>
              <a:cxnLst/>
              <a:rect l="l" t="t" r="r" b="b"/>
              <a:pathLst>
                <a:path w="190500" h="190500">
                  <a:moveTo>
                    <a:pt x="0" y="0"/>
                  </a:moveTo>
                  <a:lnTo>
                    <a:pt x="190500" y="0"/>
                  </a:lnTo>
                  <a:lnTo>
                    <a:pt x="190500" y="190500"/>
                  </a:lnTo>
                  <a:lnTo>
                    <a:pt x="0" y="190500"/>
                  </a:lnTo>
                  <a:lnTo>
                    <a:pt x="0" y="0"/>
                  </a:lnTo>
                  <a:close/>
                </a:path>
              </a:pathLst>
            </a:custGeom>
            <a:solidFill>
              <a:srgbClr val="8A8A8A"/>
            </a:solidFill>
          </p:spPr>
          <p:txBody>
            <a:bodyPr wrap="square" lIns="0" tIns="0" rIns="0" bIns="0" rtlCol="0"/>
            <a:lstStyle/>
            <a:p>
              <a:endParaRPr sz="2109"/>
            </a:p>
          </p:txBody>
        </p:sp>
      </p:grpSp>
      <p:sp>
        <p:nvSpPr>
          <p:cNvPr id="14" name="object 14"/>
          <p:cNvSpPr txBox="1">
            <a:spLocks noGrp="1"/>
          </p:cNvSpPr>
          <p:nvPr>
            <p:ph type="title"/>
          </p:nvPr>
        </p:nvSpPr>
        <p:spPr>
          <a:xfrm>
            <a:off x="525659" y="77606"/>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pic>
        <p:nvPicPr>
          <p:cNvPr id="15362" name="Picture 2" descr="https://pics0.baidu.com/feed/64380cd7912397ddfb47f9083c61eabcd1a287ea.jpeg@f_auto?token=d02fad0ed769c036702373ee7002c2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730" y="1303393"/>
            <a:ext cx="1863107" cy="1376953"/>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987987" y="3324810"/>
            <a:ext cx="4592126" cy="1650195"/>
          </a:xfrm>
          <a:prstGeom prst="rect">
            <a:avLst/>
          </a:prstGeom>
        </p:spPr>
        <p:txBody>
          <a:bodyPr wrap="square">
            <a:spAutoFit/>
          </a:bodyPr>
          <a:lstStyle/>
          <a:p>
            <a:pPr marL="26788" lvl="0">
              <a:lnSpc>
                <a:spcPct val="150000"/>
              </a:lnSpc>
              <a:spcBef>
                <a:spcPts val="70"/>
              </a:spcBef>
            </a:pPr>
            <a:r>
              <a:rPr lang="zh-CN" altLang="en-US" sz="1687" spc="-7" dirty="0">
                <a:solidFill>
                  <a:srgbClr val="FF0000"/>
                </a:solidFill>
                <a:latin typeface="Lucida Sans"/>
                <a:cs typeface="Lucida Sans"/>
              </a:rPr>
              <a:t>可计算性</a:t>
            </a:r>
            <a:r>
              <a:rPr lang="zh-CN" altLang="en-US" sz="1687" spc="-7" dirty="0" smtClean="0">
                <a:solidFill>
                  <a:srgbClr val="FF0000"/>
                </a:solidFill>
                <a:latin typeface="Lucida Sans"/>
                <a:cs typeface="Lucida Sans"/>
              </a:rPr>
              <a:t>理论</a:t>
            </a:r>
            <a:r>
              <a:rPr lang="zh-CN" altLang="en-US" sz="1687" spc="-7" dirty="0">
                <a:solidFill>
                  <a:srgbClr val="FF0000"/>
                </a:solidFill>
                <a:latin typeface="Lucida Sans"/>
                <a:cs typeface="Lucida Sans"/>
              </a:rPr>
              <a:t>是</a:t>
            </a:r>
            <a:r>
              <a:rPr lang="zh-CN" altLang="en-US" sz="1687" spc="-7" dirty="0" smtClean="0">
                <a:solidFill>
                  <a:srgbClr val="FF0000"/>
                </a:solidFill>
                <a:latin typeface="Lucida Sans"/>
                <a:cs typeface="Lucida Sans"/>
              </a:rPr>
              <a:t>计算机理论</a:t>
            </a:r>
            <a:r>
              <a:rPr lang="zh-CN" altLang="en-US" sz="1687" spc="-7" dirty="0">
                <a:solidFill>
                  <a:srgbClr val="FF0000"/>
                </a:solidFill>
                <a:latin typeface="Lucida Sans"/>
                <a:cs typeface="Lucida Sans"/>
              </a:rPr>
              <a:t>的</a:t>
            </a:r>
            <a:r>
              <a:rPr lang="zh-CN" altLang="en-US" sz="1687" spc="-7" dirty="0" smtClean="0">
                <a:solidFill>
                  <a:srgbClr val="FF0000"/>
                </a:solidFill>
                <a:latin typeface="Lucida Sans"/>
                <a:cs typeface="Lucida Sans"/>
              </a:rPr>
              <a:t>基础</a:t>
            </a:r>
            <a:r>
              <a:rPr lang="zh-CN" altLang="en-US" sz="1687" spc="-7" dirty="0" smtClean="0">
                <a:solidFill>
                  <a:schemeClr val="tx1"/>
                </a:solidFill>
                <a:latin typeface="Lucida Sans"/>
                <a:cs typeface="Lucida Sans"/>
              </a:rPr>
              <a:t>，而</a:t>
            </a:r>
            <a:r>
              <a:rPr lang="zh-CN" altLang="en-US" sz="1687" u="sng" spc="-7" dirty="0">
                <a:solidFill>
                  <a:srgbClr val="FF0000"/>
                </a:solidFill>
                <a:latin typeface="Lucida Sans"/>
                <a:cs typeface="Lucida Sans"/>
              </a:rPr>
              <a:t>图灵机</a:t>
            </a:r>
            <a:r>
              <a:rPr lang="zh-CN" altLang="en-US" sz="1687" spc="-7" dirty="0">
                <a:solidFill>
                  <a:srgbClr val="FF0000"/>
                </a:solidFill>
                <a:latin typeface="Lucida Sans"/>
                <a:cs typeface="Lucida Sans"/>
              </a:rPr>
              <a:t>与</a:t>
            </a:r>
            <a:r>
              <a:rPr lang="zh-CN" altLang="en-US" sz="1687" u="sng" spc="-7" dirty="0">
                <a:solidFill>
                  <a:srgbClr val="FF0000"/>
                </a:solidFill>
                <a:latin typeface="Lucida Sans"/>
                <a:cs typeface="Lucida Sans"/>
              </a:rPr>
              <a:t>丘奇</a:t>
            </a:r>
            <a:r>
              <a:rPr lang="en-US" altLang="zh-CN" sz="1687" u="sng" spc="-7" dirty="0">
                <a:solidFill>
                  <a:srgbClr val="FF0000"/>
                </a:solidFill>
                <a:latin typeface="Lucida Sans"/>
                <a:cs typeface="Lucida Sans"/>
              </a:rPr>
              <a:t>-</a:t>
            </a:r>
            <a:r>
              <a:rPr lang="zh-CN" altLang="en-US" sz="1687" u="sng" spc="-7" dirty="0">
                <a:solidFill>
                  <a:srgbClr val="FF0000"/>
                </a:solidFill>
                <a:latin typeface="Lucida Sans"/>
                <a:cs typeface="Lucida Sans"/>
              </a:rPr>
              <a:t>图灵</a:t>
            </a:r>
            <a:r>
              <a:rPr lang="zh-CN" altLang="en-US" sz="1687" u="sng" spc="-7" dirty="0" smtClean="0">
                <a:solidFill>
                  <a:srgbClr val="FF0000"/>
                </a:solidFill>
                <a:latin typeface="Lucida Sans"/>
                <a:cs typeface="Lucida Sans"/>
              </a:rPr>
              <a:t>论题</a:t>
            </a:r>
            <a:r>
              <a:rPr lang="zh-CN" altLang="en-US" sz="1687" spc="-7" dirty="0">
                <a:solidFill>
                  <a:srgbClr val="FF0000"/>
                </a:solidFill>
                <a:latin typeface="Lucida Sans"/>
                <a:cs typeface="Lucida Sans"/>
              </a:rPr>
              <a:t>是</a:t>
            </a:r>
            <a:r>
              <a:rPr lang="zh-CN" altLang="en-US" sz="1687" spc="-7" dirty="0" smtClean="0">
                <a:solidFill>
                  <a:srgbClr val="FF0000"/>
                </a:solidFill>
                <a:latin typeface="Lucida Sans"/>
                <a:cs typeface="Lucida Sans"/>
              </a:rPr>
              <a:t>可计算性</a:t>
            </a:r>
            <a:r>
              <a:rPr lang="zh-CN" altLang="en-US" sz="1687" spc="-7" dirty="0">
                <a:solidFill>
                  <a:srgbClr val="FF0000"/>
                </a:solidFill>
                <a:latin typeface="Lucida Sans"/>
                <a:cs typeface="Lucida Sans"/>
              </a:rPr>
              <a:t>理论的</a:t>
            </a:r>
            <a:r>
              <a:rPr lang="zh-CN" altLang="en-US" sz="1687" spc="-7" dirty="0" smtClean="0">
                <a:solidFill>
                  <a:srgbClr val="FF0000"/>
                </a:solidFill>
                <a:latin typeface="Lucida Sans"/>
                <a:cs typeface="Lucida Sans"/>
              </a:rPr>
              <a:t>基石</a:t>
            </a:r>
            <a:r>
              <a:rPr lang="zh-CN" altLang="en-US" sz="1687" spc="-7" dirty="0" smtClean="0">
                <a:solidFill>
                  <a:schemeClr val="tx1"/>
                </a:solidFill>
                <a:latin typeface="Lucida Sans"/>
                <a:cs typeface="Lucida Sans"/>
              </a:rPr>
              <a:t>，</a:t>
            </a:r>
            <a:r>
              <a:rPr lang="zh-CN" altLang="en-US" sz="1687" spc="-7" dirty="0">
                <a:solidFill>
                  <a:schemeClr val="tx1"/>
                </a:solidFill>
                <a:latin typeface="Lucida Sans"/>
                <a:cs typeface="Lucida Sans"/>
              </a:rPr>
              <a:t>其意义之丰富，涵盖了数学、算法理论、数理逻辑以及哲学意义上的深刻</a:t>
            </a:r>
            <a:r>
              <a:rPr lang="zh-CN" altLang="en-US" sz="1687" spc="-7" dirty="0" smtClean="0">
                <a:solidFill>
                  <a:schemeClr val="tx1"/>
                </a:solidFill>
                <a:latin typeface="Lucida Sans"/>
                <a:cs typeface="Lucida Sans"/>
              </a:rPr>
              <a:t>内容</a:t>
            </a:r>
            <a:endParaRPr lang="zh-CN" altLang="en-US" sz="1687" dirty="0">
              <a:solidFill>
                <a:schemeClr val="tx1"/>
              </a:solidFill>
              <a:latin typeface="Lucida Sans"/>
              <a:cs typeface="Lucida Sans"/>
            </a:endParaRPr>
          </a:p>
        </p:txBody>
      </p:sp>
      <p:sp>
        <p:nvSpPr>
          <p:cNvPr id="21" name="object 3"/>
          <p:cNvSpPr txBox="1"/>
          <p:nvPr/>
        </p:nvSpPr>
        <p:spPr>
          <a:xfrm>
            <a:off x="507398" y="2068371"/>
            <a:ext cx="5272789" cy="441828"/>
          </a:xfrm>
          <a:prstGeom prst="rect">
            <a:avLst/>
          </a:prstGeom>
        </p:spPr>
        <p:txBody>
          <a:bodyPr vert="horz" wrap="square" lIns="0" tIns="8930" rIns="0" bIns="0" rtlCol="0">
            <a:spAutoFit/>
          </a:bodyPr>
          <a:lstStyle/>
          <a:p>
            <a:pPr marL="26788">
              <a:spcBef>
                <a:spcPts val="70"/>
              </a:spcBef>
            </a:pPr>
            <a:r>
              <a:rPr sz="4219" spc="2109" baseline="-11805" dirty="0" smtClean="0">
                <a:latin typeface="MS PGothic"/>
                <a:cs typeface="MS PGothic"/>
              </a:rPr>
              <a:t>・</a:t>
            </a:r>
            <a:r>
              <a:rPr lang="en-US" altLang="zh-CN" sz="1800" dirty="0"/>
              <a:t>Etymology of “Algorithm”</a:t>
            </a:r>
            <a:endParaRPr sz="1687" dirty="0">
              <a:latin typeface="Lucida Sans"/>
              <a:cs typeface="Lucida Sans"/>
            </a:endParaRPr>
          </a:p>
        </p:txBody>
      </p:sp>
      <p:pic>
        <p:nvPicPr>
          <p:cNvPr id="16" name="Picture 2" descr="图灵机：计算机世界的理论基石"/>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462539" y="3429000"/>
            <a:ext cx="1297949" cy="176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431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78AB874-793B-6D24-79E2-3FA483A657A0}"/>
              </a:ext>
            </a:extLst>
          </p:cNvPr>
          <p:cNvSpPr>
            <a:spLocks noGrp="1" noChangeArrowheads="1"/>
          </p:cNvSpPr>
          <p:nvPr>
            <p:ph type="title"/>
          </p:nvPr>
        </p:nvSpPr>
        <p:spPr>
          <a:xfrm>
            <a:off x="468313" y="549275"/>
            <a:ext cx="8229600" cy="1139825"/>
          </a:xfrm>
        </p:spPr>
        <p:txBody>
          <a:bodyPr/>
          <a:lstStyle/>
          <a:p>
            <a:r>
              <a:rPr lang="en-US" altLang="zh-CN" dirty="0">
                <a:latin typeface="Symbol" panose="05050102010706020507" pitchFamily="18" charset="2"/>
              </a:rPr>
              <a:t>Q</a:t>
            </a:r>
            <a:r>
              <a:rPr lang="en-US" altLang="zh-CN" dirty="0"/>
              <a:t>, </a:t>
            </a:r>
            <a:r>
              <a:rPr lang="en-US" altLang="zh-CN" i="1" dirty="0"/>
              <a:t>O, </a:t>
            </a:r>
            <a:r>
              <a:rPr lang="en-US" altLang="zh-CN" dirty="0">
                <a:latin typeface="Symbol" panose="05050102010706020507" pitchFamily="18" charset="2"/>
              </a:rPr>
              <a:t>W</a:t>
            </a:r>
            <a:r>
              <a:rPr lang="zh-CN" altLang="en-US" dirty="0">
                <a:latin typeface="Symbol" panose="05050102010706020507" pitchFamily="18" charset="2"/>
              </a:rPr>
              <a:t>之间的关系</a:t>
            </a:r>
            <a:endParaRPr lang="en-US" altLang="zh-CN" dirty="0"/>
          </a:p>
        </p:txBody>
      </p:sp>
      <p:pic>
        <p:nvPicPr>
          <p:cNvPr id="28675" name="Picture 3" descr="graph_thet">
            <a:extLst>
              <a:ext uri="{FF2B5EF4-FFF2-40B4-BE49-F238E27FC236}">
                <a16:creationId xmlns:a16="http://schemas.microsoft.com/office/drawing/2014/main" id="{65D24DA3-376C-6FD6-50FA-47EFE0FB0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369243"/>
            <a:ext cx="26543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graph_O">
            <a:extLst>
              <a:ext uri="{FF2B5EF4-FFF2-40B4-BE49-F238E27FC236}">
                <a16:creationId xmlns:a16="http://schemas.microsoft.com/office/drawing/2014/main" id="{6DFE9F56-099A-8526-4DF1-058919881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69244"/>
            <a:ext cx="26543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descr="graph_Omega">
            <a:extLst>
              <a:ext uri="{FF2B5EF4-FFF2-40B4-BE49-F238E27FC236}">
                <a16:creationId xmlns:a16="http://schemas.microsoft.com/office/drawing/2014/main" id="{3543853B-585A-B2D6-5D7A-9DE0D284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375741"/>
            <a:ext cx="26543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51520" y="5391026"/>
            <a:ext cx="2005677" cy="738664"/>
          </a:xfrm>
          <a:prstGeom prst="rect">
            <a:avLst/>
          </a:prstGeom>
        </p:spPr>
        <p:txBody>
          <a:bodyPr wrap="none">
            <a:spAutoFit/>
          </a:bodyPr>
          <a:lstStyle/>
          <a:p>
            <a:pPr>
              <a:lnSpc>
                <a:spcPct val="150000"/>
              </a:lnSpc>
              <a:buFont typeface="Wingdings" panose="05000000000000000000" pitchFamily="2" charset="2"/>
              <a:buNone/>
            </a:pPr>
            <a:r>
              <a:rPr lang="zh-CN" altLang="en-US" sz="2800" b="1" dirty="0">
                <a:solidFill>
                  <a:srgbClr val="3907F1"/>
                </a:solidFill>
              </a:rPr>
              <a:t>渐近</a:t>
            </a:r>
            <a:r>
              <a:rPr lang="zh-CN" altLang="en-US" sz="2800" b="1" dirty="0" smtClean="0">
                <a:solidFill>
                  <a:srgbClr val="3907F1"/>
                </a:solidFill>
              </a:rPr>
              <a:t>上界 </a:t>
            </a:r>
            <a:r>
              <a:rPr lang="en-US" altLang="zh-CN" sz="2800" b="1" dirty="0" smtClean="0">
                <a:solidFill>
                  <a:srgbClr val="3907F1"/>
                </a:solidFill>
              </a:rPr>
              <a:t>O</a:t>
            </a:r>
            <a:endParaRPr lang="en-US" altLang="zh-CN" sz="2800" b="1" dirty="0">
              <a:solidFill>
                <a:srgbClr val="3907F1"/>
              </a:solidFill>
            </a:endParaRPr>
          </a:p>
        </p:txBody>
      </p:sp>
      <p:sp>
        <p:nvSpPr>
          <p:cNvPr id="3" name="矩形 2"/>
          <p:cNvSpPr/>
          <p:nvPr/>
        </p:nvSpPr>
        <p:spPr>
          <a:xfrm>
            <a:off x="3059832" y="1689100"/>
            <a:ext cx="2101857" cy="738664"/>
          </a:xfrm>
          <a:prstGeom prst="rect">
            <a:avLst/>
          </a:prstGeom>
        </p:spPr>
        <p:txBody>
          <a:bodyPr wrap="none">
            <a:spAutoFit/>
          </a:bodyPr>
          <a:lstStyle/>
          <a:p>
            <a:pPr>
              <a:lnSpc>
                <a:spcPct val="150000"/>
              </a:lnSpc>
              <a:buClr>
                <a:srgbClr val="CC9900"/>
              </a:buClr>
              <a:buFont typeface="Wingdings" panose="05000000000000000000" pitchFamily="2" charset="2"/>
              <a:buNone/>
            </a:pPr>
            <a:r>
              <a:rPr lang="zh-CN" altLang="en-US" sz="2800" b="1" dirty="0">
                <a:solidFill>
                  <a:srgbClr val="3907F1"/>
                </a:solidFill>
              </a:rPr>
              <a:t>渐近</a:t>
            </a:r>
            <a:r>
              <a:rPr lang="zh-CN" altLang="en-US" sz="2800" b="1" dirty="0" smtClean="0">
                <a:solidFill>
                  <a:srgbClr val="3907F1"/>
                </a:solidFill>
              </a:rPr>
              <a:t>下界 </a:t>
            </a:r>
            <a:r>
              <a:rPr lang="zh-CN" altLang="en-US" sz="2800" b="1" dirty="0" smtClean="0">
                <a:solidFill>
                  <a:srgbClr val="3907F1"/>
                </a:solidFill>
                <a:sym typeface="Symbol" panose="05050102010706020507" pitchFamily="18" charset="2"/>
              </a:rPr>
              <a:t></a:t>
            </a:r>
            <a:r>
              <a:rPr lang="zh-CN" altLang="en-US" sz="2800" dirty="0" smtClean="0">
                <a:solidFill>
                  <a:srgbClr val="000000"/>
                </a:solidFill>
              </a:rPr>
              <a:t> </a:t>
            </a:r>
            <a:endParaRPr lang="zh-CN" altLang="en-US" sz="2800" dirty="0">
              <a:solidFill>
                <a:srgbClr val="000000"/>
              </a:solidFill>
            </a:endParaRPr>
          </a:p>
        </p:txBody>
      </p:sp>
      <p:sp>
        <p:nvSpPr>
          <p:cNvPr id="4" name="矩形 3"/>
          <p:cNvSpPr/>
          <p:nvPr/>
        </p:nvSpPr>
        <p:spPr>
          <a:xfrm>
            <a:off x="6198231" y="5391026"/>
            <a:ext cx="2092239" cy="738664"/>
          </a:xfrm>
          <a:prstGeom prst="rect">
            <a:avLst/>
          </a:prstGeom>
        </p:spPr>
        <p:txBody>
          <a:bodyPr wrap="none">
            <a:spAutoFit/>
          </a:bodyPr>
          <a:lstStyle/>
          <a:p>
            <a:pPr>
              <a:lnSpc>
                <a:spcPct val="150000"/>
              </a:lnSpc>
              <a:buFont typeface="Wingdings" panose="05000000000000000000" pitchFamily="2" charset="2"/>
              <a:buNone/>
            </a:pPr>
            <a:r>
              <a:rPr lang="zh-CN" altLang="en-US" sz="2800" b="1" dirty="0">
                <a:solidFill>
                  <a:srgbClr val="3907F1"/>
                </a:solidFill>
              </a:rPr>
              <a:t>紧渐近</a:t>
            </a:r>
            <a:r>
              <a:rPr lang="zh-CN" altLang="en-US" sz="2800" b="1" dirty="0" smtClean="0">
                <a:solidFill>
                  <a:srgbClr val="3907F1"/>
                </a:solidFill>
              </a:rPr>
              <a:t>界 </a:t>
            </a:r>
            <a:r>
              <a:rPr lang="zh-CN" altLang="en-US" sz="2800" b="1" dirty="0" smtClean="0">
                <a:solidFill>
                  <a:srgbClr val="3907F1"/>
                </a:solidFill>
                <a:sym typeface="Symbol" panose="05050102010706020507" pitchFamily="18" charset="2"/>
              </a:rPr>
              <a:t></a:t>
            </a:r>
            <a:r>
              <a:rPr lang="zh-CN" altLang="en-US" sz="2800" b="1" dirty="0" smtClean="0">
                <a:solidFill>
                  <a:srgbClr val="3907F1"/>
                </a:solidFill>
              </a:rPr>
              <a:t> </a:t>
            </a:r>
            <a:endParaRPr lang="zh-CN" altLang="en-US" sz="2800" b="1" dirty="0">
              <a:solidFill>
                <a:srgbClr val="3907F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B3A02F5F-4782-184C-66DE-F0BB5D15DDE4}"/>
              </a:ext>
            </a:extLst>
          </p:cNvPr>
          <p:cNvSpPr>
            <a:spLocks noGrp="1" noChangeArrowheads="1"/>
          </p:cNvSpPr>
          <p:nvPr>
            <p:ph type="title"/>
          </p:nvPr>
        </p:nvSpPr>
        <p:spPr/>
        <p:txBody>
          <a:bodyPr/>
          <a:lstStyle/>
          <a:p>
            <a:r>
              <a:rPr lang="en-US" altLang="zh-CN" sz="4400" dirty="0" smtClean="0"/>
              <a:t>Big-</a:t>
            </a:r>
            <a:r>
              <a:rPr lang="en-US" altLang="zh-CN" sz="4400" i="1" dirty="0" smtClean="0"/>
              <a:t>O,</a:t>
            </a:r>
            <a:r>
              <a:rPr lang="en-US" altLang="zh-CN" sz="4400" dirty="0" smtClean="0">
                <a:latin typeface="Symbol" panose="05050102010706020507" pitchFamily="18" charset="2"/>
              </a:rPr>
              <a:t> </a:t>
            </a:r>
            <a:r>
              <a:rPr lang="en-US" altLang="zh-CN" sz="4400" dirty="0">
                <a:latin typeface="Symbol" panose="05050102010706020507" pitchFamily="18" charset="2"/>
              </a:rPr>
              <a:t>Q</a:t>
            </a:r>
            <a:r>
              <a:rPr lang="en-US" altLang="zh-CN" sz="4400" dirty="0"/>
              <a:t>,</a:t>
            </a:r>
            <a:r>
              <a:rPr lang="en-US" altLang="zh-CN" sz="4400" i="1" dirty="0" smtClean="0"/>
              <a:t> </a:t>
            </a:r>
            <a:r>
              <a:rPr lang="en-US" altLang="zh-CN" sz="4400" dirty="0">
                <a:latin typeface="Symbol" panose="05050102010706020507" pitchFamily="18" charset="2"/>
              </a:rPr>
              <a:t>W</a:t>
            </a:r>
            <a:r>
              <a:rPr lang="zh-CN" altLang="en-US" sz="4400" dirty="0" smtClean="0"/>
              <a:t>实例</a:t>
            </a:r>
            <a:endParaRPr lang="zh-CN" altLang="en-US" dirty="0"/>
          </a:p>
        </p:txBody>
      </p:sp>
      <p:sp>
        <p:nvSpPr>
          <p:cNvPr id="29699" name="灯片编号占位符 3">
            <a:extLst>
              <a:ext uri="{FF2B5EF4-FFF2-40B4-BE49-F238E27FC236}">
                <a16:creationId xmlns:a16="http://schemas.microsoft.com/office/drawing/2014/main" id="{6A0B19AF-01B3-8137-347C-21FA42DC47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BA1307EB-5068-4176-9DA3-9548A6C47456}" type="slidenum">
              <a:rPr lang="en-US" altLang="zh-CN" sz="1200">
                <a:solidFill>
                  <a:schemeClr val="tx1"/>
                </a:solidFill>
                <a:latin typeface="Garamond" pitchFamily="18" charset="0"/>
                <a:ea typeface="宋体" panose="02010600030101010101" pitchFamily="2" charset="-122"/>
              </a:rPr>
              <a:pPr/>
              <a:t>51</a:t>
            </a:fld>
            <a:endParaRPr lang="en-US" altLang="zh-CN" sz="1200">
              <a:solidFill>
                <a:schemeClr val="tx1"/>
              </a:solidFill>
              <a:latin typeface="Garamond" pitchFamily="18" charset="0"/>
              <a:ea typeface="宋体" panose="02010600030101010101" pitchFamily="2" charset="-122"/>
            </a:endParaRPr>
          </a:p>
        </p:txBody>
      </p:sp>
      <p:sp>
        <p:nvSpPr>
          <p:cNvPr id="29700" name="Rectangle 3" descr="Rectangle: Click to edit Master text styles&#10;Second level&#10;Third level&#10;Fourth level&#10;Fifth level">
            <a:extLst>
              <a:ext uri="{FF2B5EF4-FFF2-40B4-BE49-F238E27FC236}">
                <a16:creationId xmlns:a16="http://schemas.microsoft.com/office/drawing/2014/main" id="{CEBC196B-2DA4-FAE8-EF26-2E4516424815}"/>
              </a:ext>
            </a:extLst>
          </p:cNvPr>
          <p:cNvSpPr>
            <a:spLocks noGrp="1" noChangeArrowheads="1"/>
          </p:cNvSpPr>
          <p:nvPr>
            <p:ph idx="1"/>
          </p:nvPr>
        </p:nvSpPr>
        <p:spPr>
          <a:xfrm>
            <a:off x="250825" y="1131632"/>
            <a:ext cx="8229600" cy="4530725"/>
          </a:xfrm>
        </p:spPr>
        <p:txBody>
          <a:bodyPr/>
          <a:lstStyle/>
          <a:p>
            <a:pPr marL="533400" indent="-533400">
              <a:buFont typeface="Wingdings" panose="05000000000000000000" pitchFamily="2" charset="2"/>
              <a:buNone/>
            </a:pPr>
            <a:r>
              <a:rPr lang="zh-CN" altLang="en-US" sz="2400" dirty="0"/>
              <a:t>略去低阶项和常数系数项留下的主项</a:t>
            </a:r>
            <a:endParaRPr lang="en-US" altLang="zh-CN" sz="2400" dirty="0"/>
          </a:p>
          <a:p>
            <a:pPr marL="533400" indent="-533400">
              <a:buFont typeface="Wingdings" panose="05000000000000000000" pitchFamily="2" charset="2"/>
              <a:buNone/>
            </a:pPr>
            <a:r>
              <a:rPr lang="zh-CN" altLang="en-US" sz="2000" dirty="0"/>
              <a:t>      略去低阶项</a:t>
            </a:r>
            <a:endParaRPr lang="en-US" altLang="zh-CN" sz="2000" dirty="0"/>
          </a:p>
          <a:p>
            <a:pPr marL="1371600" lvl="2" indent="-457200"/>
            <a:r>
              <a:rPr lang="en-US" altLang="zh-CN" sz="2000" dirty="0"/>
              <a:t>4n + 5   </a:t>
            </a:r>
            <a:r>
              <a:rPr lang="en-US" altLang="zh-CN" sz="2000" dirty="0">
                <a:sym typeface="Symbol" panose="05050102010706020507" pitchFamily="18" charset="2"/>
              </a:rPr>
              <a:t>   4n</a:t>
            </a:r>
          </a:p>
          <a:p>
            <a:pPr marL="1371600" lvl="2" indent="-457200"/>
            <a:r>
              <a:rPr lang="en-US" altLang="zh-CN" sz="2000" dirty="0"/>
              <a:t>0.5 n log n  -  2n  +  7   </a:t>
            </a:r>
            <a:r>
              <a:rPr lang="en-US" altLang="zh-CN" sz="2000" dirty="0">
                <a:sym typeface="Symbol" panose="05050102010706020507" pitchFamily="18" charset="2"/>
              </a:rPr>
              <a:t>   0.5 n log n</a:t>
            </a:r>
            <a:endParaRPr lang="en-US" altLang="zh-CN" sz="2000" dirty="0"/>
          </a:p>
          <a:p>
            <a:pPr marL="914400" lvl="1" indent="-457200">
              <a:buClr>
                <a:schemeClr val="tx1"/>
              </a:buClr>
              <a:buFont typeface="Wingdings" panose="05000000000000000000" pitchFamily="2" charset="2"/>
              <a:buNone/>
            </a:pPr>
            <a:r>
              <a:rPr lang="zh-CN" altLang="en-US" sz="2000" dirty="0"/>
              <a:t>略去常数系数项</a:t>
            </a:r>
            <a:endParaRPr lang="en-US" altLang="zh-CN" sz="2000" dirty="0"/>
          </a:p>
          <a:p>
            <a:pPr marL="1371600" lvl="2" indent="-457200"/>
            <a:r>
              <a:rPr lang="en-US" altLang="zh-CN" sz="2000" dirty="0"/>
              <a:t>4n   </a:t>
            </a:r>
            <a:r>
              <a:rPr lang="en-US" altLang="zh-CN" sz="2000" dirty="0">
                <a:sym typeface="Symbol" panose="05050102010706020507" pitchFamily="18" charset="2"/>
              </a:rPr>
              <a:t>   n</a:t>
            </a:r>
          </a:p>
          <a:p>
            <a:pPr marL="1371600" lvl="2" indent="-457200"/>
            <a:r>
              <a:rPr lang="en-US" altLang="zh-CN" sz="2000" dirty="0">
                <a:sym typeface="Symbol" panose="05050102010706020507" pitchFamily="18" charset="2"/>
              </a:rPr>
              <a:t>0.5 n log n      n log n</a:t>
            </a:r>
          </a:p>
          <a:p>
            <a:pPr marL="1371600" lvl="2" indent="-457200"/>
            <a:r>
              <a:rPr lang="en-US" altLang="zh-CN" sz="2000" dirty="0">
                <a:sym typeface="Symbol" panose="05050102010706020507" pitchFamily="18" charset="2"/>
              </a:rPr>
              <a:t>log n</a:t>
            </a:r>
            <a:r>
              <a:rPr lang="en-US" altLang="zh-CN" sz="2000" baseline="30000" dirty="0">
                <a:sym typeface="Symbol" panose="05050102010706020507" pitchFamily="18" charset="2"/>
              </a:rPr>
              <a:t>2</a:t>
            </a:r>
            <a:r>
              <a:rPr lang="en-US" altLang="zh-CN" sz="2000" dirty="0">
                <a:sym typeface="Symbol" panose="05050102010706020507" pitchFamily="18" charset="2"/>
              </a:rPr>
              <a:t>  =  2 log n        log n</a:t>
            </a:r>
          </a:p>
          <a:p>
            <a:pPr marL="1371600" lvl="2" indent="-457200"/>
            <a:r>
              <a:rPr lang="en-US" altLang="zh-CN" sz="2000" dirty="0">
                <a:sym typeface="Symbol" panose="05050102010706020507" pitchFamily="18" charset="2"/>
              </a:rPr>
              <a:t>log</a:t>
            </a:r>
            <a:r>
              <a:rPr lang="en-US" altLang="zh-CN" sz="2000" baseline="-25000" dirty="0">
                <a:sym typeface="Symbol" panose="05050102010706020507" pitchFamily="18" charset="2"/>
              </a:rPr>
              <a:t>3</a:t>
            </a:r>
            <a:r>
              <a:rPr lang="en-US" altLang="zh-CN" sz="2000" dirty="0">
                <a:sym typeface="Symbol" panose="05050102010706020507" pitchFamily="18" charset="2"/>
              </a:rPr>
              <a:t> n  =  (log</a:t>
            </a:r>
            <a:r>
              <a:rPr lang="en-US" altLang="zh-CN" sz="2000" baseline="-25000" dirty="0">
                <a:sym typeface="Symbol" panose="05050102010706020507" pitchFamily="18" charset="2"/>
              </a:rPr>
              <a:t>3</a:t>
            </a:r>
            <a:r>
              <a:rPr lang="en-US" altLang="zh-CN" sz="2000" dirty="0">
                <a:sym typeface="Symbol" panose="05050102010706020507" pitchFamily="18" charset="2"/>
              </a:rPr>
              <a:t> 2) log n     log n</a:t>
            </a:r>
          </a:p>
        </p:txBody>
      </p:sp>
      <p:sp>
        <p:nvSpPr>
          <p:cNvPr id="29701" name="矩形 5">
            <a:extLst>
              <a:ext uri="{FF2B5EF4-FFF2-40B4-BE49-F238E27FC236}">
                <a16:creationId xmlns:a16="http://schemas.microsoft.com/office/drawing/2014/main" id="{D26EE218-8176-612E-3742-8A4478E610E7}"/>
              </a:ext>
            </a:extLst>
          </p:cNvPr>
          <p:cNvSpPr>
            <a:spLocks noChangeArrowheads="1"/>
          </p:cNvSpPr>
          <p:nvPr/>
        </p:nvSpPr>
        <p:spPr bwMode="auto">
          <a:xfrm>
            <a:off x="179512" y="4973969"/>
            <a:ext cx="9074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3000">
                <a:solidFill>
                  <a:srgbClr val="000066"/>
                </a:solidFill>
                <a:latin typeface="Arial" panose="020B0604020202020204" pitchFamily="34" charset="0"/>
                <a:ea typeface="楷体_GB2312" pitchFamily="49" charset="-122"/>
              </a:defRPr>
            </a:lvl1pPr>
            <a:lvl2pPr>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lvl="1"/>
            <a:r>
              <a:rPr lang="en-US" altLang="zh-CN" sz="2400" dirty="0">
                <a:ea typeface="宋体" panose="02010600030101010101" pitchFamily="2" charset="-122"/>
              </a:rPr>
              <a:t>2n</a:t>
            </a:r>
            <a:r>
              <a:rPr lang="en-US" altLang="zh-CN" sz="2400" baseline="30000" dirty="0">
                <a:ea typeface="宋体" panose="02010600030101010101" pitchFamily="2" charset="-122"/>
              </a:rPr>
              <a:t>2</a:t>
            </a:r>
            <a:r>
              <a:rPr lang="en-US" altLang="zh-CN" sz="2400" dirty="0">
                <a:ea typeface="宋体" panose="02010600030101010101" pitchFamily="2" charset="-122"/>
              </a:rPr>
              <a:t> + 4n   =   O(n</a:t>
            </a:r>
            <a:r>
              <a:rPr lang="en-US" altLang="zh-CN" sz="2400" baseline="30000" dirty="0">
                <a:ea typeface="宋体" panose="02010600030101010101" pitchFamily="2" charset="-122"/>
              </a:rPr>
              <a:t>2</a:t>
            </a:r>
            <a:r>
              <a:rPr lang="en-US" altLang="zh-CN" sz="2400" dirty="0">
                <a:ea typeface="宋体" panose="02010600030101010101" pitchFamily="2" charset="-122"/>
              </a:rPr>
              <a:t>) </a:t>
            </a:r>
            <a:r>
              <a:rPr lang="en-US" altLang="zh-CN" sz="2400" b="1" dirty="0">
                <a:solidFill>
                  <a:srgbClr val="FF0000"/>
                </a:solidFill>
                <a:ea typeface="黑体" panose="02010609060101010101" pitchFamily="49" charset="-122"/>
                <a:cs typeface="Times New Roman" panose="02020603050405020304" pitchFamily="18" charset="0"/>
                <a:sym typeface="Wingdings" panose="05000000000000000000" pitchFamily="2" charset="2"/>
              </a:rPr>
              <a:t></a:t>
            </a:r>
            <a:endParaRPr lang="en-US" altLang="zh-CN" sz="2400" dirty="0">
              <a:ea typeface="宋体" panose="02010600030101010101" pitchFamily="2" charset="-122"/>
            </a:endParaRPr>
          </a:p>
          <a:p>
            <a:pPr lvl="1"/>
            <a:r>
              <a:rPr lang="en-US" altLang="zh-CN" sz="2400" dirty="0">
                <a:ea typeface="宋体" panose="02010600030101010101" pitchFamily="2" charset="-122"/>
              </a:rPr>
              <a:t>O(n</a:t>
            </a:r>
            <a:r>
              <a:rPr lang="en-US" altLang="zh-CN" sz="2400" baseline="30000" dirty="0">
                <a:ea typeface="宋体" panose="02010600030101010101" pitchFamily="2" charset="-122"/>
              </a:rPr>
              <a:t>2</a:t>
            </a:r>
            <a:r>
              <a:rPr lang="en-US" altLang="zh-CN" sz="2400" dirty="0">
                <a:ea typeface="宋体" panose="02010600030101010101" pitchFamily="2" charset="-122"/>
              </a:rPr>
              <a:t>)   =   2n</a:t>
            </a:r>
            <a:r>
              <a:rPr lang="en-US" altLang="zh-CN" sz="2400" baseline="30000" dirty="0">
                <a:ea typeface="宋体" panose="02010600030101010101" pitchFamily="2" charset="-122"/>
              </a:rPr>
              <a:t>2</a:t>
            </a:r>
            <a:r>
              <a:rPr lang="en-US" altLang="zh-CN" sz="2400" dirty="0">
                <a:ea typeface="宋体" panose="02010600030101010101" pitchFamily="2" charset="-122"/>
              </a:rPr>
              <a:t> + 4n  </a:t>
            </a:r>
            <a:r>
              <a:rPr lang="en-US" altLang="zh-CN" sz="2400" b="1" dirty="0">
                <a:solidFill>
                  <a:srgbClr val="FF0000"/>
                </a:solidFill>
                <a:sym typeface="Wingdings" panose="05000000000000000000" pitchFamily="2" charset="2"/>
              </a:rPr>
              <a:t> </a:t>
            </a:r>
            <a:endParaRPr lang="en-US" altLang="zh-CN" sz="2400" dirty="0">
              <a:ea typeface="宋体" panose="02010600030101010101" pitchFamily="2" charset="-122"/>
            </a:endParaRPr>
          </a:p>
        </p:txBody>
      </p:sp>
      <p:sp>
        <p:nvSpPr>
          <p:cNvPr id="6" name="Rectangle 3" descr="Rectangle: Click to edit Master text styles&#10;Second level&#10;Third level&#10;Fourth level&#10;Fifth level">
            <a:extLst>
              <a:ext uri="{FF2B5EF4-FFF2-40B4-BE49-F238E27FC236}">
                <a16:creationId xmlns:a16="http://schemas.microsoft.com/office/drawing/2014/main" id="{681E243B-F619-59F2-F18A-06C43ED84FF4}"/>
              </a:ext>
            </a:extLst>
          </p:cNvPr>
          <p:cNvSpPr txBox="1">
            <a:spLocks noChangeArrowheads="1"/>
          </p:cNvSpPr>
          <p:nvPr/>
        </p:nvSpPr>
        <p:spPr bwMode="auto">
          <a:xfrm>
            <a:off x="5591944" y="3667319"/>
            <a:ext cx="3528392" cy="2159408"/>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a:buClr>
                <a:schemeClr val="tx1"/>
              </a:buClr>
              <a:buFont typeface="Wingdings" panose="05000000000000000000" pitchFamily="2" charset="2"/>
              <a:buNone/>
            </a:pPr>
            <a:r>
              <a:rPr lang="en-US" altLang="zh-CN" sz="1600" kern="0" dirty="0" smtClean="0"/>
              <a:t>n</a:t>
            </a:r>
            <a:r>
              <a:rPr lang="en-US" altLang="zh-CN" sz="1600" kern="0" baseline="30000" dirty="0" smtClean="0"/>
              <a:t>2</a:t>
            </a:r>
            <a:r>
              <a:rPr lang="en-US" altLang="zh-CN" sz="1600" kern="0" dirty="0" smtClean="0"/>
              <a:t> + 100 n </a:t>
            </a:r>
            <a:r>
              <a:rPr lang="en-US" altLang="zh-CN" sz="1600" kern="0" dirty="0" smtClean="0">
                <a:sym typeface="Symbol" panose="05050102010706020507" pitchFamily="18" charset="2"/>
              </a:rPr>
              <a:t> = </a:t>
            </a:r>
            <a:r>
              <a:rPr lang="en-US" altLang="zh-CN" sz="1600" kern="0" dirty="0" smtClean="0"/>
              <a:t> </a:t>
            </a:r>
            <a:r>
              <a:rPr lang="en-US" altLang="zh-CN" sz="1600" kern="0" dirty="0" smtClean="0">
                <a:solidFill>
                  <a:srgbClr val="FF0000"/>
                </a:solidFill>
                <a:sym typeface="Symbol" panose="05050102010706020507" pitchFamily="18" charset="2"/>
              </a:rPr>
              <a:t>O(n</a:t>
            </a:r>
            <a:r>
              <a:rPr lang="en-US" altLang="zh-CN" sz="1600" kern="0" baseline="30000" dirty="0" smtClean="0">
                <a:solidFill>
                  <a:srgbClr val="FF0000"/>
                </a:solidFill>
                <a:sym typeface="Symbol" panose="05050102010706020507" pitchFamily="18" charset="2"/>
              </a:rPr>
              <a:t>2</a:t>
            </a:r>
            <a:r>
              <a:rPr lang="en-US" altLang="zh-CN" sz="1600" kern="0" dirty="0" smtClean="0">
                <a:solidFill>
                  <a:srgbClr val="FF0000"/>
                </a:solidFill>
                <a:sym typeface="Symbol" panose="05050102010706020507" pitchFamily="18" charset="2"/>
              </a:rPr>
              <a:t>)</a:t>
            </a:r>
          </a:p>
          <a:p>
            <a:pPr lvl="1">
              <a:buClr>
                <a:schemeClr val="tx1"/>
              </a:buClr>
              <a:buFont typeface="Wingdings" panose="05000000000000000000" pitchFamily="2" charset="2"/>
              <a:buNone/>
            </a:pPr>
            <a:r>
              <a:rPr lang="en-US" altLang="zh-CN" sz="1600" kern="0" dirty="0" smtClean="0"/>
              <a:t>( n</a:t>
            </a:r>
            <a:r>
              <a:rPr lang="en-US" altLang="zh-CN" sz="1600" kern="0" baseline="30000" dirty="0" smtClean="0"/>
              <a:t>2</a:t>
            </a:r>
            <a:r>
              <a:rPr lang="en-US" altLang="zh-CN" sz="1600" kern="0" dirty="0" smtClean="0"/>
              <a:t> + 100 n ) </a:t>
            </a:r>
            <a:r>
              <a:rPr lang="en-US" altLang="zh-CN" sz="1600" kern="0" dirty="0" smtClean="0">
                <a:sym typeface="Symbol" panose="05050102010706020507" pitchFamily="18" charset="2"/>
              </a:rPr>
              <a:t> 2 </a:t>
            </a:r>
            <a:r>
              <a:rPr lang="en-US" altLang="zh-CN" sz="1600" kern="0" dirty="0" smtClean="0"/>
              <a:t>n</a:t>
            </a:r>
            <a:r>
              <a:rPr lang="en-US" altLang="zh-CN" sz="1600" kern="0" baseline="30000" dirty="0" smtClean="0"/>
              <a:t>2</a:t>
            </a:r>
            <a:r>
              <a:rPr lang="en-US" altLang="zh-CN" sz="1600" kern="0" dirty="0" smtClean="0">
                <a:sym typeface="Symbol" panose="05050102010706020507" pitchFamily="18" charset="2"/>
              </a:rPr>
              <a:t>     for  n  10 </a:t>
            </a:r>
          </a:p>
          <a:p>
            <a:pPr>
              <a:buClr>
                <a:schemeClr val="tx1"/>
              </a:buClr>
              <a:buFont typeface="Wingdings" panose="05000000000000000000" pitchFamily="2" charset="2"/>
              <a:buNone/>
            </a:pPr>
            <a:endParaRPr lang="en-US" altLang="zh-CN" sz="1600" kern="0" dirty="0" smtClean="0"/>
          </a:p>
          <a:p>
            <a:pPr>
              <a:buClr>
                <a:schemeClr val="tx1"/>
              </a:buClr>
              <a:buFont typeface="Wingdings" panose="05000000000000000000" pitchFamily="2" charset="2"/>
              <a:buNone/>
            </a:pPr>
            <a:r>
              <a:rPr lang="en-US" altLang="zh-CN" sz="1600" kern="0" dirty="0" smtClean="0"/>
              <a:t>n</a:t>
            </a:r>
            <a:r>
              <a:rPr lang="en-US" altLang="zh-CN" sz="1600" kern="0" baseline="30000" dirty="0" smtClean="0"/>
              <a:t>2</a:t>
            </a:r>
            <a:r>
              <a:rPr lang="en-US" altLang="zh-CN" sz="1600" kern="0" dirty="0" smtClean="0"/>
              <a:t> + 100 n </a:t>
            </a:r>
            <a:r>
              <a:rPr lang="en-US" altLang="zh-CN" sz="1600" kern="0" dirty="0" smtClean="0">
                <a:sym typeface="Symbol" panose="05050102010706020507" pitchFamily="18" charset="2"/>
              </a:rPr>
              <a:t> = </a:t>
            </a:r>
            <a:r>
              <a:rPr lang="en-US" altLang="zh-CN" sz="1600" kern="0" dirty="0" smtClean="0"/>
              <a:t> </a:t>
            </a:r>
            <a:r>
              <a:rPr lang="en-US" altLang="zh-CN" sz="1600" kern="0" dirty="0" smtClean="0">
                <a:solidFill>
                  <a:srgbClr val="FF0000"/>
                </a:solidFill>
                <a:sym typeface="Symbol" panose="05050102010706020507" pitchFamily="18" charset="2"/>
              </a:rPr>
              <a:t>(n</a:t>
            </a:r>
            <a:r>
              <a:rPr lang="en-US" altLang="zh-CN" sz="1600" kern="0" baseline="30000" dirty="0" smtClean="0">
                <a:solidFill>
                  <a:srgbClr val="FF0000"/>
                </a:solidFill>
                <a:sym typeface="Symbol" panose="05050102010706020507" pitchFamily="18" charset="2"/>
              </a:rPr>
              <a:t>2</a:t>
            </a:r>
            <a:r>
              <a:rPr lang="en-US" altLang="zh-CN" sz="1600" kern="0" dirty="0" smtClean="0">
                <a:solidFill>
                  <a:srgbClr val="FF0000"/>
                </a:solidFill>
                <a:sym typeface="Symbol" panose="05050102010706020507" pitchFamily="18" charset="2"/>
              </a:rPr>
              <a:t>)</a:t>
            </a:r>
          </a:p>
          <a:p>
            <a:pPr lvl="1">
              <a:buClr>
                <a:schemeClr val="tx1"/>
              </a:buClr>
              <a:buFont typeface="Wingdings" panose="05000000000000000000" pitchFamily="2" charset="2"/>
              <a:buNone/>
            </a:pPr>
            <a:r>
              <a:rPr lang="en-US" altLang="zh-CN" sz="1600" kern="0" dirty="0" smtClean="0"/>
              <a:t>n</a:t>
            </a:r>
            <a:r>
              <a:rPr lang="en-US" altLang="zh-CN" sz="1600" kern="0" baseline="30000" dirty="0" smtClean="0"/>
              <a:t>2</a:t>
            </a:r>
            <a:r>
              <a:rPr lang="en-US" altLang="zh-CN" sz="1600" kern="0" dirty="0" smtClean="0"/>
              <a:t> + 100 n  </a:t>
            </a:r>
            <a:r>
              <a:rPr lang="en-US" altLang="zh-CN" sz="1600" kern="0" dirty="0" smtClean="0">
                <a:sym typeface="Symbol" panose="05050102010706020507" pitchFamily="18" charset="2"/>
              </a:rPr>
              <a:t> </a:t>
            </a:r>
            <a:r>
              <a:rPr lang="en-US" altLang="zh-CN" sz="1600" kern="0" dirty="0" smtClean="0"/>
              <a:t>n</a:t>
            </a:r>
            <a:r>
              <a:rPr lang="en-US" altLang="zh-CN" sz="1600" kern="0" baseline="30000" dirty="0" smtClean="0"/>
              <a:t>2</a:t>
            </a:r>
            <a:r>
              <a:rPr lang="en-US" altLang="zh-CN" sz="1600" kern="0" dirty="0" smtClean="0">
                <a:sym typeface="Symbol" panose="05050102010706020507" pitchFamily="18" charset="2"/>
              </a:rPr>
              <a:t>     for  n  0</a:t>
            </a:r>
            <a:endParaRPr lang="en-US" altLang="zh-CN" sz="1600" kern="0" dirty="0" smtClean="0"/>
          </a:p>
          <a:p>
            <a:pPr>
              <a:buClr>
                <a:schemeClr val="tx1"/>
              </a:buClr>
              <a:buFont typeface="Wingdings" panose="05000000000000000000" pitchFamily="2" charset="2"/>
              <a:buNone/>
            </a:pPr>
            <a:endParaRPr lang="en-US" altLang="zh-CN" sz="1600" kern="0" dirty="0" smtClean="0"/>
          </a:p>
          <a:p>
            <a:pPr>
              <a:buClr>
                <a:schemeClr val="tx1"/>
              </a:buClr>
              <a:buFont typeface="Wingdings" panose="05000000000000000000" pitchFamily="2" charset="2"/>
              <a:buNone/>
            </a:pPr>
            <a:r>
              <a:rPr lang="en-US" altLang="zh-CN" sz="1600" kern="0" dirty="0" smtClean="0"/>
              <a:t>n</a:t>
            </a:r>
            <a:r>
              <a:rPr lang="en-US" altLang="zh-CN" sz="1600" kern="0" baseline="30000" dirty="0" smtClean="0"/>
              <a:t>2</a:t>
            </a:r>
            <a:r>
              <a:rPr lang="en-US" altLang="zh-CN" sz="1600" kern="0" dirty="0" smtClean="0"/>
              <a:t> + 100 n </a:t>
            </a:r>
            <a:r>
              <a:rPr lang="en-US" altLang="zh-CN" sz="1600" kern="0" dirty="0" smtClean="0">
                <a:sym typeface="Symbol" panose="05050102010706020507" pitchFamily="18" charset="2"/>
              </a:rPr>
              <a:t> = </a:t>
            </a:r>
            <a:r>
              <a:rPr lang="en-US" altLang="zh-CN" sz="1600" kern="0" dirty="0" smtClean="0">
                <a:solidFill>
                  <a:srgbClr val="FF0000"/>
                </a:solidFill>
                <a:latin typeface="Symbol" panose="05050102010706020507" pitchFamily="18" charset="2"/>
              </a:rPr>
              <a:t>Q</a:t>
            </a:r>
            <a:r>
              <a:rPr lang="en-US" altLang="zh-CN" sz="1600" kern="0" dirty="0" smtClean="0">
                <a:solidFill>
                  <a:srgbClr val="FF0000"/>
                </a:solidFill>
                <a:sym typeface="Symbol" panose="05050102010706020507" pitchFamily="18" charset="2"/>
              </a:rPr>
              <a:t>(n</a:t>
            </a:r>
            <a:r>
              <a:rPr lang="en-US" altLang="zh-CN" sz="1600" kern="0" baseline="30000" dirty="0" smtClean="0">
                <a:solidFill>
                  <a:srgbClr val="FF0000"/>
                </a:solidFill>
                <a:sym typeface="Symbol" panose="05050102010706020507" pitchFamily="18" charset="2"/>
              </a:rPr>
              <a:t>2</a:t>
            </a:r>
            <a:r>
              <a:rPr lang="en-US" altLang="zh-CN" sz="1600" kern="0" dirty="0" smtClean="0">
                <a:solidFill>
                  <a:srgbClr val="FF0000"/>
                </a:solidFill>
                <a:sym typeface="Symbol" panose="05050102010706020507" pitchFamily="18" charset="2"/>
              </a:rPr>
              <a:t>)</a:t>
            </a:r>
          </a:p>
          <a:p>
            <a:pPr>
              <a:buClr>
                <a:schemeClr val="tx1"/>
              </a:buClr>
              <a:buFont typeface="Wingdings" panose="05000000000000000000" pitchFamily="2" charset="2"/>
              <a:buNone/>
            </a:pPr>
            <a:endParaRPr lang="en-US" altLang="zh-CN" sz="1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0">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7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A6CD9BE4-B7F0-F67A-B5A0-245F6BE0B2B7}"/>
              </a:ext>
            </a:extLst>
          </p:cNvPr>
          <p:cNvSpPr>
            <a:spLocks noGrp="1" noChangeArrowheads="1"/>
          </p:cNvSpPr>
          <p:nvPr>
            <p:ph type="body" idx="1"/>
          </p:nvPr>
        </p:nvSpPr>
        <p:spPr>
          <a:xfrm>
            <a:off x="642938" y="428625"/>
            <a:ext cx="7772400" cy="6048375"/>
          </a:xfrm>
        </p:spPr>
        <p:txBody>
          <a:bodyPr/>
          <a:lstStyle/>
          <a:p>
            <a:pPr>
              <a:lnSpc>
                <a:spcPct val="150000"/>
              </a:lnSpc>
              <a:buFont typeface="Wingdings" panose="05000000000000000000" pitchFamily="2" charset="2"/>
              <a:buNone/>
            </a:pPr>
            <a:r>
              <a:rPr lang="zh-CN" altLang="en-US" sz="2400" dirty="0"/>
              <a:t>（</a:t>
            </a:r>
            <a:r>
              <a:rPr lang="en-US" altLang="zh-CN" sz="2400" dirty="0"/>
              <a:t>4</a:t>
            </a:r>
            <a:r>
              <a:rPr lang="zh-CN" altLang="en-US" sz="2400" dirty="0"/>
              <a:t>）</a:t>
            </a:r>
            <a:r>
              <a:rPr lang="zh-CN" altLang="en-US" sz="2400" b="1" dirty="0">
                <a:solidFill>
                  <a:srgbClr val="3907F1"/>
                </a:solidFill>
              </a:rPr>
              <a:t>非紧</a:t>
            </a:r>
            <a:r>
              <a:rPr lang="zh-CN" altLang="en-US" sz="2400" b="1" dirty="0" smtClean="0">
                <a:solidFill>
                  <a:srgbClr val="3907F1"/>
                </a:solidFill>
              </a:rPr>
              <a:t>上界 </a:t>
            </a:r>
            <a:r>
              <a:rPr lang="en-US" altLang="zh-CN" sz="2400" b="1" i="1" dirty="0" smtClean="0">
                <a:solidFill>
                  <a:srgbClr val="3907F1"/>
                </a:solidFill>
              </a:rPr>
              <a:t>o</a:t>
            </a:r>
            <a:r>
              <a:rPr lang="en-US" altLang="zh-CN" sz="2400" i="1" dirty="0" smtClean="0"/>
              <a:t> </a:t>
            </a:r>
            <a:endParaRPr lang="en-US" altLang="zh-CN" sz="2400" i="1" dirty="0"/>
          </a:p>
          <a:p>
            <a:pPr>
              <a:lnSpc>
                <a:spcPct val="150000"/>
              </a:lnSpc>
              <a:buFont typeface="Wingdings" panose="05000000000000000000" pitchFamily="2" charset="2"/>
              <a:buNone/>
            </a:pP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 { </a:t>
            </a:r>
            <a:r>
              <a:rPr lang="en-US" altLang="zh-CN" sz="2400" i="1" dirty="0"/>
              <a:t>f</a:t>
            </a:r>
            <a:r>
              <a:rPr lang="en-US" altLang="zh-CN" sz="2400" dirty="0"/>
              <a:t>(</a:t>
            </a:r>
            <a:r>
              <a:rPr lang="en-US" altLang="zh-CN" sz="2400" i="1" dirty="0"/>
              <a:t>n</a:t>
            </a:r>
            <a:r>
              <a:rPr lang="en-US" altLang="zh-CN" sz="2400" dirty="0"/>
              <a:t>) | </a:t>
            </a:r>
            <a:r>
              <a:rPr lang="zh-CN" altLang="en-US" sz="2400" dirty="0"/>
              <a:t>对于任何正常数</a:t>
            </a:r>
            <a:r>
              <a:rPr lang="en-US" altLang="zh-CN" sz="2400" i="1" dirty="0"/>
              <a:t>c</a:t>
            </a:r>
            <a:r>
              <a:rPr lang="en-US" altLang="zh-CN" sz="2400" dirty="0"/>
              <a:t>&gt;0</a:t>
            </a:r>
            <a:r>
              <a:rPr lang="zh-CN" altLang="en-US" sz="2400" i="1" dirty="0"/>
              <a:t>，</a:t>
            </a:r>
            <a:r>
              <a:rPr lang="zh-CN" altLang="en-US" sz="2400" dirty="0"/>
              <a:t>存在</a:t>
            </a:r>
            <a:r>
              <a:rPr lang="zh-CN" altLang="en-US" sz="2400" dirty="0" smtClean="0"/>
              <a:t>正数</a:t>
            </a:r>
            <a:r>
              <a:rPr lang="en-US" altLang="zh-CN" sz="2400" i="1" dirty="0" smtClean="0"/>
              <a:t>n</a:t>
            </a:r>
            <a:r>
              <a:rPr lang="en-US" altLang="zh-CN" sz="2400" baseline="-25000" dirty="0" smtClean="0"/>
              <a:t>0 </a:t>
            </a:r>
            <a:r>
              <a:rPr lang="en-US" altLang="zh-CN" sz="2400" dirty="0"/>
              <a:t>&gt;0</a:t>
            </a:r>
            <a:r>
              <a:rPr lang="zh-CN" altLang="en-US" sz="2400" dirty="0"/>
              <a:t>使得对所有</a:t>
            </a:r>
            <a:r>
              <a:rPr lang="en-US" altLang="zh-CN" sz="2400" i="1" dirty="0"/>
              <a:t>n</a:t>
            </a:r>
            <a:r>
              <a:rPr lang="en-US" altLang="zh-CN" sz="2400" dirty="0">
                <a:sym typeface="Symbol" panose="05050102010706020507" pitchFamily="18" charset="2"/>
              </a:rPr>
              <a:t> </a:t>
            </a:r>
            <a:r>
              <a:rPr lang="en-US" altLang="zh-CN" sz="2400" i="1" dirty="0"/>
              <a:t>n</a:t>
            </a:r>
            <a:r>
              <a:rPr lang="en-US" altLang="zh-CN" sz="2400" baseline="-25000" dirty="0"/>
              <a:t>0</a:t>
            </a:r>
            <a:r>
              <a:rPr lang="zh-CN" altLang="en-US" sz="2400" dirty="0"/>
              <a:t>有：</a:t>
            </a:r>
            <a:r>
              <a:rPr lang="en-US" altLang="zh-CN" sz="2400" dirty="0"/>
              <a:t>0 </a:t>
            </a:r>
            <a:r>
              <a:rPr lang="en-US" altLang="zh-CN" sz="2400" dirty="0">
                <a:sym typeface="Symbol" panose="05050102010706020507" pitchFamily="18" charset="2"/>
              </a:rPr>
              <a:t> </a:t>
            </a:r>
            <a:r>
              <a:rPr lang="en-US" altLang="zh-CN" sz="2400" i="1" dirty="0"/>
              <a:t>f</a:t>
            </a:r>
            <a:r>
              <a:rPr lang="en-US" altLang="zh-CN" sz="2400" dirty="0"/>
              <a:t>(</a:t>
            </a:r>
            <a:r>
              <a:rPr lang="en-US" altLang="zh-CN" sz="2400" i="1" dirty="0"/>
              <a:t>n</a:t>
            </a:r>
            <a:r>
              <a:rPr lang="en-US" altLang="zh-CN" sz="2400" dirty="0"/>
              <a:t>)&lt;</a:t>
            </a:r>
            <a:r>
              <a:rPr lang="en-US" altLang="zh-CN" sz="2400" i="1" dirty="0"/>
              <a:t>cg</a:t>
            </a:r>
            <a:r>
              <a:rPr lang="en-US" altLang="zh-CN" sz="2400" dirty="0"/>
              <a:t>(</a:t>
            </a:r>
            <a:r>
              <a:rPr lang="en-US" altLang="zh-CN" sz="2400" i="1" dirty="0"/>
              <a:t>n</a:t>
            </a:r>
            <a:r>
              <a:rPr lang="en-US" altLang="zh-CN" sz="2400" dirty="0"/>
              <a:t>) }</a:t>
            </a:r>
          </a:p>
          <a:p>
            <a:pPr>
              <a:lnSpc>
                <a:spcPct val="150000"/>
              </a:lnSpc>
              <a:buFont typeface="Wingdings" panose="05000000000000000000" pitchFamily="2" charset="2"/>
              <a:buNone/>
            </a:pPr>
            <a:r>
              <a:rPr lang="zh-CN" altLang="en-US" sz="2400" dirty="0">
                <a:solidFill>
                  <a:srgbClr val="FF0000"/>
                </a:solidFill>
              </a:rPr>
              <a:t>等价于</a:t>
            </a:r>
            <a:r>
              <a:rPr lang="zh-CN" altLang="en-US" sz="2400" i="1" dirty="0">
                <a:solidFill>
                  <a:srgbClr val="FF0000"/>
                </a:solidFill>
              </a:rPr>
              <a:t>  </a:t>
            </a:r>
            <a:r>
              <a:rPr lang="en-US" altLang="zh-CN" sz="2400" i="1" dirty="0">
                <a:solidFill>
                  <a:srgbClr val="FF0000"/>
                </a:solidFill>
              </a:rPr>
              <a:t>f</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 </a:t>
            </a:r>
            <a:r>
              <a:rPr lang="en-US" altLang="zh-CN" sz="2400" i="1" dirty="0">
                <a:solidFill>
                  <a:srgbClr val="FF0000"/>
                </a:solidFill>
              </a:rPr>
              <a:t>g</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solidFill>
                  <a:srgbClr val="FF0000"/>
                </a:solidFill>
                <a:sym typeface="Symbol" panose="05050102010706020507" pitchFamily="18" charset="2"/>
              </a:rPr>
              <a:t>0</a:t>
            </a:r>
            <a:r>
              <a:rPr lang="en-US" altLang="zh-CN" sz="2400" dirty="0">
                <a:solidFill>
                  <a:srgbClr val="FF0000"/>
                </a:solidFill>
              </a:rPr>
              <a:t> </a:t>
            </a:r>
            <a:r>
              <a:rPr lang="zh-CN" altLang="en-US" sz="2400" dirty="0">
                <a:solidFill>
                  <a:srgbClr val="FF0000"/>
                </a:solidFill>
              </a:rPr>
              <a:t>，</a:t>
            </a:r>
            <a:r>
              <a:rPr lang="en-US" altLang="zh-CN" sz="2400" dirty="0">
                <a:solidFill>
                  <a:srgbClr val="FF0000"/>
                </a:solidFill>
              </a:rPr>
              <a:t>as  </a:t>
            </a:r>
            <a:r>
              <a:rPr lang="en-US" altLang="zh-CN" sz="2400" i="1" dirty="0">
                <a:solidFill>
                  <a:srgbClr val="FF0000"/>
                </a:solidFill>
              </a:rPr>
              <a:t>n</a:t>
            </a:r>
            <a:r>
              <a:rPr lang="en-US" altLang="zh-CN" sz="2400" dirty="0">
                <a:solidFill>
                  <a:srgbClr val="FF0000"/>
                </a:solidFill>
                <a:sym typeface="Symbol" panose="05050102010706020507" pitchFamily="18" charset="2"/>
              </a:rPr>
              <a:t></a:t>
            </a:r>
            <a:r>
              <a:rPr lang="zh-CN" altLang="en-US" sz="2400" dirty="0">
                <a:solidFill>
                  <a:srgbClr val="FF0000"/>
                </a:solidFill>
                <a:sym typeface="Symbol" panose="05050102010706020507" pitchFamily="18" charset="2"/>
              </a:rPr>
              <a:t>。</a:t>
            </a:r>
            <a:endParaRPr lang="zh-CN" altLang="en-US" sz="2400" dirty="0">
              <a:solidFill>
                <a:srgbClr val="FF0000"/>
              </a:solidFill>
            </a:endParaRPr>
          </a:p>
          <a:p>
            <a:pPr>
              <a:lnSpc>
                <a:spcPct val="150000"/>
              </a:lnSpc>
              <a:buFont typeface="Wingdings" panose="05000000000000000000" pitchFamily="2" charset="2"/>
              <a:buNone/>
            </a:pPr>
            <a:r>
              <a:rPr lang="zh-CN" altLang="en-US" sz="2400" dirty="0"/>
              <a:t>（</a:t>
            </a:r>
            <a:r>
              <a:rPr lang="en-US" altLang="zh-CN" sz="2400" dirty="0"/>
              <a:t>5</a:t>
            </a:r>
            <a:r>
              <a:rPr lang="zh-CN" altLang="en-US" sz="2400" dirty="0"/>
              <a:t>）</a:t>
            </a:r>
            <a:r>
              <a:rPr lang="zh-CN" altLang="en-US" sz="2400" b="1" dirty="0">
                <a:solidFill>
                  <a:srgbClr val="3907F1"/>
                </a:solidFill>
              </a:rPr>
              <a:t>非紧</a:t>
            </a:r>
            <a:r>
              <a:rPr lang="zh-CN" altLang="en-US" sz="2400" b="1" dirty="0" smtClean="0">
                <a:solidFill>
                  <a:srgbClr val="3907F1"/>
                </a:solidFill>
              </a:rPr>
              <a:t>下界 </a:t>
            </a:r>
            <a:r>
              <a:rPr lang="zh-CN" altLang="en-US" sz="2400" b="1" i="1" dirty="0" smtClean="0">
                <a:solidFill>
                  <a:srgbClr val="3907F1"/>
                </a:solidFill>
                <a:sym typeface="Symbol" panose="05050102010706020507" pitchFamily="18" charset="2"/>
              </a:rPr>
              <a:t></a:t>
            </a:r>
            <a:r>
              <a:rPr lang="zh-CN" altLang="en-US" dirty="0" smtClean="0"/>
              <a:t> </a:t>
            </a:r>
            <a:r>
              <a:rPr lang="zh-CN" altLang="en-US" sz="2400" i="1" dirty="0" smtClean="0"/>
              <a:t> </a:t>
            </a:r>
            <a:endParaRPr lang="zh-CN" altLang="en-US" sz="2400" i="1" dirty="0"/>
          </a:p>
          <a:p>
            <a:pPr>
              <a:lnSpc>
                <a:spcPct val="150000"/>
              </a:lnSpc>
              <a:buFont typeface="Wingdings" panose="05000000000000000000" pitchFamily="2" charset="2"/>
              <a:buNone/>
            </a:pPr>
            <a:r>
              <a:rPr lang="zh-CN" altLang="en-US" sz="2400" i="1" dirty="0">
                <a:sym typeface="Symbol" panose="05050102010706020507" pitchFamily="18" charset="2"/>
              </a:rPr>
              <a:t></a:t>
            </a:r>
            <a:r>
              <a:rPr lang="zh-CN" altLang="en-US" sz="2400" dirty="0"/>
              <a:t> </a:t>
            </a:r>
            <a:r>
              <a:rPr lang="en-US" altLang="zh-CN" sz="2400" dirty="0"/>
              <a:t>(</a:t>
            </a:r>
            <a:r>
              <a:rPr lang="en-US" altLang="zh-CN" sz="2400" i="1" dirty="0"/>
              <a:t>g</a:t>
            </a:r>
            <a:r>
              <a:rPr lang="en-US" altLang="zh-CN" sz="2400" dirty="0"/>
              <a:t>(</a:t>
            </a:r>
            <a:r>
              <a:rPr lang="en-US" altLang="zh-CN" sz="2400" i="1" dirty="0"/>
              <a:t>n</a:t>
            </a:r>
            <a:r>
              <a:rPr lang="en-US" altLang="zh-CN" sz="2400" dirty="0"/>
              <a:t>)) = { </a:t>
            </a:r>
            <a:r>
              <a:rPr lang="en-US" altLang="zh-CN" sz="2400" i="1" dirty="0"/>
              <a:t>f</a:t>
            </a:r>
            <a:r>
              <a:rPr lang="en-US" altLang="zh-CN" sz="2400" dirty="0"/>
              <a:t>(</a:t>
            </a:r>
            <a:r>
              <a:rPr lang="en-US" altLang="zh-CN" sz="2400" i="1" dirty="0"/>
              <a:t>n</a:t>
            </a:r>
            <a:r>
              <a:rPr lang="en-US" altLang="zh-CN" sz="2400" dirty="0"/>
              <a:t>) | </a:t>
            </a:r>
            <a:r>
              <a:rPr lang="zh-CN" altLang="en-US" sz="2400" dirty="0"/>
              <a:t>对于任何正常数</a:t>
            </a:r>
            <a:r>
              <a:rPr lang="en-US" altLang="zh-CN" sz="2400" i="1" dirty="0"/>
              <a:t>c</a:t>
            </a:r>
            <a:r>
              <a:rPr lang="en-US" altLang="zh-CN" sz="2400" dirty="0"/>
              <a:t>&gt;0</a:t>
            </a:r>
            <a:r>
              <a:rPr lang="zh-CN" altLang="en-US" sz="2400" i="1" dirty="0"/>
              <a:t>，</a:t>
            </a:r>
            <a:r>
              <a:rPr lang="zh-CN" altLang="en-US" sz="2400" dirty="0"/>
              <a:t>存在</a:t>
            </a:r>
            <a:r>
              <a:rPr lang="zh-CN" altLang="en-US" sz="2400" dirty="0" smtClean="0"/>
              <a:t>正数</a:t>
            </a:r>
            <a:r>
              <a:rPr lang="en-US" altLang="zh-CN" sz="2400" i="1" dirty="0" smtClean="0"/>
              <a:t>n</a:t>
            </a:r>
            <a:r>
              <a:rPr lang="en-US" altLang="zh-CN" sz="2400" baseline="-25000" dirty="0" smtClean="0"/>
              <a:t>0 </a:t>
            </a:r>
            <a:r>
              <a:rPr lang="en-US" altLang="zh-CN" sz="2400" dirty="0"/>
              <a:t>&gt;0</a:t>
            </a:r>
            <a:r>
              <a:rPr lang="zh-CN" altLang="en-US" sz="2400" dirty="0"/>
              <a:t>使得对所有</a:t>
            </a:r>
            <a:r>
              <a:rPr lang="en-US" altLang="zh-CN" sz="2400" i="1" dirty="0"/>
              <a:t>n</a:t>
            </a:r>
            <a:r>
              <a:rPr lang="en-US" altLang="zh-CN" sz="2400" dirty="0">
                <a:sym typeface="Symbol" panose="05050102010706020507" pitchFamily="18" charset="2"/>
              </a:rPr>
              <a:t> </a:t>
            </a:r>
            <a:r>
              <a:rPr lang="en-US" altLang="zh-CN" sz="2400" i="1" dirty="0"/>
              <a:t>n</a:t>
            </a:r>
            <a:r>
              <a:rPr lang="en-US" altLang="zh-CN" sz="2400" baseline="-25000" dirty="0"/>
              <a:t>0</a:t>
            </a:r>
            <a:r>
              <a:rPr lang="zh-CN" altLang="en-US" sz="2400" dirty="0"/>
              <a:t>有：</a:t>
            </a:r>
            <a:r>
              <a:rPr lang="en-US" altLang="zh-CN" sz="2400" dirty="0"/>
              <a:t>0 </a:t>
            </a:r>
            <a:r>
              <a:rPr lang="en-US" altLang="zh-CN" sz="2400" dirty="0">
                <a:sym typeface="Symbol" panose="05050102010706020507" pitchFamily="18" charset="2"/>
              </a:rPr>
              <a:t> </a:t>
            </a:r>
            <a:r>
              <a:rPr lang="en-US" altLang="zh-CN" sz="2400" i="1" dirty="0"/>
              <a:t>cg</a:t>
            </a:r>
            <a:r>
              <a:rPr lang="en-US" altLang="zh-CN" sz="2400" dirty="0"/>
              <a:t>(</a:t>
            </a:r>
            <a:r>
              <a:rPr lang="en-US" altLang="zh-CN" sz="2400" i="1" dirty="0"/>
              <a:t>n</a:t>
            </a:r>
            <a:r>
              <a:rPr lang="en-US" altLang="zh-CN" sz="2400" dirty="0"/>
              <a:t>)</a:t>
            </a:r>
            <a:r>
              <a:rPr lang="en-US" altLang="zh-CN" sz="2400" dirty="0">
                <a:sym typeface="Symbol" panose="05050102010706020507" pitchFamily="18" charset="2"/>
              </a:rPr>
              <a:t> </a:t>
            </a:r>
            <a:r>
              <a:rPr lang="en-US" altLang="zh-CN" sz="2400" dirty="0"/>
              <a:t>&lt; </a:t>
            </a:r>
            <a:r>
              <a:rPr lang="en-US" altLang="zh-CN" sz="2400" i="1" dirty="0"/>
              <a:t>f</a:t>
            </a:r>
            <a:r>
              <a:rPr lang="en-US" altLang="zh-CN" sz="2400" dirty="0"/>
              <a:t>(</a:t>
            </a:r>
            <a:r>
              <a:rPr lang="en-US" altLang="zh-CN" sz="2400" i="1" dirty="0"/>
              <a:t>n</a:t>
            </a:r>
            <a:r>
              <a:rPr lang="en-US" altLang="zh-CN" sz="2400" dirty="0"/>
              <a:t>) }</a:t>
            </a:r>
          </a:p>
          <a:p>
            <a:pPr>
              <a:lnSpc>
                <a:spcPct val="150000"/>
              </a:lnSpc>
              <a:buFont typeface="Wingdings" panose="05000000000000000000" pitchFamily="2" charset="2"/>
              <a:buNone/>
            </a:pPr>
            <a:r>
              <a:rPr lang="zh-CN" altLang="en-US" sz="2400" dirty="0">
                <a:solidFill>
                  <a:srgbClr val="FF0000"/>
                </a:solidFill>
              </a:rPr>
              <a:t>等价于</a:t>
            </a:r>
            <a:r>
              <a:rPr lang="zh-CN" altLang="en-US" sz="2400" i="1" dirty="0">
                <a:solidFill>
                  <a:srgbClr val="FF0000"/>
                </a:solidFill>
              </a:rPr>
              <a:t>  </a:t>
            </a:r>
            <a:r>
              <a:rPr lang="en-US" altLang="zh-CN" sz="2400" i="1" dirty="0">
                <a:solidFill>
                  <a:srgbClr val="FF0000"/>
                </a:solidFill>
              </a:rPr>
              <a:t>f</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 </a:t>
            </a:r>
            <a:r>
              <a:rPr lang="en-US" altLang="zh-CN" sz="2400" i="1" dirty="0">
                <a:solidFill>
                  <a:srgbClr val="FF0000"/>
                </a:solidFill>
              </a:rPr>
              <a:t>g</a:t>
            </a:r>
            <a:r>
              <a:rPr lang="en-US" altLang="zh-CN" sz="2400" dirty="0">
                <a:solidFill>
                  <a:srgbClr val="FF0000"/>
                </a:solidFill>
              </a:rPr>
              <a:t>(</a:t>
            </a:r>
            <a:r>
              <a:rPr lang="en-US" altLang="zh-CN" sz="2400" i="1" dirty="0">
                <a:solidFill>
                  <a:srgbClr val="FF0000"/>
                </a:solidFill>
              </a:rPr>
              <a:t>n</a:t>
            </a:r>
            <a:r>
              <a:rPr lang="en-US" altLang="zh-CN" sz="2400" dirty="0">
                <a:solidFill>
                  <a:srgbClr val="FF0000"/>
                </a:solidFill>
              </a:rPr>
              <a:t>) </a:t>
            </a:r>
            <a:r>
              <a:rPr lang="en-US" altLang="zh-CN" sz="2400" dirty="0">
                <a:solidFill>
                  <a:srgbClr val="FF0000"/>
                </a:solidFill>
                <a:sym typeface="Symbol" panose="05050102010706020507" pitchFamily="18" charset="2"/>
              </a:rPr>
              <a:t></a:t>
            </a:r>
            <a:r>
              <a:rPr lang="en-US" altLang="zh-CN" sz="2400" dirty="0">
                <a:solidFill>
                  <a:srgbClr val="FF0000"/>
                </a:solidFill>
              </a:rPr>
              <a:t> </a:t>
            </a:r>
            <a:r>
              <a:rPr lang="zh-CN" altLang="en-US" sz="2400" dirty="0">
                <a:solidFill>
                  <a:srgbClr val="FF0000"/>
                </a:solidFill>
              </a:rPr>
              <a:t>，</a:t>
            </a:r>
            <a:r>
              <a:rPr lang="en-US" altLang="zh-CN" sz="2400" dirty="0">
                <a:solidFill>
                  <a:srgbClr val="FF0000"/>
                </a:solidFill>
              </a:rPr>
              <a:t>as  </a:t>
            </a:r>
            <a:r>
              <a:rPr lang="en-US" altLang="zh-CN" sz="2400" i="1" dirty="0">
                <a:solidFill>
                  <a:srgbClr val="FF0000"/>
                </a:solidFill>
              </a:rPr>
              <a:t>n</a:t>
            </a:r>
            <a:r>
              <a:rPr lang="en-US" altLang="zh-CN" sz="2400" dirty="0">
                <a:solidFill>
                  <a:srgbClr val="FF0000"/>
                </a:solidFill>
                <a:sym typeface="Symbol" panose="05050102010706020507" pitchFamily="18" charset="2"/>
              </a:rPr>
              <a:t></a:t>
            </a:r>
            <a:r>
              <a:rPr lang="zh-CN" altLang="en-US" sz="2400" dirty="0">
                <a:solidFill>
                  <a:srgbClr val="FF0000"/>
                </a:solidFill>
                <a:sym typeface="Symbol" panose="05050102010706020507" pitchFamily="18" charset="2"/>
              </a:rPr>
              <a:t>。</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dirty="0" smtClean="0">
                <a:sym typeface="Symbol" panose="05050102010706020507" pitchFamily="18" charset="2"/>
              </a:rPr>
              <a:t>=</a:t>
            </a:r>
            <a:r>
              <a:rPr lang="en-US" altLang="zh-CN" sz="2400" dirty="0" smtClean="0"/>
              <a:t> </a:t>
            </a:r>
            <a:r>
              <a:rPr lang="en-US" altLang="zh-CN" sz="2400" i="1" dirty="0">
                <a:sym typeface="Symbol" panose="05050102010706020507" pitchFamily="18" charset="2"/>
              </a:rPr>
              <a:t></a:t>
            </a:r>
            <a:r>
              <a:rPr lang="en-US" altLang="zh-CN" sz="2400" dirty="0"/>
              <a:t> (</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 </a:t>
            </a:r>
            <a:r>
              <a:rPr lang="en-US" altLang="zh-CN" sz="2400" dirty="0"/>
              <a:t> </a:t>
            </a:r>
            <a:r>
              <a:rPr lang="en-US" altLang="zh-CN" sz="2400" i="1" dirty="0"/>
              <a:t>g</a:t>
            </a:r>
            <a:r>
              <a:rPr lang="en-US" altLang="zh-CN" sz="2400" dirty="0"/>
              <a:t>(</a:t>
            </a:r>
            <a:r>
              <a:rPr lang="en-US" altLang="zh-CN" sz="2400" i="1" dirty="0"/>
              <a:t>n</a:t>
            </a:r>
            <a:r>
              <a:rPr lang="en-US" altLang="zh-CN" sz="2400" dirty="0"/>
              <a:t>) </a:t>
            </a:r>
            <a:r>
              <a:rPr lang="en-US" altLang="zh-CN" sz="2400" dirty="0" smtClean="0">
                <a:sym typeface="Symbol" panose="05050102010706020507" pitchFamily="18" charset="2"/>
              </a:rPr>
              <a:t>=</a:t>
            </a:r>
            <a:r>
              <a:rPr lang="en-US" altLang="zh-CN" sz="2400" dirty="0" smtClean="0"/>
              <a:t> </a:t>
            </a:r>
            <a:r>
              <a:rPr lang="en-US" altLang="zh-CN" sz="2400" i="1" dirty="0">
                <a:sym typeface="Symbol" panose="05050102010706020507" pitchFamily="18" charset="2"/>
              </a:rPr>
              <a:t>o</a:t>
            </a:r>
            <a:r>
              <a:rPr lang="en-US" altLang="zh-CN" sz="2400" dirty="0"/>
              <a:t> (</a:t>
            </a:r>
            <a:r>
              <a:rPr lang="en-US" altLang="zh-CN" sz="2400" i="1" dirty="0"/>
              <a:t>f</a:t>
            </a:r>
            <a:r>
              <a:rPr lang="en-US" altLang="zh-CN" sz="2400" dirty="0"/>
              <a:t>(</a:t>
            </a:r>
            <a:r>
              <a:rPr lang="en-US" altLang="zh-CN" sz="2400" i="1" dirty="0"/>
              <a:t>n</a:t>
            </a:r>
            <a:r>
              <a:rPr lang="en-US" altLang="zh-CN" sz="2400" dirty="0"/>
              <a:t>)) </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CC0438F-C2BE-51E1-10EB-64E7C32877EF}"/>
              </a:ext>
            </a:extLst>
          </p:cNvPr>
          <p:cNvSpPr>
            <a:spLocks noGrp="1" noChangeArrowheads="1"/>
          </p:cNvSpPr>
          <p:nvPr>
            <p:ph type="title"/>
          </p:nvPr>
        </p:nvSpPr>
        <p:spPr/>
        <p:txBody>
          <a:bodyPr/>
          <a:lstStyle/>
          <a:p>
            <a:r>
              <a:rPr lang="zh-CN" altLang="en-US" sz="2800" b="1">
                <a:solidFill>
                  <a:srgbClr val="0000FF"/>
                </a:solidFill>
              </a:rPr>
              <a:t>渐近分析中函数比较</a:t>
            </a:r>
          </a:p>
        </p:txBody>
      </p:sp>
      <p:pic>
        <p:nvPicPr>
          <p:cNvPr id="6" name="Picture 2" descr="https://images2015.cnblogs.com/blog/1003823/201702/1003823-20170224161915241-111598640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075" y="1844824"/>
            <a:ext cx="6958725" cy="290430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1327" y="1818140"/>
            <a:ext cx="1555234" cy="707886"/>
          </a:xfrm>
          <a:prstGeom prst="rect">
            <a:avLst/>
          </a:prstGeom>
        </p:spPr>
        <p:txBody>
          <a:bodyPr wrap="square">
            <a:spAutoFit/>
          </a:bodyPr>
          <a:lstStyle/>
          <a:p>
            <a:r>
              <a:rPr lang="zh-CN" altLang="en-US" sz="2000" b="1" dirty="0">
                <a:solidFill>
                  <a:srgbClr val="3907F1"/>
                </a:solidFill>
              </a:rPr>
              <a:t>紧渐近</a:t>
            </a:r>
            <a:r>
              <a:rPr lang="zh-CN" altLang="en-US" sz="2000" b="1" dirty="0" smtClean="0">
                <a:solidFill>
                  <a:srgbClr val="3907F1"/>
                </a:solidFill>
              </a:rPr>
              <a:t>界</a:t>
            </a:r>
            <a:r>
              <a:rPr lang="zh-CN" altLang="en-US" sz="2000" b="1" dirty="0">
                <a:solidFill>
                  <a:srgbClr val="3907F1"/>
                </a:solidFill>
                <a:sym typeface="Symbol" panose="05050102010706020507" pitchFamily="18" charset="2"/>
              </a:rPr>
              <a:t></a:t>
            </a:r>
            <a:endParaRPr lang="en-US" altLang="zh-CN" sz="2000" b="1" dirty="0">
              <a:solidFill>
                <a:srgbClr val="3907F1"/>
              </a:solidFill>
            </a:endParaRPr>
          </a:p>
          <a:p>
            <a:endParaRPr lang="zh-CN" altLang="en-US" sz="2000" dirty="0"/>
          </a:p>
        </p:txBody>
      </p:sp>
      <p:sp>
        <p:nvSpPr>
          <p:cNvPr id="5" name="矩形 4"/>
          <p:cNvSpPr/>
          <p:nvPr/>
        </p:nvSpPr>
        <p:spPr>
          <a:xfrm>
            <a:off x="91327" y="2353048"/>
            <a:ext cx="1415772" cy="400110"/>
          </a:xfrm>
          <a:prstGeom prst="rect">
            <a:avLst/>
          </a:prstGeom>
        </p:spPr>
        <p:txBody>
          <a:bodyPr wrap="none">
            <a:spAutoFit/>
          </a:bodyPr>
          <a:lstStyle/>
          <a:p>
            <a:r>
              <a:rPr lang="zh-CN" altLang="en-US" sz="2000" b="1" dirty="0">
                <a:solidFill>
                  <a:srgbClr val="3907F1"/>
                </a:solidFill>
              </a:rPr>
              <a:t>渐近</a:t>
            </a:r>
            <a:r>
              <a:rPr lang="zh-CN" altLang="en-US" sz="2000" b="1" dirty="0" smtClean="0">
                <a:solidFill>
                  <a:srgbClr val="3907F1"/>
                </a:solidFill>
              </a:rPr>
              <a:t>上界</a:t>
            </a:r>
            <a:r>
              <a:rPr lang="en-US" altLang="zh-CN" sz="2000" b="1" dirty="0">
                <a:solidFill>
                  <a:srgbClr val="3907F1"/>
                </a:solidFill>
              </a:rPr>
              <a:t>O</a:t>
            </a:r>
            <a:endParaRPr lang="zh-CN" altLang="en-US" sz="2000" dirty="0"/>
          </a:p>
        </p:txBody>
      </p:sp>
      <p:sp>
        <p:nvSpPr>
          <p:cNvPr id="7" name="矩形 6"/>
          <p:cNvSpPr/>
          <p:nvPr/>
        </p:nvSpPr>
        <p:spPr>
          <a:xfrm>
            <a:off x="91327" y="2956212"/>
            <a:ext cx="1555234" cy="400110"/>
          </a:xfrm>
          <a:prstGeom prst="rect">
            <a:avLst/>
          </a:prstGeom>
        </p:spPr>
        <p:txBody>
          <a:bodyPr wrap="none">
            <a:spAutoFit/>
          </a:bodyPr>
          <a:lstStyle/>
          <a:p>
            <a:r>
              <a:rPr lang="zh-CN" altLang="en-US" sz="2000" b="1" dirty="0">
                <a:solidFill>
                  <a:srgbClr val="3907F1"/>
                </a:solidFill>
              </a:rPr>
              <a:t>渐近</a:t>
            </a:r>
            <a:r>
              <a:rPr lang="zh-CN" altLang="en-US" sz="2000" b="1" dirty="0" smtClean="0">
                <a:solidFill>
                  <a:srgbClr val="3907F1"/>
                </a:solidFill>
              </a:rPr>
              <a:t>下界 </a:t>
            </a:r>
            <a:r>
              <a:rPr lang="zh-CN" altLang="en-US" sz="2000" b="1" dirty="0" smtClean="0">
                <a:solidFill>
                  <a:srgbClr val="3907F1"/>
                </a:solidFill>
                <a:sym typeface="Symbol" panose="05050102010706020507" pitchFamily="18" charset="2"/>
              </a:rPr>
              <a:t></a:t>
            </a:r>
            <a:r>
              <a:rPr lang="zh-CN" altLang="en-US" sz="2000" dirty="0" smtClean="0">
                <a:solidFill>
                  <a:srgbClr val="000000"/>
                </a:solidFill>
              </a:rPr>
              <a:t> </a:t>
            </a:r>
            <a:endParaRPr lang="zh-CN" altLang="en-US" sz="2000" dirty="0"/>
          </a:p>
        </p:txBody>
      </p:sp>
      <p:sp>
        <p:nvSpPr>
          <p:cNvPr id="8" name="矩形 7"/>
          <p:cNvSpPr/>
          <p:nvPr/>
        </p:nvSpPr>
        <p:spPr>
          <a:xfrm>
            <a:off x="91327" y="3582946"/>
            <a:ext cx="1444626" cy="400110"/>
          </a:xfrm>
          <a:prstGeom prst="rect">
            <a:avLst/>
          </a:prstGeom>
        </p:spPr>
        <p:txBody>
          <a:bodyPr wrap="none">
            <a:spAutoFit/>
          </a:bodyPr>
          <a:lstStyle/>
          <a:p>
            <a:r>
              <a:rPr lang="zh-CN" altLang="en-US" sz="2000" b="1" dirty="0">
                <a:solidFill>
                  <a:srgbClr val="3907F1"/>
                </a:solidFill>
              </a:rPr>
              <a:t>非紧</a:t>
            </a:r>
            <a:r>
              <a:rPr lang="zh-CN" altLang="en-US" sz="2000" b="1" dirty="0" smtClean="0">
                <a:solidFill>
                  <a:srgbClr val="3907F1"/>
                </a:solidFill>
              </a:rPr>
              <a:t>上界</a:t>
            </a:r>
            <a:r>
              <a:rPr lang="en-US" altLang="zh-CN" sz="2000" b="1" i="1" dirty="0" smtClean="0">
                <a:solidFill>
                  <a:srgbClr val="3907F1"/>
                </a:solidFill>
              </a:rPr>
              <a:t>o</a:t>
            </a:r>
            <a:r>
              <a:rPr lang="en-US" altLang="zh-CN" sz="2000" i="1" dirty="0" smtClean="0"/>
              <a:t> </a:t>
            </a:r>
            <a:endParaRPr lang="zh-CN" altLang="en-US" sz="2000" dirty="0"/>
          </a:p>
        </p:txBody>
      </p:sp>
      <p:sp>
        <p:nvSpPr>
          <p:cNvPr id="9" name="矩形 8"/>
          <p:cNvSpPr/>
          <p:nvPr/>
        </p:nvSpPr>
        <p:spPr>
          <a:xfrm>
            <a:off x="91327" y="4314663"/>
            <a:ext cx="1463862" cy="400110"/>
          </a:xfrm>
          <a:prstGeom prst="rect">
            <a:avLst/>
          </a:prstGeom>
        </p:spPr>
        <p:txBody>
          <a:bodyPr wrap="none">
            <a:spAutoFit/>
          </a:bodyPr>
          <a:lstStyle/>
          <a:p>
            <a:r>
              <a:rPr lang="zh-CN" altLang="en-US" sz="2000" b="1" dirty="0">
                <a:solidFill>
                  <a:srgbClr val="3907F1"/>
                </a:solidFill>
              </a:rPr>
              <a:t>非紧</a:t>
            </a:r>
            <a:r>
              <a:rPr lang="zh-CN" altLang="en-US" sz="2000" b="1" dirty="0" smtClean="0">
                <a:solidFill>
                  <a:srgbClr val="3907F1"/>
                </a:solidFill>
              </a:rPr>
              <a:t>下界</a:t>
            </a:r>
            <a:r>
              <a:rPr lang="zh-CN" altLang="en-US" sz="2000" b="1" i="1" dirty="0" smtClean="0">
                <a:solidFill>
                  <a:srgbClr val="3907F1"/>
                </a:solidFill>
                <a:sym typeface="Symbol" panose="05050102010706020507" pitchFamily="18" charset="2"/>
              </a:rPr>
              <a:t></a:t>
            </a:r>
            <a:r>
              <a:rPr lang="zh-CN" altLang="en-US" sz="2000" dirty="0" smtClean="0"/>
              <a:t> </a:t>
            </a:r>
            <a:endParaRPr lang="zh-CN" altLang="en-US" sz="2000" dirty="0"/>
          </a:p>
        </p:txBody>
      </p:sp>
    </p:spTree>
    <p:extLst>
      <p:ext uri="{BB962C8B-B14F-4D97-AF65-F5344CB8AC3E}">
        <p14:creationId xmlns:p14="http://schemas.microsoft.com/office/powerpoint/2010/main" val="7729673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CC0438F-C2BE-51E1-10EB-64E7C32877EF}"/>
              </a:ext>
            </a:extLst>
          </p:cNvPr>
          <p:cNvSpPr>
            <a:spLocks noGrp="1" noChangeArrowheads="1"/>
          </p:cNvSpPr>
          <p:nvPr>
            <p:ph type="title"/>
          </p:nvPr>
        </p:nvSpPr>
        <p:spPr/>
        <p:txBody>
          <a:bodyPr/>
          <a:lstStyle/>
          <a:p>
            <a:r>
              <a:rPr lang="zh-CN" altLang="en-US" sz="2800" b="1">
                <a:solidFill>
                  <a:srgbClr val="0000FF"/>
                </a:solidFill>
              </a:rPr>
              <a:t>渐近分析中函数比较</a:t>
            </a:r>
          </a:p>
        </p:txBody>
      </p:sp>
      <p:sp>
        <p:nvSpPr>
          <p:cNvPr id="34819" name="Rectangle 3">
            <a:extLst>
              <a:ext uri="{FF2B5EF4-FFF2-40B4-BE49-F238E27FC236}">
                <a16:creationId xmlns:a16="http://schemas.microsoft.com/office/drawing/2014/main" id="{C970708A-9009-768E-AB49-7DB8ADC6611A}"/>
              </a:ext>
            </a:extLst>
          </p:cNvPr>
          <p:cNvSpPr>
            <a:spLocks noGrp="1" noChangeArrowheads="1"/>
          </p:cNvSpPr>
          <p:nvPr>
            <p:ph type="body" idx="1"/>
          </p:nvPr>
        </p:nvSpPr>
        <p:spPr>
          <a:xfrm>
            <a:off x="2915817" y="1556793"/>
            <a:ext cx="3312368" cy="3168352"/>
          </a:xfrm>
          <a:solidFill>
            <a:schemeClr val="bg1"/>
          </a:solidFill>
        </p:spPr>
        <p:txBody>
          <a:bodyPr/>
          <a:lstStyle/>
          <a:p>
            <a:pPr>
              <a:lnSpc>
                <a:spcPct val="150000"/>
              </a:lnSpc>
              <a:buNone/>
            </a:pP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 </a:t>
            </a:r>
            <a:r>
              <a:rPr lang="en-US" altLang="zh-CN" sz="2400" dirty="0">
                <a:sym typeface="Symbol" panose="05050102010706020507" pitchFamily="18" charset="2"/>
              </a:rPr>
              <a:t>= b;</a:t>
            </a:r>
          </a:p>
          <a:p>
            <a:pPr>
              <a:lnSpc>
                <a:spcPct val="150000"/>
              </a:lnSpc>
              <a:buFont typeface="Wingdings" panose="05000000000000000000" pitchFamily="2" charset="2"/>
              <a:buNone/>
            </a:pPr>
            <a:r>
              <a:rPr lang="en-US" altLang="zh-CN" sz="2400" i="1" dirty="0" smtClean="0"/>
              <a:t>f</a:t>
            </a:r>
            <a:r>
              <a:rPr lang="en-US" altLang="zh-CN" sz="2400" dirty="0" smtClean="0"/>
              <a:t>(</a:t>
            </a:r>
            <a:r>
              <a:rPr lang="en-US" altLang="zh-CN" sz="2400" i="1" dirty="0" smtClean="0"/>
              <a:t>n</a:t>
            </a:r>
            <a:r>
              <a:rPr lang="en-US" altLang="zh-CN" sz="2400" dirty="0"/>
              <a:t>)= </a:t>
            </a:r>
            <a:r>
              <a:rPr lang="en-US" altLang="zh-CN" sz="2400" i="1" dirty="0">
                <a:sym typeface="Symbol" panose="05050102010706020507" pitchFamily="18" charset="2"/>
              </a:rPr>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 </a:t>
            </a:r>
            <a:r>
              <a:rPr lang="en-US" altLang="zh-CN" sz="2400" dirty="0">
                <a:sym typeface="Symbol" panose="05050102010706020507" pitchFamily="18" charset="2"/>
              </a:rPr>
              <a:t> b;</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 </a:t>
            </a:r>
            <a:r>
              <a:rPr lang="en-US" altLang="zh-CN" sz="2400" dirty="0">
                <a:sym typeface="Symbol" panose="05050102010706020507" pitchFamily="18" charset="2"/>
              </a:rPr>
              <a:t> b;</a:t>
            </a:r>
          </a:p>
          <a:p>
            <a:pPr>
              <a:lnSpc>
                <a:spcPct val="150000"/>
              </a:lnSpc>
              <a:buFont typeface="Wingdings" panose="05000000000000000000" pitchFamily="2" charset="2"/>
              <a:buNone/>
            </a:pPr>
            <a:r>
              <a:rPr lang="en-US" altLang="zh-CN" sz="2400" i="1" dirty="0" smtClean="0"/>
              <a:t>f</a:t>
            </a:r>
            <a:r>
              <a:rPr lang="en-US" altLang="zh-CN" sz="2400" dirty="0" smtClean="0"/>
              <a:t>(</a:t>
            </a:r>
            <a:r>
              <a:rPr lang="en-US" altLang="zh-CN" sz="2400" i="1" dirty="0" smtClean="0"/>
              <a:t>n</a:t>
            </a:r>
            <a:r>
              <a:rPr lang="en-US" altLang="zh-CN" sz="2400" dirty="0"/>
              <a:t>)= </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 </a:t>
            </a:r>
            <a:r>
              <a:rPr lang="en-US" altLang="zh-CN" sz="2400" dirty="0">
                <a:sym typeface="Symbol" panose="05050102010706020507" pitchFamily="18" charset="2"/>
              </a:rPr>
              <a:t>&lt; b;</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i="1" dirty="0">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 </a:t>
            </a:r>
            <a:r>
              <a:rPr lang="en-US" altLang="zh-CN" sz="2400" dirty="0">
                <a:sym typeface="Symbol" panose="05050102010706020507" pitchFamily="18" charset="2"/>
              </a:rPr>
              <a:t>&gt; b.</a:t>
            </a:r>
          </a:p>
        </p:txBody>
      </p:sp>
      <p:sp>
        <p:nvSpPr>
          <p:cNvPr id="7" name="矩形 6"/>
          <p:cNvSpPr/>
          <p:nvPr/>
        </p:nvSpPr>
        <p:spPr>
          <a:xfrm>
            <a:off x="899592" y="1700808"/>
            <a:ext cx="1555234" cy="707886"/>
          </a:xfrm>
          <a:prstGeom prst="rect">
            <a:avLst/>
          </a:prstGeom>
        </p:spPr>
        <p:txBody>
          <a:bodyPr wrap="square">
            <a:spAutoFit/>
          </a:bodyPr>
          <a:lstStyle/>
          <a:p>
            <a:r>
              <a:rPr lang="zh-CN" altLang="en-US" sz="2000" b="1" dirty="0">
                <a:solidFill>
                  <a:srgbClr val="3907F1"/>
                </a:solidFill>
              </a:rPr>
              <a:t>紧渐近</a:t>
            </a:r>
            <a:r>
              <a:rPr lang="zh-CN" altLang="en-US" sz="2000" b="1" dirty="0" smtClean="0">
                <a:solidFill>
                  <a:srgbClr val="3907F1"/>
                </a:solidFill>
              </a:rPr>
              <a:t>界</a:t>
            </a:r>
            <a:r>
              <a:rPr lang="zh-CN" altLang="en-US" sz="2000" b="1" dirty="0">
                <a:solidFill>
                  <a:srgbClr val="3907F1"/>
                </a:solidFill>
                <a:sym typeface="Symbol" panose="05050102010706020507" pitchFamily="18" charset="2"/>
              </a:rPr>
              <a:t></a:t>
            </a:r>
            <a:endParaRPr lang="en-US" altLang="zh-CN" sz="2000" b="1" dirty="0">
              <a:solidFill>
                <a:srgbClr val="3907F1"/>
              </a:solidFill>
            </a:endParaRPr>
          </a:p>
          <a:p>
            <a:endParaRPr lang="zh-CN" altLang="en-US" sz="2000" dirty="0"/>
          </a:p>
        </p:txBody>
      </p:sp>
      <p:sp>
        <p:nvSpPr>
          <p:cNvPr id="8" name="矩形 7"/>
          <p:cNvSpPr/>
          <p:nvPr/>
        </p:nvSpPr>
        <p:spPr>
          <a:xfrm>
            <a:off x="899592" y="2235716"/>
            <a:ext cx="1415772" cy="400110"/>
          </a:xfrm>
          <a:prstGeom prst="rect">
            <a:avLst/>
          </a:prstGeom>
        </p:spPr>
        <p:txBody>
          <a:bodyPr wrap="none">
            <a:spAutoFit/>
          </a:bodyPr>
          <a:lstStyle/>
          <a:p>
            <a:r>
              <a:rPr lang="zh-CN" altLang="en-US" sz="2000" b="1" dirty="0">
                <a:solidFill>
                  <a:srgbClr val="3907F1"/>
                </a:solidFill>
              </a:rPr>
              <a:t>渐近</a:t>
            </a:r>
            <a:r>
              <a:rPr lang="zh-CN" altLang="en-US" sz="2000" b="1" dirty="0" smtClean="0">
                <a:solidFill>
                  <a:srgbClr val="3907F1"/>
                </a:solidFill>
              </a:rPr>
              <a:t>上界</a:t>
            </a:r>
            <a:r>
              <a:rPr lang="en-US" altLang="zh-CN" sz="2000" b="1" dirty="0">
                <a:solidFill>
                  <a:srgbClr val="3907F1"/>
                </a:solidFill>
              </a:rPr>
              <a:t>O</a:t>
            </a:r>
            <a:endParaRPr lang="zh-CN" altLang="en-US" sz="2000" dirty="0"/>
          </a:p>
        </p:txBody>
      </p:sp>
      <p:sp>
        <p:nvSpPr>
          <p:cNvPr id="9" name="矩形 8"/>
          <p:cNvSpPr/>
          <p:nvPr/>
        </p:nvSpPr>
        <p:spPr>
          <a:xfrm>
            <a:off x="899592" y="2838880"/>
            <a:ext cx="1555234" cy="400110"/>
          </a:xfrm>
          <a:prstGeom prst="rect">
            <a:avLst/>
          </a:prstGeom>
        </p:spPr>
        <p:txBody>
          <a:bodyPr wrap="none">
            <a:spAutoFit/>
          </a:bodyPr>
          <a:lstStyle/>
          <a:p>
            <a:r>
              <a:rPr lang="zh-CN" altLang="en-US" sz="2000" b="1" dirty="0">
                <a:solidFill>
                  <a:srgbClr val="3907F1"/>
                </a:solidFill>
              </a:rPr>
              <a:t>渐近</a:t>
            </a:r>
            <a:r>
              <a:rPr lang="zh-CN" altLang="en-US" sz="2000" b="1" dirty="0" smtClean="0">
                <a:solidFill>
                  <a:srgbClr val="3907F1"/>
                </a:solidFill>
              </a:rPr>
              <a:t>下界 </a:t>
            </a:r>
            <a:r>
              <a:rPr lang="zh-CN" altLang="en-US" sz="2000" b="1" dirty="0" smtClean="0">
                <a:solidFill>
                  <a:srgbClr val="3907F1"/>
                </a:solidFill>
                <a:sym typeface="Symbol" panose="05050102010706020507" pitchFamily="18" charset="2"/>
              </a:rPr>
              <a:t></a:t>
            </a:r>
            <a:r>
              <a:rPr lang="zh-CN" altLang="en-US" sz="2000" dirty="0" smtClean="0">
                <a:solidFill>
                  <a:srgbClr val="000000"/>
                </a:solidFill>
              </a:rPr>
              <a:t> </a:t>
            </a:r>
            <a:endParaRPr lang="zh-CN" altLang="en-US" sz="2000" dirty="0"/>
          </a:p>
        </p:txBody>
      </p:sp>
      <p:sp>
        <p:nvSpPr>
          <p:cNvPr id="10" name="矩形 9"/>
          <p:cNvSpPr/>
          <p:nvPr/>
        </p:nvSpPr>
        <p:spPr>
          <a:xfrm>
            <a:off x="899592" y="3465614"/>
            <a:ext cx="1444626" cy="400110"/>
          </a:xfrm>
          <a:prstGeom prst="rect">
            <a:avLst/>
          </a:prstGeom>
        </p:spPr>
        <p:txBody>
          <a:bodyPr wrap="none">
            <a:spAutoFit/>
          </a:bodyPr>
          <a:lstStyle/>
          <a:p>
            <a:r>
              <a:rPr lang="zh-CN" altLang="en-US" sz="2000" b="1" dirty="0">
                <a:solidFill>
                  <a:srgbClr val="3907F1"/>
                </a:solidFill>
              </a:rPr>
              <a:t>非紧</a:t>
            </a:r>
            <a:r>
              <a:rPr lang="zh-CN" altLang="en-US" sz="2000" b="1" dirty="0" smtClean="0">
                <a:solidFill>
                  <a:srgbClr val="3907F1"/>
                </a:solidFill>
              </a:rPr>
              <a:t>上界</a:t>
            </a:r>
            <a:r>
              <a:rPr lang="en-US" altLang="zh-CN" sz="2000" b="1" i="1" dirty="0" smtClean="0">
                <a:solidFill>
                  <a:srgbClr val="3907F1"/>
                </a:solidFill>
              </a:rPr>
              <a:t>o</a:t>
            </a:r>
            <a:r>
              <a:rPr lang="en-US" altLang="zh-CN" sz="2000" i="1" dirty="0" smtClean="0"/>
              <a:t> </a:t>
            </a:r>
            <a:endParaRPr lang="zh-CN" altLang="en-US" sz="2000" dirty="0"/>
          </a:p>
        </p:txBody>
      </p:sp>
      <p:sp>
        <p:nvSpPr>
          <p:cNvPr id="11" name="矩形 10"/>
          <p:cNvSpPr/>
          <p:nvPr/>
        </p:nvSpPr>
        <p:spPr>
          <a:xfrm>
            <a:off x="899592" y="4197331"/>
            <a:ext cx="1463862" cy="400110"/>
          </a:xfrm>
          <a:prstGeom prst="rect">
            <a:avLst/>
          </a:prstGeom>
        </p:spPr>
        <p:txBody>
          <a:bodyPr wrap="none">
            <a:spAutoFit/>
          </a:bodyPr>
          <a:lstStyle/>
          <a:p>
            <a:r>
              <a:rPr lang="zh-CN" altLang="en-US" sz="2000" b="1" dirty="0">
                <a:solidFill>
                  <a:srgbClr val="3907F1"/>
                </a:solidFill>
              </a:rPr>
              <a:t>非紧</a:t>
            </a:r>
            <a:r>
              <a:rPr lang="zh-CN" altLang="en-US" sz="2000" b="1" dirty="0" smtClean="0">
                <a:solidFill>
                  <a:srgbClr val="3907F1"/>
                </a:solidFill>
              </a:rPr>
              <a:t>下界</a:t>
            </a:r>
            <a:r>
              <a:rPr lang="zh-CN" altLang="en-US" sz="2000" b="1" i="1" dirty="0" smtClean="0">
                <a:solidFill>
                  <a:srgbClr val="3907F1"/>
                </a:solidFill>
                <a:sym typeface="Symbol" panose="05050102010706020507" pitchFamily="18" charset="2"/>
              </a:rPr>
              <a:t></a:t>
            </a:r>
            <a:r>
              <a:rPr lang="zh-CN" altLang="en-US" sz="2000" dirty="0" smtClean="0"/>
              <a:t> </a:t>
            </a:r>
            <a:endParaRPr lang="zh-CN" altLang="en-US" sz="2000"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4D289FC-133E-A3E9-DFFF-C0F5DCEBDFBF}"/>
              </a:ext>
            </a:extLst>
          </p:cNvPr>
          <p:cNvSpPr>
            <a:spLocks noGrp="1" noChangeArrowheads="1"/>
          </p:cNvSpPr>
          <p:nvPr>
            <p:ph type="title"/>
          </p:nvPr>
        </p:nvSpPr>
        <p:spPr/>
        <p:txBody>
          <a:bodyPr/>
          <a:lstStyle/>
          <a:p>
            <a:r>
              <a:rPr lang="zh-CN" altLang="en-US" sz="2800" b="1">
                <a:solidFill>
                  <a:srgbClr val="0000FF"/>
                </a:solidFill>
              </a:rPr>
              <a:t>渐近分析记号的若干性质</a:t>
            </a:r>
          </a:p>
        </p:txBody>
      </p:sp>
      <p:sp>
        <p:nvSpPr>
          <p:cNvPr id="35843" name="Rectangle 3">
            <a:extLst>
              <a:ext uri="{FF2B5EF4-FFF2-40B4-BE49-F238E27FC236}">
                <a16:creationId xmlns:a16="http://schemas.microsoft.com/office/drawing/2014/main" id="{6C35270E-7EA4-90A4-28E8-D14ED9B0A1E3}"/>
              </a:ext>
            </a:extLst>
          </p:cNvPr>
          <p:cNvSpPr>
            <a:spLocks noGrp="1" noChangeArrowheads="1"/>
          </p:cNvSpPr>
          <p:nvPr>
            <p:ph type="body" idx="1"/>
          </p:nvPr>
        </p:nvSpPr>
        <p:spPr>
          <a:xfrm>
            <a:off x="428625" y="1143000"/>
            <a:ext cx="8229600" cy="4530725"/>
          </a:xfrm>
        </p:spPr>
        <p:txBody>
          <a:bodyPr/>
          <a:lstStyle/>
          <a:p>
            <a:pPr>
              <a:lnSpc>
                <a:spcPct val="150000"/>
              </a:lnSpc>
              <a:buFont typeface="Wingdings" panose="05000000000000000000" pitchFamily="2" charset="2"/>
              <a:buNone/>
            </a:pPr>
            <a:r>
              <a:rPr lang="zh-CN" altLang="en-US" sz="2400" b="1">
                <a:solidFill>
                  <a:srgbClr val="0000FF"/>
                </a:solidFill>
              </a:rPr>
              <a:t>（</a:t>
            </a:r>
            <a:r>
              <a:rPr lang="en-US" altLang="zh-CN" sz="2400" b="1">
                <a:solidFill>
                  <a:srgbClr val="0000FF"/>
                </a:solidFill>
              </a:rPr>
              <a:t>1</a:t>
            </a:r>
            <a:r>
              <a:rPr lang="zh-CN" altLang="en-US" sz="2400" b="1">
                <a:solidFill>
                  <a:srgbClr val="0000FF"/>
                </a:solidFill>
              </a:rPr>
              <a:t>）传递性：</a:t>
            </a:r>
          </a:p>
          <a:p>
            <a:pPr>
              <a:lnSpc>
                <a:spcPct val="150000"/>
              </a:lnSpc>
              <a:buFont typeface="Wingdings" panose="05000000000000000000" pitchFamily="2" charset="2"/>
              <a:buNone/>
            </a:pPr>
            <a:r>
              <a:rPr lang="en-US" altLang="zh-CN" sz="2400" i="1"/>
              <a:t>f</a:t>
            </a:r>
            <a:r>
              <a:rPr lang="en-US" altLang="zh-CN" sz="2400"/>
              <a:t>(</a:t>
            </a:r>
            <a:r>
              <a:rPr lang="en-US" altLang="zh-CN" sz="2400" i="1"/>
              <a:t>n</a:t>
            </a:r>
            <a:r>
              <a:rPr lang="en-US" altLang="zh-CN" sz="2400"/>
              <a:t>)= </a:t>
            </a:r>
            <a:r>
              <a:rPr lang="en-US" altLang="zh-CN" sz="2400">
                <a:sym typeface="Symbol" panose="05050102010706020507" pitchFamily="18" charset="2"/>
              </a:rPr>
              <a:t></a:t>
            </a:r>
            <a:r>
              <a:rPr lang="en-US" altLang="zh-CN" sz="2400"/>
              <a:t>(</a:t>
            </a:r>
            <a:r>
              <a:rPr lang="en-US" altLang="zh-CN" sz="2400" i="1"/>
              <a:t>g</a:t>
            </a:r>
            <a:r>
              <a:rPr lang="en-US" altLang="zh-CN" sz="2400"/>
              <a:t>(</a:t>
            </a:r>
            <a:r>
              <a:rPr lang="en-US" altLang="zh-CN" sz="2400" i="1"/>
              <a:t>n</a:t>
            </a:r>
            <a:r>
              <a:rPr lang="en-US" altLang="zh-CN" sz="2400"/>
              <a:t>))</a:t>
            </a:r>
            <a:r>
              <a:rPr lang="zh-CN" altLang="en-US" sz="2400"/>
              <a:t>， </a:t>
            </a:r>
            <a:r>
              <a:rPr lang="en-US" altLang="zh-CN" sz="2400" i="1"/>
              <a:t>g</a:t>
            </a:r>
            <a:r>
              <a:rPr lang="en-US" altLang="zh-CN" sz="2400"/>
              <a:t>(</a:t>
            </a:r>
            <a:r>
              <a:rPr lang="en-US" altLang="zh-CN" sz="2400" i="1"/>
              <a:t>n</a:t>
            </a:r>
            <a:r>
              <a:rPr lang="en-US" altLang="zh-CN" sz="2400"/>
              <a:t>)= </a:t>
            </a:r>
            <a:r>
              <a:rPr lang="en-US" altLang="zh-CN" sz="2400">
                <a:sym typeface="Symbol" panose="05050102010706020507" pitchFamily="18" charset="2"/>
              </a:rPr>
              <a:t></a:t>
            </a:r>
            <a:r>
              <a:rPr lang="en-US" altLang="zh-CN" sz="2400"/>
              <a:t>(</a:t>
            </a:r>
            <a:r>
              <a:rPr lang="en-US" altLang="zh-CN" sz="2400" i="1"/>
              <a:t>h</a:t>
            </a:r>
            <a:r>
              <a:rPr lang="en-US" altLang="zh-CN" sz="2400"/>
              <a:t>(</a:t>
            </a:r>
            <a:r>
              <a:rPr lang="en-US" altLang="zh-CN" sz="2400" i="1"/>
              <a:t>n</a:t>
            </a:r>
            <a:r>
              <a:rPr lang="en-US" altLang="zh-CN" sz="2400"/>
              <a:t>))  </a:t>
            </a:r>
            <a:r>
              <a:rPr lang="en-US" altLang="zh-CN" sz="2000">
                <a:sym typeface="Symbol" panose="05050102010706020507" pitchFamily="18" charset="2"/>
              </a:rPr>
              <a:t></a:t>
            </a:r>
            <a:r>
              <a:rPr lang="en-US" altLang="zh-CN" sz="2000"/>
              <a:t>  </a:t>
            </a:r>
            <a:r>
              <a:rPr lang="en-US" altLang="zh-CN" sz="2400" i="1"/>
              <a:t>f</a:t>
            </a:r>
            <a:r>
              <a:rPr lang="en-US" altLang="zh-CN" sz="2400"/>
              <a:t>(</a:t>
            </a:r>
            <a:r>
              <a:rPr lang="en-US" altLang="zh-CN" sz="2400" i="1"/>
              <a:t>n</a:t>
            </a:r>
            <a:r>
              <a:rPr lang="en-US" altLang="zh-CN" sz="2400"/>
              <a:t>)= </a:t>
            </a:r>
            <a:r>
              <a:rPr lang="en-US" altLang="zh-CN" sz="2400">
                <a:sym typeface="Symbol" panose="05050102010706020507" pitchFamily="18" charset="2"/>
              </a:rPr>
              <a:t></a:t>
            </a:r>
            <a:r>
              <a:rPr lang="en-US" altLang="zh-CN" sz="2400"/>
              <a:t>(</a:t>
            </a:r>
            <a:r>
              <a:rPr lang="en-US" altLang="zh-CN" sz="2400" i="1"/>
              <a:t>h</a:t>
            </a:r>
            <a:r>
              <a:rPr lang="en-US" altLang="zh-CN" sz="2400"/>
              <a:t>(</a:t>
            </a:r>
            <a:r>
              <a:rPr lang="en-US" altLang="zh-CN" sz="2400" i="1"/>
              <a:t>n</a:t>
            </a:r>
            <a:r>
              <a:rPr lang="en-US" altLang="zh-CN" sz="2400"/>
              <a:t>))</a:t>
            </a:r>
            <a:r>
              <a:rPr lang="zh-CN" altLang="en-US" sz="2400"/>
              <a:t>；</a:t>
            </a:r>
          </a:p>
          <a:p>
            <a:pPr>
              <a:lnSpc>
                <a:spcPct val="150000"/>
              </a:lnSpc>
              <a:buFont typeface="Wingdings" panose="05000000000000000000" pitchFamily="2" charset="2"/>
              <a:buNone/>
            </a:pPr>
            <a:r>
              <a:rPr lang="en-US" altLang="zh-CN" sz="2400" i="1"/>
              <a:t>f</a:t>
            </a:r>
            <a:r>
              <a:rPr lang="en-US" altLang="zh-CN" sz="2400"/>
              <a:t>(</a:t>
            </a:r>
            <a:r>
              <a:rPr lang="en-US" altLang="zh-CN" sz="2400" i="1"/>
              <a:t>n</a:t>
            </a:r>
            <a:r>
              <a:rPr lang="en-US" altLang="zh-CN" sz="2400"/>
              <a:t>)= </a:t>
            </a:r>
            <a:r>
              <a:rPr lang="en-US" altLang="zh-CN" sz="2400" i="1">
                <a:sym typeface="Symbol" panose="05050102010706020507" pitchFamily="18" charset="2"/>
              </a:rPr>
              <a:t>O</a:t>
            </a:r>
            <a:r>
              <a:rPr lang="en-US" altLang="zh-CN" sz="2400"/>
              <a:t>(</a:t>
            </a:r>
            <a:r>
              <a:rPr lang="en-US" altLang="zh-CN" sz="2400" i="1"/>
              <a:t>g</a:t>
            </a:r>
            <a:r>
              <a:rPr lang="en-US" altLang="zh-CN" sz="2400"/>
              <a:t>(</a:t>
            </a:r>
            <a:r>
              <a:rPr lang="en-US" altLang="zh-CN" sz="2400" i="1"/>
              <a:t>n</a:t>
            </a:r>
            <a:r>
              <a:rPr lang="en-US" altLang="zh-CN" sz="2400"/>
              <a:t>))</a:t>
            </a:r>
            <a:r>
              <a:rPr lang="zh-CN" altLang="en-US" sz="2400"/>
              <a:t>， </a:t>
            </a:r>
            <a:r>
              <a:rPr lang="en-US" altLang="zh-CN" sz="2400" i="1"/>
              <a:t>g</a:t>
            </a:r>
            <a:r>
              <a:rPr lang="en-US" altLang="zh-CN" sz="2400"/>
              <a:t>(</a:t>
            </a:r>
            <a:r>
              <a:rPr lang="en-US" altLang="zh-CN" sz="2400" i="1"/>
              <a:t>n</a:t>
            </a:r>
            <a:r>
              <a:rPr lang="en-US" altLang="zh-CN" sz="2400"/>
              <a:t>)= </a:t>
            </a:r>
            <a:r>
              <a:rPr lang="en-US" altLang="zh-CN" sz="2400" i="1">
                <a:sym typeface="Symbol" panose="05050102010706020507" pitchFamily="18" charset="2"/>
              </a:rPr>
              <a:t>O</a:t>
            </a:r>
            <a:r>
              <a:rPr lang="en-US" altLang="zh-CN" sz="2400">
                <a:sym typeface="Symbol" panose="05050102010706020507" pitchFamily="18" charset="2"/>
              </a:rPr>
              <a:t> </a:t>
            </a:r>
            <a:r>
              <a:rPr lang="en-US" altLang="zh-CN" sz="2400"/>
              <a:t>(</a:t>
            </a:r>
            <a:r>
              <a:rPr lang="en-US" altLang="zh-CN" sz="2400" i="1"/>
              <a:t>h</a:t>
            </a:r>
            <a:r>
              <a:rPr lang="en-US" altLang="zh-CN" sz="2400"/>
              <a:t>(</a:t>
            </a:r>
            <a:r>
              <a:rPr lang="en-US" altLang="zh-CN" sz="2400" i="1"/>
              <a:t>n</a:t>
            </a:r>
            <a:r>
              <a:rPr lang="en-US" altLang="zh-CN" sz="2400"/>
              <a:t>)) </a:t>
            </a:r>
            <a:r>
              <a:rPr lang="en-US" altLang="zh-CN" sz="2000">
                <a:sym typeface="Symbol" panose="05050102010706020507" pitchFamily="18" charset="2"/>
              </a:rPr>
              <a:t></a:t>
            </a:r>
            <a:r>
              <a:rPr lang="en-US" altLang="zh-CN" sz="2000"/>
              <a:t>  </a:t>
            </a:r>
            <a:r>
              <a:rPr lang="en-US" altLang="zh-CN" sz="2400" i="1"/>
              <a:t>f</a:t>
            </a:r>
            <a:r>
              <a:rPr lang="en-US" altLang="zh-CN" sz="2400"/>
              <a:t>(</a:t>
            </a:r>
            <a:r>
              <a:rPr lang="en-US" altLang="zh-CN" sz="2400" i="1"/>
              <a:t>n</a:t>
            </a:r>
            <a:r>
              <a:rPr lang="en-US" altLang="zh-CN" sz="2400"/>
              <a:t>)= </a:t>
            </a:r>
            <a:r>
              <a:rPr lang="en-US" altLang="zh-CN" sz="2400" i="1">
                <a:sym typeface="Symbol" panose="05050102010706020507" pitchFamily="18" charset="2"/>
              </a:rPr>
              <a:t>O</a:t>
            </a:r>
            <a:r>
              <a:rPr lang="en-US" altLang="zh-CN" sz="2400">
                <a:sym typeface="Symbol" panose="05050102010706020507" pitchFamily="18" charset="2"/>
              </a:rPr>
              <a:t> </a:t>
            </a:r>
            <a:r>
              <a:rPr lang="en-US" altLang="zh-CN" sz="2400"/>
              <a:t>(</a:t>
            </a:r>
            <a:r>
              <a:rPr lang="en-US" altLang="zh-CN" sz="2400" i="1"/>
              <a:t>h</a:t>
            </a:r>
            <a:r>
              <a:rPr lang="en-US" altLang="zh-CN" sz="2400"/>
              <a:t>(</a:t>
            </a:r>
            <a:r>
              <a:rPr lang="en-US" altLang="zh-CN" sz="2400" i="1"/>
              <a:t>n</a:t>
            </a:r>
            <a:r>
              <a:rPr lang="en-US" altLang="zh-CN" sz="2400"/>
              <a:t>))</a:t>
            </a:r>
            <a:r>
              <a:rPr lang="zh-CN" altLang="en-US" sz="2400"/>
              <a:t>；</a:t>
            </a:r>
          </a:p>
          <a:p>
            <a:pPr>
              <a:lnSpc>
                <a:spcPct val="150000"/>
              </a:lnSpc>
              <a:buFont typeface="Wingdings" panose="05000000000000000000" pitchFamily="2" charset="2"/>
              <a:buNone/>
            </a:pPr>
            <a:r>
              <a:rPr lang="en-US" altLang="zh-CN" sz="2400" i="1"/>
              <a:t>f</a:t>
            </a:r>
            <a:r>
              <a:rPr lang="en-US" altLang="zh-CN" sz="2400"/>
              <a:t>(</a:t>
            </a:r>
            <a:r>
              <a:rPr lang="en-US" altLang="zh-CN" sz="2400" i="1"/>
              <a:t>n</a:t>
            </a:r>
            <a:r>
              <a:rPr lang="en-US" altLang="zh-CN" sz="2400"/>
              <a:t>)= </a:t>
            </a:r>
            <a:r>
              <a:rPr lang="en-US" altLang="zh-CN" sz="2400">
                <a:sym typeface="Symbol" panose="05050102010706020507" pitchFamily="18" charset="2"/>
              </a:rPr>
              <a:t></a:t>
            </a:r>
            <a:r>
              <a:rPr lang="en-US" altLang="zh-CN" sz="2400"/>
              <a:t>(</a:t>
            </a:r>
            <a:r>
              <a:rPr lang="en-US" altLang="zh-CN" sz="2400" i="1"/>
              <a:t>g</a:t>
            </a:r>
            <a:r>
              <a:rPr lang="en-US" altLang="zh-CN" sz="2400"/>
              <a:t>(</a:t>
            </a:r>
            <a:r>
              <a:rPr lang="en-US" altLang="zh-CN" sz="2400" i="1"/>
              <a:t>n</a:t>
            </a:r>
            <a:r>
              <a:rPr lang="en-US" altLang="zh-CN" sz="2400"/>
              <a:t>))</a:t>
            </a:r>
            <a:r>
              <a:rPr lang="zh-CN" altLang="en-US" sz="2400"/>
              <a:t>， </a:t>
            </a:r>
            <a:r>
              <a:rPr lang="en-US" altLang="zh-CN" sz="2400" i="1"/>
              <a:t>g</a:t>
            </a:r>
            <a:r>
              <a:rPr lang="en-US" altLang="zh-CN" sz="2400"/>
              <a:t>(</a:t>
            </a:r>
            <a:r>
              <a:rPr lang="en-US" altLang="zh-CN" sz="2400" i="1"/>
              <a:t>n</a:t>
            </a:r>
            <a:r>
              <a:rPr lang="en-US" altLang="zh-CN" sz="2400"/>
              <a:t>)= </a:t>
            </a:r>
            <a:r>
              <a:rPr lang="en-US" altLang="zh-CN" sz="2400">
                <a:sym typeface="Symbol" panose="05050102010706020507" pitchFamily="18" charset="2"/>
              </a:rPr>
              <a:t> </a:t>
            </a:r>
            <a:r>
              <a:rPr lang="en-US" altLang="zh-CN" sz="2400"/>
              <a:t>(</a:t>
            </a:r>
            <a:r>
              <a:rPr lang="en-US" altLang="zh-CN" sz="2400" i="1"/>
              <a:t>h</a:t>
            </a:r>
            <a:r>
              <a:rPr lang="en-US" altLang="zh-CN" sz="2400"/>
              <a:t>(</a:t>
            </a:r>
            <a:r>
              <a:rPr lang="en-US" altLang="zh-CN" sz="2400" i="1"/>
              <a:t>n</a:t>
            </a:r>
            <a:r>
              <a:rPr lang="en-US" altLang="zh-CN" sz="2400"/>
              <a:t>)) </a:t>
            </a:r>
            <a:r>
              <a:rPr lang="en-US" altLang="zh-CN" sz="2000">
                <a:sym typeface="Symbol" panose="05050102010706020507" pitchFamily="18" charset="2"/>
              </a:rPr>
              <a:t></a:t>
            </a:r>
            <a:r>
              <a:rPr lang="en-US" altLang="zh-CN" sz="2000"/>
              <a:t>  </a:t>
            </a:r>
            <a:r>
              <a:rPr lang="en-US" altLang="zh-CN" sz="2400" i="1"/>
              <a:t>f</a:t>
            </a:r>
            <a:r>
              <a:rPr lang="en-US" altLang="zh-CN" sz="2400"/>
              <a:t>(</a:t>
            </a:r>
            <a:r>
              <a:rPr lang="en-US" altLang="zh-CN" sz="2400" i="1"/>
              <a:t>n</a:t>
            </a:r>
            <a:r>
              <a:rPr lang="en-US" altLang="zh-CN" sz="2400"/>
              <a:t>)= </a:t>
            </a:r>
            <a:r>
              <a:rPr lang="en-US" altLang="zh-CN" sz="2400">
                <a:sym typeface="Symbol" panose="05050102010706020507" pitchFamily="18" charset="2"/>
              </a:rPr>
              <a:t></a:t>
            </a:r>
            <a:r>
              <a:rPr lang="en-US" altLang="zh-CN" sz="2400"/>
              <a:t>(</a:t>
            </a:r>
            <a:r>
              <a:rPr lang="en-US" altLang="zh-CN" sz="2400" i="1"/>
              <a:t>h</a:t>
            </a:r>
            <a:r>
              <a:rPr lang="en-US" altLang="zh-CN" sz="2400"/>
              <a:t>(</a:t>
            </a:r>
            <a:r>
              <a:rPr lang="en-US" altLang="zh-CN" sz="2400" i="1"/>
              <a:t>n</a:t>
            </a:r>
            <a:r>
              <a:rPr lang="en-US" altLang="zh-CN" sz="2400"/>
              <a:t>))</a:t>
            </a:r>
            <a:r>
              <a:rPr lang="zh-CN" altLang="en-US" sz="2400"/>
              <a:t>；</a:t>
            </a:r>
          </a:p>
          <a:p>
            <a:pPr>
              <a:lnSpc>
                <a:spcPct val="150000"/>
              </a:lnSpc>
              <a:buFont typeface="Wingdings" panose="05000000000000000000" pitchFamily="2" charset="2"/>
              <a:buNone/>
            </a:pPr>
            <a:r>
              <a:rPr lang="en-US" altLang="zh-CN" sz="2400" i="1"/>
              <a:t>f</a:t>
            </a:r>
            <a:r>
              <a:rPr lang="en-US" altLang="zh-CN" sz="2400"/>
              <a:t>(</a:t>
            </a:r>
            <a:r>
              <a:rPr lang="en-US" altLang="zh-CN" sz="2400" i="1"/>
              <a:t>n</a:t>
            </a:r>
            <a:r>
              <a:rPr lang="en-US" altLang="zh-CN" sz="2400"/>
              <a:t>)= </a:t>
            </a:r>
            <a:r>
              <a:rPr lang="en-US" altLang="zh-CN" sz="2400" i="1"/>
              <a:t>o</a:t>
            </a:r>
            <a:r>
              <a:rPr lang="en-US" altLang="zh-CN" sz="2400"/>
              <a:t>(</a:t>
            </a:r>
            <a:r>
              <a:rPr lang="en-US" altLang="zh-CN" sz="2400" i="1"/>
              <a:t>g</a:t>
            </a:r>
            <a:r>
              <a:rPr lang="en-US" altLang="zh-CN" sz="2400"/>
              <a:t>(</a:t>
            </a:r>
            <a:r>
              <a:rPr lang="en-US" altLang="zh-CN" sz="2400" i="1"/>
              <a:t>n</a:t>
            </a:r>
            <a:r>
              <a:rPr lang="en-US" altLang="zh-CN" sz="2400"/>
              <a:t>))</a:t>
            </a:r>
            <a:r>
              <a:rPr lang="zh-CN" altLang="en-US" sz="2400"/>
              <a:t>， </a:t>
            </a:r>
            <a:r>
              <a:rPr lang="en-US" altLang="zh-CN" sz="2400" i="1"/>
              <a:t>g</a:t>
            </a:r>
            <a:r>
              <a:rPr lang="en-US" altLang="zh-CN" sz="2400"/>
              <a:t>(</a:t>
            </a:r>
            <a:r>
              <a:rPr lang="en-US" altLang="zh-CN" sz="2400" i="1"/>
              <a:t>n</a:t>
            </a:r>
            <a:r>
              <a:rPr lang="en-US" altLang="zh-CN" sz="2400"/>
              <a:t>)= </a:t>
            </a:r>
            <a:r>
              <a:rPr lang="en-US" altLang="zh-CN" sz="2400" i="1"/>
              <a:t>o</a:t>
            </a:r>
            <a:r>
              <a:rPr lang="en-US" altLang="zh-CN" sz="2400"/>
              <a:t>(</a:t>
            </a:r>
            <a:r>
              <a:rPr lang="en-US" altLang="zh-CN" sz="2400" i="1"/>
              <a:t>h</a:t>
            </a:r>
            <a:r>
              <a:rPr lang="en-US" altLang="zh-CN" sz="2400"/>
              <a:t>(</a:t>
            </a:r>
            <a:r>
              <a:rPr lang="en-US" altLang="zh-CN" sz="2400" i="1"/>
              <a:t>n</a:t>
            </a:r>
            <a:r>
              <a:rPr lang="en-US" altLang="zh-CN" sz="2400"/>
              <a:t>))   </a:t>
            </a:r>
            <a:r>
              <a:rPr lang="en-US" altLang="zh-CN" sz="2000">
                <a:sym typeface="Symbol" panose="05050102010706020507" pitchFamily="18" charset="2"/>
              </a:rPr>
              <a:t></a:t>
            </a:r>
            <a:r>
              <a:rPr lang="en-US" altLang="zh-CN" sz="2000"/>
              <a:t>  </a:t>
            </a:r>
            <a:r>
              <a:rPr lang="en-US" altLang="zh-CN" sz="2400" i="1"/>
              <a:t>f</a:t>
            </a:r>
            <a:r>
              <a:rPr lang="en-US" altLang="zh-CN" sz="2400"/>
              <a:t>(</a:t>
            </a:r>
            <a:r>
              <a:rPr lang="en-US" altLang="zh-CN" sz="2400" i="1"/>
              <a:t>n</a:t>
            </a:r>
            <a:r>
              <a:rPr lang="en-US" altLang="zh-CN" sz="2400"/>
              <a:t>)= </a:t>
            </a:r>
            <a:r>
              <a:rPr lang="en-US" altLang="zh-CN" sz="2400" i="1"/>
              <a:t>o</a:t>
            </a:r>
            <a:r>
              <a:rPr lang="en-US" altLang="zh-CN" sz="2400"/>
              <a:t>(</a:t>
            </a:r>
            <a:r>
              <a:rPr lang="en-US" altLang="zh-CN" sz="2400" i="1"/>
              <a:t>h</a:t>
            </a:r>
            <a:r>
              <a:rPr lang="en-US" altLang="zh-CN" sz="2400"/>
              <a:t>(</a:t>
            </a:r>
            <a:r>
              <a:rPr lang="en-US" altLang="zh-CN" sz="2400" i="1"/>
              <a:t>n</a:t>
            </a:r>
            <a:r>
              <a:rPr lang="en-US" altLang="zh-CN" sz="2400"/>
              <a:t>))</a:t>
            </a:r>
            <a:r>
              <a:rPr lang="zh-CN" altLang="en-US" sz="2400"/>
              <a:t>；</a:t>
            </a:r>
          </a:p>
          <a:p>
            <a:pPr>
              <a:lnSpc>
                <a:spcPct val="150000"/>
              </a:lnSpc>
              <a:buFont typeface="Wingdings" panose="05000000000000000000" pitchFamily="2" charset="2"/>
              <a:buNone/>
            </a:pPr>
            <a:r>
              <a:rPr lang="en-US" altLang="zh-CN" sz="2400" i="1"/>
              <a:t>f</a:t>
            </a:r>
            <a:r>
              <a:rPr lang="en-US" altLang="zh-CN" sz="2400"/>
              <a:t>(</a:t>
            </a:r>
            <a:r>
              <a:rPr lang="en-US" altLang="zh-CN" sz="2400" i="1"/>
              <a:t>n</a:t>
            </a:r>
            <a:r>
              <a:rPr lang="en-US" altLang="zh-CN" sz="2400"/>
              <a:t>)= </a:t>
            </a:r>
            <a:r>
              <a:rPr lang="en-US" altLang="zh-CN" sz="2400" i="1">
                <a:sym typeface="Symbol" panose="05050102010706020507" pitchFamily="18" charset="2"/>
              </a:rPr>
              <a:t></a:t>
            </a:r>
            <a:r>
              <a:rPr lang="en-US" altLang="zh-CN" sz="2400"/>
              <a:t>(</a:t>
            </a:r>
            <a:r>
              <a:rPr lang="en-US" altLang="zh-CN" sz="2400" i="1"/>
              <a:t>g</a:t>
            </a:r>
            <a:r>
              <a:rPr lang="en-US" altLang="zh-CN" sz="2400"/>
              <a:t>(</a:t>
            </a:r>
            <a:r>
              <a:rPr lang="en-US" altLang="zh-CN" sz="2400" i="1"/>
              <a:t>n</a:t>
            </a:r>
            <a:r>
              <a:rPr lang="en-US" altLang="zh-CN" sz="2400"/>
              <a:t>))</a:t>
            </a:r>
            <a:r>
              <a:rPr lang="zh-CN" altLang="en-US" sz="2400"/>
              <a:t>， </a:t>
            </a:r>
            <a:r>
              <a:rPr lang="en-US" altLang="zh-CN" sz="2400" i="1"/>
              <a:t>g</a:t>
            </a:r>
            <a:r>
              <a:rPr lang="en-US" altLang="zh-CN" sz="2400"/>
              <a:t>(</a:t>
            </a:r>
            <a:r>
              <a:rPr lang="en-US" altLang="zh-CN" sz="2400" i="1"/>
              <a:t>n</a:t>
            </a:r>
            <a:r>
              <a:rPr lang="en-US" altLang="zh-CN" sz="2400"/>
              <a:t>)= </a:t>
            </a:r>
            <a:r>
              <a:rPr lang="en-US" altLang="zh-CN" sz="2400" i="1">
                <a:sym typeface="Symbol" panose="05050102010706020507" pitchFamily="18" charset="2"/>
              </a:rPr>
              <a:t></a:t>
            </a:r>
            <a:r>
              <a:rPr lang="en-US" altLang="zh-CN" sz="2400">
                <a:sym typeface="Symbol" panose="05050102010706020507" pitchFamily="18" charset="2"/>
              </a:rPr>
              <a:t> </a:t>
            </a:r>
            <a:r>
              <a:rPr lang="en-US" altLang="zh-CN" sz="2400"/>
              <a:t>(</a:t>
            </a:r>
            <a:r>
              <a:rPr lang="en-US" altLang="zh-CN" sz="2400" i="1"/>
              <a:t>h</a:t>
            </a:r>
            <a:r>
              <a:rPr lang="en-US" altLang="zh-CN" sz="2400"/>
              <a:t>(</a:t>
            </a:r>
            <a:r>
              <a:rPr lang="en-US" altLang="zh-CN" sz="2400" i="1"/>
              <a:t>n</a:t>
            </a:r>
            <a:r>
              <a:rPr lang="en-US" altLang="zh-CN" sz="2400"/>
              <a:t>)) </a:t>
            </a:r>
            <a:r>
              <a:rPr lang="en-US" altLang="zh-CN" sz="2000">
                <a:sym typeface="Symbol" panose="05050102010706020507" pitchFamily="18" charset="2"/>
              </a:rPr>
              <a:t></a:t>
            </a:r>
            <a:r>
              <a:rPr lang="en-US" altLang="zh-CN" sz="2000"/>
              <a:t>  </a:t>
            </a:r>
            <a:r>
              <a:rPr lang="en-US" altLang="zh-CN" sz="2400" i="1"/>
              <a:t>f</a:t>
            </a:r>
            <a:r>
              <a:rPr lang="en-US" altLang="zh-CN" sz="2400"/>
              <a:t>(</a:t>
            </a:r>
            <a:r>
              <a:rPr lang="en-US" altLang="zh-CN" sz="2400" i="1"/>
              <a:t>n</a:t>
            </a:r>
            <a:r>
              <a:rPr lang="en-US" altLang="zh-CN" sz="2400"/>
              <a:t>)= </a:t>
            </a:r>
            <a:r>
              <a:rPr lang="en-US" altLang="zh-CN" sz="2400" i="1">
                <a:sym typeface="Symbol" panose="05050102010706020507" pitchFamily="18" charset="2"/>
              </a:rPr>
              <a:t></a:t>
            </a:r>
            <a:r>
              <a:rPr lang="en-US" altLang="zh-CN" sz="2400">
                <a:sym typeface="Symbol" panose="05050102010706020507" pitchFamily="18" charset="2"/>
              </a:rPr>
              <a:t> </a:t>
            </a:r>
            <a:r>
              <a:rPr lang="en-US" altLang="zh-CN" sz="2400"/>
              <a:t>(</a:t>
            </a:r>
            <a:r>
              <a:rPr lang="en-US" altLang="zh-CN" sz="2400" i="1"/>
              <a:t>h</a:t>
            </a:r>
            <a:r>
              <a:rPr lang="en-US" altLang="zh-CN" sz="2400"/>
              <a:t>(</a:t>
            </a:r>
            <a:r>
              <a:rPr lang="en-US" altLang="zh-CN" sz="2400" i="1"/>
              <a:t>n</a:t>
            </a:r>
            <a:r>
              <a:rPr lang="en-US" altLang="zh-CN" sz="2400"/>
              <a:t>))</a:t>
            </a:r>
            <a:r>
              <a:rPr lang="zh-CN" altLang="en-US" sz="2400"/>
              <a:t>；</a:t>
            </a:r>
          </a:p>
          <a:p>
            <a:pPr>
              <a:spcBef>
                <a:spcPct val="0"/>
              </a:spcBef>
              <a:buFont typeface="Wingdings" panose="05000000000000000000" pitchFamily="2" charset="2"/>
              <a:buNone/>
            </a:pPr>
            <a:endParaRPr lang="en-US" altLang="zh-CN" sz="240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279F9E-4014-B816-FFB6-8BDA04FAB267}"/>
              </a:ext>
            </a:extLst>
          </p:cNvPr>
          <p:cNvSpPr>
            <a:spLocks noGrp="1" noChangeArrowheads="1"/>
          </p:cNvSpPr>
          <p:nvPr>
            <p:ph type="body" idx="1"/>
          </p:nvPr>
        </p:nvSpPr>
        <p:spPr>
          <a:xfrm>
            <a:off x="714375" y="500063"/>
            <a:ext cx="7772400" cy="5619750"/>
          </a:xfrm>
        </p:spPr>
        <p:txBody>
          <a:bodyPr/>
          <a:lstStyle/>
          <a:p>
            <a:pPr>
              <a:lnSpc>
                <a:spcPct val="150000"/>
              </a:lnSpc>
              <a:buFont typeface="Wingdings" panose="05000000000000000000" pitchFamily="2" charset="2"/>
              <a:buNone/>
            </a:pPr>
            <a:r>
              <a:rPr lang="zh-CN" altLang="en-US" sz="2400" b="1" dirty="0">
                <a:solidFill>
                  <a:srgbClr val="0000FF"/>
                </a:solidFill>
              </a:rPr>
              <a:t>（</a:t>
            </a:r>
            <a:r>
              <a:rPr lang="en-US" altLang="zh-CN" sz="2400" b="1" dirty="0">
                <a:solidFill>
                  <a:srgbClr val="0000FF"/>
                </a:solidFill>
              </a:rPr>
              <a:t>2</a:t>
            </a:r>
            <a:r>
              <a:rPr lang="zh-CN" altLang="en-US" sz="2400" b="1" dirty="0">
                <a:solidFill>
                  <a:srgbClr val="0000FF"/>
                </a:solidFill>
              </a:rPr>
              <a:t>）反身性：</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zh-CN" altLang="en-US" sz="2400" dirty="0"/>
              <a:t>；</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i="1" dirty="0">
                <a:sym typeface="Symbol" panose="05050102010706020507" pitchFamily="18" charset="2"/>
              </a:rPr>
              <a:t>O</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zh-CN" altLang="en-US" sz="2400" dirty="0"/>
              <a:t>；</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a:t>
            </a:r>
            <a:r>
              <a:rPr lang="en-US" altLang="zh-CN" sz="2400" i="1" dirty="0"/>
              <a:t>f</a:t>
            </a:r>
            <a:r>
              <a:rPr lang="en-US" altLang="zh-CN" sz="2400" dirty="0"/>
              <a:t>(</a:t>
            </a:r>
            <a:r>
              <a:rPr lang="en-US" altLang="zh-CN" sz="2400" i="1" dirty="0"/>
              <a:t>n</a:t>
            </a:r>
            <a:r>
              <a:rPr lang="en-US" altLang="zh-CN" sz="2400" dirty="0"/>
              <a:t>)).</a:t>
            </a:r>
          </a:p>
          <a:p>
            <a:pPr>
              <a:lnSpc>
                <a:spcPct val="150000"/>
              </a:lnSpc>
              <a:buFont typeface="Wingdings" panose="05000000000000000000" pitchFamily="2" charset="2"/>
              <a:buNone/>
            </a:pPr>
            <a:r>
              <a:rPr lang="zh-CN" altLang="en-US" sz="2400" b="1" dirty="0">
                <a:solidFill>
                  <a:srgbClr val="0000FF"/>
                </a:solidFill>
              </a:rPr>
              <a:t>（</a:t>
            </a:r>
            <a:r>
              <a:rPr lang="en-US" altLang="zh-CN" sz="2400" b="1" dirty="0">
                <a:solidFill>
                  <a:srgbClr val="0000FF"/>
                </a:solidFill>
              </a:rPr>
              <a:t>3</a:t>
            </a:r>
            <a:r>
              <a:rPr lang="zh-CN" altLang="en-US" sz="2400" b="1" dirty="0">
                <a:solidFill>
                  <a:srgbClr val="0000FF"/>
                </a:solidFill>
              </a:rPr>
              <a:t>）对称性：</a:t>
            </a:r>
            <a:endParaRPr lang="zh-CN" altLang="en-US" sz="2400" dirty="0"/>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dirty="0">
                <a:solidFill>
                  <a:srgbClr val="FF0000"/>
                </a:solidFill>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000" dirty="0">
                <a:sym typeface="Symbol" panose="05050102010706020507" pitchFamily="18" charset="2"/>
              </a:rPr>
              <a:t></a:t>
            </a:r>
            <a:r>
              <a:rPr lang="en-US" altLang="zh-CN" sz="2000" dirty="0"/>
              <a:t> </a:t>
            </a:r>
            <a:r>
              <a:rPr lang="en-US" altLang="zh-CN" sz="2400" i="1" dirty="0"/>
              <a:t>g</a:t>
            </a:r>
            <a:r>
              <a:rPr lang="en-US" altLang="zh-CN" sz="2400" dirty="0"/>
              <a:t>(</a:t>
            </a:r>
            <a:r>
              <a:rPr lang="en-US" altLang="zh-CN" sz="2400" i="1" dirty="0"/>
              <a:t>n</a:t>
            </a:r>
            <a:r>
              <a:rPr lang="en-US" altLang="zh-CN" sz="2400" dirty="0"/>
              <a:t>)= </a:t>
            </a:r>
            <a:r>
              <a:rPr lang="en-US" altLang="zh-CN" sz="2400" dirty="0">
                <a:solidFill>
                  <a:srgbClr val="FF0000"/>
                </a:solidFill>
                <a:sym typeface="Symbol" panose="05050102010706020507" pitchFamily="18" charset="2"/>
              </a:rPr>
              <a:t></a:t>
            </a:r>
            <a:r>
              <a:rPr lang="en-US" altLang="zh-CN" sz="2400" dirty="0">
                <a:sym typeface="Symbol" panose="05050102010706020507" pitchFamily="18" charset="2"/>
              </a:rPr>
              <a:t> </a:t>
            </a:r>
            <a:r>
              <a:rPr lang="en-US" altLang="zh-CN" sz="2400" dirty="0"/>
              <a:t>(</a:t>
            </a:r>
            <a:r>
              <a:rPr lang="en-US" altLang="zh-CN" sz="2400" i="1" dirty="0"/>
              <a:t>f</a:t>
            </a:r>
            <a:r>
              <a:rPr lang="en-US" altLang="zh-CN" sz="2400" dirty="0"/>
              <a:t>(</a:t>
            </a:r>
            <a:r>
              <a:rPr lang="en-US" altLang="zh-CN" sz="2400" i="1" dirty="0"/>
              <a:t>n</a:t>
            </a:r>
            <a:r>
              <a:rPr lang="en-US" altLang="zh-CN" sz="2400" dirty="0"/>
              <a:t>)) </a:t>
            </a:r>
            <a:r>
              <a:rPr lang="en-US" altLang="zh-CN" sz="2000" dirty="0">
                <a:sym typeface="Symbol" panose="05050102010706020507" pitchFamily="18" charset="2"/>
              </a:rPr>
              <a:t>.</a:t>
            </a:r>
          </a:p>
          <a:p>
            <a:pPr>
              <a:lnSpc>
                <a:spcPct val="150000"/>
              </a:lnSpc>
              <a:buFont typeface="Wingdings" panose="05000000000000000000" pitchFamily="2" charset="2"/>
              <a:buNone/>
            </a:pPr>
            <a:r>
              <a:rPr lang="zh-CN" altLang="en-US" sz="2400" b="1" dirty="0">
                <a:solidFill>
                  <a:srgbClr val="0000FF"/>
                </a:solidFill>
              </a:rPr>
              <a:t>（</a:t>
            </a:r>
            <a:r>
              <a:rPr lang="en-US" altLang="zh-CN" sz="2400" b="1" dirty="0">
                <a:solidFill>
                  <a:srgbClr val="0000FF"/>
                </a:solidFill>
              </a:rPr>
              <a:t>4</a:t>
            </a:r>
            <a:r>
              <a:rPr lang="zh-CN" altLang="en-US" sz="2400" b="1" dirty="0">
                <a:solidFill>
                  <a:srgbClr val="0000FF"/>
                </a:solidFill>
              </a:rPr>
              <a:t>）互对称性：</a:t>
            </a:r>
            <a:endParaRPr lang="zh-CN" altLang="en-US" sz="2400" dirty="0"/>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i="1" dirty="0">
                <a:solidFill>
                  <a:srgbClr val="FF0000"/>
                </a:solidFill>
              </a:rPr>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000" dirty="0">
                <a:sym typeface="Symbol" panose="05050102010706020507" pitchFamily="18" charset="2"/>
              </a:rPr>
              <a:t></a:t>
            </a:r>
            <a:r>
              <a:rPr lang="en-US" altLang="zh-CN" sz="2000" dirty="0"/>
              <a:t> </a:t>
            </a:r>
            <a:r>
              <a:rPr lang="en-US" altLang="zh-CN" sz="2400" i="1" dirty="0"/>
              <a:t>g</a:t>
            </a:r>
            <a:r>
              <a:rPr lang="en-US" altLang="zh-CN" sz="2400" dirty="0"/>
              <a:t>(</a:t>
            </a:r>
            <a:r>
              <a:rPr lang="en-US" altLang="zh-CN" sz="2400" i="1" dirty="0"/>
              <a:t>n</a:t>
            </a:r>
            <a:r>
              <a:rPr lang="en-US" altLang="zh-CN" sz="2400" dirty="0"/>
              <a:t>)= </a:t>
            </a:r>
            <a:r>
              <a:rPr lang="en-US" altLang="zh-CN" sz="2400" dirty="0">
                <a:solidFill>
                  <a:srgbClr val="FF0000"/>
                </a:solidFill>
                <a:sym typeface="Symbol" panose="05050102010706020507" pitchFamily="18" charset="2"/>
              </a:rPr>
              <a:t></a:t>
            </a:r>
            <a:r>
              <a:rPr lang="en-US" altLang="zh-CN" sz="2400" dirty="0">
                <a:sym typeface="Symbol" panose="05050102010706020507" pitchFamily="18" charset="2"/>
              </a:rPr>
              <a:t> </a:t>
            </a:r>
            <a:r>
              <a:rPr lang="en-US" altLang="zh-CN" sz="2400" dirty="0"/>
              <a:t>(</a:t>
            </a:r>
            <a:r>
              <a:rPr lang="en-US" altLang="zh-CN" sz="2400" i="1" dirty="0"/>
              <a:t>f</a:t>
            </a:r>
            <a:r>
              <a:rPr lang="en-US" altLang="zh-CN" sz="2400" dirty="0"/>
              <a:t>(</a:t>
            </a:r>
            <a:r>
              <a:rPr lang="en-US" altLang="zh-CN" sz="2400" i="1" dirty="0"/>
              <a:t>n</a:t>
            </a:r>
            <a:r>
              <a:rPr lang="en-US" altLang="zh-CN" sz="2400" dirty="0"/>
              <a:t>)) </a:t>
            </a:r>
            <a:r>
              <a:rPr lang="zh-CN" altLang="en-US" sz="2400" dirty="0"/>
              <a:t>；</a:t>
            </a:r>
          </a:p>
          <a:p>
            <a:pPr>
              <a:lnSpc>
                <a:spcPct val="150000"/>
              </a:lnSpc>
              <a:buFont typeface="Wingdings" panose="05000000000000000000" pitchFamily="2" charset="2"/>
              <a:buNone/>
            </a:pPr>
            <a:r>
              <a:rPr lang="en-US" altLang="zh-CN" sz="2400" i="1" dirty="0"/>
              <a:t>f</a:t>
            </a:r>
            <a:r>
              <a:rPr lang="en-US" altLang="zh-CN" sz="2400" dirty="0"/>
              <a:t>(</a:t>
            </a:r>
            <a:r>
              <a:rPr lang="en-US" altLang="zh-CN" sz="2400" i="1" dirty="0"/>
              <a:t>n</a:t>
            </a:r>
            <a:r>
              <a:rPr lang="en-US" altLang="zh-CN" sz="2400" dirty="0"/>
              <a:t>)= </a:t>
            </a:r>
            <a:r>
              <a:rPr lang="en-US" altLang="zh-CN" sz="2400" i="1" dirty="0">
                <a:solidFill>
                  <a:srgbClr val="FF0000"/>
                </a:solidFill>
              </a:rPr>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000" dirty="0">
                <a:sym typeface="Symbol" panose="05050102010706020507" pitchFamily="18" charset="2"/>
              </a:rPr>
              <a:t></a:t>
            </a:r>
            <a:r>
              <a:rPr lang="en-US" altLang="zh-CN" sz="2000" dirty="0"/>
              <a:t> </a:t>
            </a:r>
            <a:r>
              <a:rPr lang="en-US" altLang="zh-CN" sz="2400" i="1" dirty="0"/>
              <a:t>g</a:t>
            </a:r>
            <a:r>
              <a:rPr lang="en-US" altLang="zh-CN" sz="2400" dirty="0"/>
              <a:t>(</a:t>
            </a:r>
            <a:r>
              <a:rPr lang="en-US" altLang="zh-CN" sz="2400" i="1" dirty="0"/>
              <a:t>n</a:t>
            </a:r>
            <a:r>
              <a:rPr lang="en-US" altLang="zh-CN" sz="2400" dirty="0"/>
              <a:t>)= </a:t>
            </a:r>
            <a:r>
              <a:rPr lang="en-US" altLang="zh-CN" sz="2400" i="1" dirty="0">
                <a:solidFill>
                  <a:srgbClr val="FF0000"/>
                </a:solidFill>
                <a:sym typeface="Symbol" panose="05050102010706020507" pitchFamily="18" charset="2"/>
              </a:rPr>
              <a:t></a:t>
            </a:r>
            <a:r>
              <a:rPr lang="en-US" altLang="zh-CN" sz="2400" dirty="0">
                <a:solidFill>
                  <a:srgbClr val="FF0000"/>
                </a:solidFill>
                <a:sym typeface="Symbol" panose="05050102010706020507" pitchFamily="18" charset="2"/>
              </a:rPr>
              <a:t> </a:t>
            </a:r>
            <a:r>
              <a:rPr lang="en-US" altLang="zh-CN" sz="2400" dirty="0"/>
              <a:t>(</a:t>
            </a:r>
            <a:r>
              <a:rPr lang="en-US" altLang="zh-CN" sz="2400" i="1" dirty="0"/>
              <a:t>f</a:t>
            </a:r>
            <a:r>
              <a:rPr lang="en-US" altLang="zh-CN" sz="2400" dirty="0"/>
              <a:t>(</a:t>
            </a:r>
            <a:r>
              <a:rPr lang="en-US" altLang="zh-CN" sz="2400" i="1" dirty="0"/>
              <a:t>n</a:t>
            </a:r>
            <a:r>
              <a:rPr lang="en-US" altLang="zh-CN" sz="2400" dirty="0"/>
              <a:t>)) </a:t>
            </a:r>
            <a:r>
              <a:rPr lang="zh-CN" altLang="en-US" sz="2400" dirty="0"/>
              <a:t>；</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FBCDDA89-CD58-E536-C04F-98DD8BF33202}"/>
              </a:ext>
            </a:extLst>
          </p:cNvPr>
          <p:cNvSpPr>
            <a:spLocks noGrp="1" noChangeArrowheads="1"/>
          </p:cNvSpPr>
          <p:nvPr>
            <p:ph type="body" idx="1"/>
          </p:nvPr>
        </p:nvSpPr>
        <p:spPr>
          <a:xfrm>
            <a:off x="642938" y="714375"/>
            <a:ext cx="7772400" cy="5043488"/>
          </a:xfrm>
        </p:spPr>
        <p:txBody>
          <a:bodyPr/>
          <a:lstStyle/>
          <a:p>
            <a:pPr>
              <a:lnSpc>
                <a:spcPct val="150000"/>
              </a:lnSpc>
              <a:buFont typeface="Wingdings" panose="05000000000000000000" pitchFamily="2" charset="2"/>
              <a:buNone/>
            </a:pPr>
            <a:r>
              <a:rPr lang="zh-CN" altLang="en-US" sz="2400" b="1" dirty="0">
                <a:solidFill>
                  <a:srgbClr val="0000FF"/>
                </a:solidFill>
              </a:rPr>
              <a:t>（</a:t>
            </a:r>
            <a:r>
              <a:rPr lang="en-US" altLang="zh-CN" sz="2400" b="1" dirty="0">
                <a:solidFill>
                  <a:srgbClr val="0000FF"/>
                </a:solidFill>
              </a:rPr>
              <a:t>5</a:t>
            </a:r>
            <a:r>
              <a:rPr lang="zh-CN" altLang="en-US" sz="2400" b="1" dirty="0">
                <a:solidFill>
                  <a:srgbClr val="0000FF"/>
                </a:solidFill>
              </a:rPr>
              <a:t>）算术运算：</a:t>
            </a:r>
          </a:p>
          <a:p>
            <a:pPr>
              <a:lnSpc>
                <a:spcPct val="150000"/>
              </a:lnSpc>
              <a:buFont typeface="Wingdings" panose="05000000000000000000" pitchFamily="2" charset="2"/>
              <a:buNone/>
            </a:pPr>
            <a:r>
              <a:rPr lang="en-US" altLang="zh-CN" sz="2400" i="1" dirty="0"/>
              <a:t>O</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O</a:t>
            </a:r>
            <a:r>
              <a:rPr lang="en-US" altLang="zh-CN" sz="2400" dirty="0"/>
              <a:t>(max{</a:t>
            </a:r>
            <a:r>
              <a:rPr lang="en-US" altLang="zh-CN" sz="2400" i="1" dirty="0"/>
              <a:t>f</a:t>
            </a:r>
            <a:r>
              <a:rPr lang="en-US" altLang="zh-CN" sz="2400" dirty="0"/>
              <a:t>(n),</a:t>
            </a:r>
            <a:r>
              <a:rPr lang="en-US" altLang="zh-CN" sz="2400" i="1" dirty="0"/>
              <a:t>g</a:t>
            </a:r>
            <a:r>
              <a:rPr lang="en-US" altLang="zh-CN" sz="2400" dirty="0"/>
              <a:t>(</a:t>
            </a:r>
            <a:r>
              <a:rPr lang="en-US" altLang="zh-CN" sz="2400" i="1" dirty="0"/>
              <a:t>n</a:t>
            </a:r>
            <a:r>
              <a:rPr lang="en-US" altLang="zh-CN" sz="2400" dirty="0"/>
              <a:t>)}) </a:t>
            </a:r>
            <a:r>
              <a:rPr lang="zh-CN" altLang="en-US" sz="2400" dirty="0"/>
              <a:t>；</a:t>
            </a:r>
          </a:p>
          <a:p>
            <a:pPr>
              <a:lnSpc>
                <a:spcPct val="150000"/>
              </a:lnSpc>
              <a:buFont typeface="Wingdings" panose="05000000000000000000" pitchFamily="2" charset="2"/>
              <a:buNone/>
            </a:pPr>
            <a:r>
              <a:rPr lang="en-US" altLang="zh-CN" sz="2400" i="1" dirty="0"/>
              <a:t>O</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O</a:t>
            </a:r>
            <a:r>
              <a:rPr lang="en-US" altLang="zh-CN" sz="2400" dirty="0"/>
              <a:t>(</a:t>
            </a:r>
            <a:r>
              <a:rPr lang="en-US" altLang="zh-CN" sz="2400" i="1" dirty="0"/>
              <a:t>f</a:t>
            </a:r>
            <a:r>
              <a:rPr lang="en-US" altLang="zh-CN" sz="2400" dirty="0"/>
              <a:t>(n)+</a:t>
            </a:r>
            <a:r>
              <a:rPr lang="en-US" altLang="zh-CN" sz="2400" i="1" dirty="0"/>
              <a:t>g</a:t>
            </a:r>
            <a:r>
              <a:rPr lang="en-US" altLang="zh-CN" sz="2400" dirty="0"/>
              <a:t>(</a:t>
            </a:r>
            <a:r>
              <a:rPr lang="en-US" altLang="zh-CN" sz="2400" i="1" dirty="0"/>
              <a:t>n</a:t>
            </a:r>
            <a:r>
              <a:rPr lang="en-US" altLang="zh-CN" sz="2400" dirty="0"/>
              <a:t>)) </a:t>
            </a:r>
            <a:r>
              <a:rPr lang="zh-CN" altLang="en-US" sz="2400" dirty="0"/>
              <a:t>；</a:t>
            </a:r>
          </a:p>
          <a:p>
            <a:pPr>
              <a:lnSpc>
                <a:spcPct val="150000"/>
              </a:lnSpc>
              <a:buFont typeface="Wingdings" panose="05000000000000000000" pitchFamily="2" charset="2"/>
              <a:buNone/>
            </a:pPr>
            <a:r>
              <a:rPr lang="en-US" altLang="zh-CN" sz="2400" i="1" dirty="0"/>
              <a:t>O</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O</a:t>
            </a:r>
            <a:r>
              <a:rPr lang="en-US" altLang="zh-CN" sz="2400" dirty="0"/>
              <a:t>(</a:t>
            </a:r>
            <a:r>
              <a:rPr lang="en-US" altLang="zh-CN" sz="2400" i="1" dirty="0"/>
              <a:t>f</a:t>
            </a:r>
            <a:r>
              <a:rPr lang="en-US" altLang="zh-CN" sz="2400" dirty="0"/>
              <a:t>(n)*</a:t>
            </a:r>
            <a:r>
              <a:rPr lang="en-US" altLang="zh-CN" sz="2400" i="1" dirty="0"/>
              <a:t>g</a:t>
            </a:r>
            <a:r>
              <a:rPr lang="en-US" altLang="zh-CN" sz="2400" dirty="0"/>
              <a:t>(</a:t>
            </a:r>
            <a:r>
              <a:rPr lang="en-US" altLang="zh-CN" sz="2400" i="1" dirty="0"/>
              <a:t>n</a:t>
            </a:r>
            <a:r>
              <a:rPr lang="en-US" altLang="zh-CN" sz="2400" dirty="0"/>
              <a:t>)) </a:t>
            </a:r>
            <a:r>
              <a:rPr lang="zh-CN" altLang="en-US" sz="2400" dirty="0"/>
              <a:t>；</a:t>
            </a:r>
          </a:p>
          <a:p>
            <a:pPr>
              <a:lnSpc>
                <a:spcPct val="150000"/>
              </a:lnSpc>
              <a:buNone/>
            </a:pPr>
            <a:r>
              <a:rPr lang="en-US" altLang="zh-CN" sz="2400" i="1" dirty="0"/>
              <a:t>O</a:t>
            </a:r>
            <a:r>
              <a:rPr lang="en-US" altLang="zh-CN" sz="2400" dirty="0"/>
              <a:t>(</a:t>
            </a:r>
            <a:r>
              <a:rPr lang="en-US" altLang="zh-CN" sz="2400" i="1" dirty="0" err="1"/>
              <a:t>cf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O</a:t>
            </a:r>
            <a:r>
              <a:rPr lang="en-US" altLang="zh-CN" sz="2400" dirty="0"/>
              <a:t>(</a:t>
            </a:r>
            <a:r>
              <a:rPr lang="en-US" altLang="zh-CN" sz="2400" i="1" dirty="0"/>
              <a:t>f</a:t>
            </a:r>
            <a:r>
              <a:rPr lang="en-US" altLang="zh-CN" sz="2400" dirty="0"/>
              <a:t>(n)) </a:t>
            </a:r>
            <a:r>
              <a:rPr lang="zh-CN" altLang="en-US" sz="2400" dirty="0" smtClean="0"/>
              <a:t>，</a:t>
            </a:r>
            <a:r>
              <a:rPr lang="en-US" altLang="zh-CN" sz="2400" i="1" dirty="0" smtClean="0"/>
              <a:t>c</a:t>
            </a:r>
            <a:r>
              <a:rPr lang="zh-CN" altLang="en-US" sz="2400" dirty="0" smtClean="0"/>
              <a:t>是一个正常数</a:t>
            </a:r>
            <a:r>
              <a:rPr lang="zh-CN" altLang="en-US" sz="2400" dirty="0"/>
              <a:t>；</a:t>
            </a:r>
          </a:p>
          <a:p>
            <a:pPr>
              <a:lnSpc>
                <a:spcPct val="150000"/>
              </a:lnSpc>
              <a:buFont typeface="Wingdings" panose="05000000000000000000" pitchFamily="2" charset="2"/>
              <a:buNone/>
            </a:pPr>
            <a:r>
              <a:rPr lang="en-US" altLang="zh-CN" sz="2400" i="1" dirty="0"/>
              <a:t>g</a:t>
            </a:r>
            <a:r>
              <a:rPr lang="en-US" altLang="zh-CN" sz="2400" dirty="0"/>
              <a:t>(</a:t>
            </a:r>
            <a:r>
              <a:rPr lang="en-US" altLang="zh-CN" sz="2400" i="1" dirty="0"/>
              <a:t>n</a:t>
            </a:r>
            <a:r>
              <a:rPr lang="en-US" altLang="zh-CN" sz="2400" dirty="0"/>
              <a:t>)= </a:t>
            </a:r>
            <a:r>
              <a:rPr lang="en-US" altLang="zh-CN" sz="2400" i="1" dirty="0"/>
              <a:t>O</a:t>
            </a:r>
            <a:r>
              <a:rPr lang="en-US" altLang="zh-CN" sz="2400" dirty="0"/>
              <a:t>(</a:t>
            </a: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 </a:t>
            </a:r>
            <a:r>
              <a:rPr lang="en-US" altLang="zh-CN" sz="2400" i="1" dirty="0"/>
              <a:t>O</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O</a:t>
            </a:r>
            <a:r>
              <a:rPr lang="en-US" altLang="zh-CN" sz="2400" dirty="0"/>
              <a:t>(</a:t>
            </a:r>
            <a:r>
              <a:rPr lang="en-US" altLang="zh-CN" sz="2400" i="1" dirty="0"/>
              <a:t>f</a:t>
            </a:r>
            <a:r>
              <a:rPr lang="en-US" altLang="zh-CN" sz="2400" dirty="0"/>
              <a:t>(n)) </a:t>
            </a:r>
            <a:endParaRPr lang="zh-CN" altLang="en-US" sz="2400"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10F47663-5F68-1ED7-476B-7986565A1F5A}"/>
              </a:ext>
            </a:extLst>
          </p:cNvPr>
          <p:cNvSpPr>
            <a:spLocks noGrp="1" noChangeArrowheads="1"/>
          </p:cNvSpPr>
          <p:nvPr>
            <p:ph type="body" idx="1"/>
          </p:nvPr>
        </p:nvSpPr>
        <p:spPr>
          <a:xfrm>
            <a:off x="500063" y="500063"/>
            <a:ext cx="7929562" cy="5761037"/>
          </a:xfrm>
        </p:spPr>
        <p:txBody>
          <a:bodyPr/>
          <a:lstStyle/>
          <a:p>
            <a:pPr>
              <a:lnSpc>
                <a:spcPct val="150000"/>
              </a:lnSpc>
              <a:buFont typeface="Wingdings" panose="05000000000000000000" pitchFamily="2" charset="2"/>
              <a:buNone/>
            </a:pPr>
            <a:r>
              <a:rPr lang="zh-CN" altLang="en-US" sz="2000" dirty="0"/>
              <a:t>规则</a:t>
            </a:r>
            <a:r>
              <a:rPr lang="en-US" altLang="zh-CN" sz="2000" i="1" dirty="0"/>
              <a:t>O</a:t>
            </a:r>
            <a:r>
              <a:rPr lang="en-US" altLang="zh-CN" sz="2000" dirty="0"/>
              <a:t>(</a:t>
            </a:r>
            <a:r>
              <a:rPr lang="en-US" altLang="zh-CN" sz="2000" i="1" dirty="0"/>
              <a:t>f</a:t>
            </a:r>
            <a:r>
              <a:rPr lang="en-US" altLang="zh-CN" sz="2000" dirty="0"/>
              <a:t>(</a:t>
            </a:r>
            <a:r>
              <a:rPr lang="en-US" altLang="zh-CN" sz="2000" i="1" dirty="0"/>
              <a:t>n</a:t>
            </a:r>
            <a:r>
              <a:rPr lang="en-US" altLang="zh-CN" sz="2000" dirty="0"/>
              <a:t>))+</a:t>
            </a:r>
            <a:r>
              <a:rPr lang="en-US" altLang="zh-CN" sz="2000" i="1" dirty="0"/>
              <a:t>O</a:t>
            </a:r>
            <a:r>
              <a:rPr lang="en-US" altLang="zh-CN" sz="2000" dirty="0"/>
              <a:t>(</a:t>
            </a:r>
            <a:r>
              <a:rPr lang="en-US" altLang="zh-CN" sz="2000" i="1" dirty="0"/>
              <a:t>g</a:t>
            </a:r>
            <a:r>
              <a:rPr lang="en-US" altLang="zh-CN" sz="2000" dirty="0"/>
              <a:t>(</a:t>
            </a:r>
            <a:r>
              <a:rPr lang="en-US" altLang="zh-CN" sz="2000" i="1" dirty="0"/>
              <a:t>n</a:t>
            </a:r>
            <a:r>
              <a:rPr lang="en-US" altLang="zh-CN" sz="2000" dirty="0"/>
              <a:t>)) </a:t>
            </a:r>
            <a:r>
              <a:rPr lang="en-US" altLang="zh-CN" sz="2000" dirty="0">
                <a:sym typeface="Symbol" panose="05050102010706020507" pitchFamily="18" charset="2"/>
              </a:rPr>
              <a:t>=</a:t>
            </a:r>
            <a:r>
              <a:rPr lang="en-US" altLang="zh-CN" sz="2000" dirty="0"/>
              <a:t> </a:t>
            </a:r>
            <a:r>
              <a:rPr lang="en-US" altLang="zh-CN" sz="2000" i="1" dirty="0"/>
              <a:t>O</a:t>
            </a:r>
            <a:r>
              <a:rPr lang="en-US" altLang="zh-CN" sz="2000" dirty="0"/>
              <a:t>(max{</a:t>
            </a:r>
            <a:r>
              <a:rPr lang="en-US" altLang="zh-CN" sz="2000" i="1" dirty="0"/>
              <a:t>f</a:t>
            </a:r>
            <a:r>
              <a:rPr lang="en-US" altLang="zh-CN" sz="2000" dirty="0"/>
              <a:t>(n),</a:t>
            </a:r>
            <a:r>
              <a:rPr lang="en-US" altLang="zh-CN" sz="2000" i="1" dirty="0"/>
              <a:t>g</a:t>
            </a:r>
            <a:r>
              <a:rPr lang="en-US" altLang="zh-CN" sz="2000" dirty="0"/>
              <a:t>(</a:t>
            </a:r>
            <a:r>
              <a:rPr lang="en-US" altLang="zh-CN" sz="2000" i="1" dirty="0"/>
              <a:t>n</a:t>
            </a:r>
            <a:r>
              <a:rPr lang="en-US" altLang="zh-CN" sz="2000" dirty="0"/>
              <a:t>)}) </a:t>
            </a:r>
            <a:r>
              <a:rPr lang="zh-CN" altLang="en-US" sz="2000" dirty="0"/>
              <a:t>的</a:t>
            </a:r>
            <a:r>
              <a:rPr lang="zh-CN" altLang="en-US" sz="2000" b="1" dirty="0">
                <a:solidFill>
                  <a:srgbClr val="3907F1"/>
                </a:solidFill>
              </a:rPr>
              <a:t>证明：</a:t>
            </a:r>
          </a:p>
          <a:p>
            <a:pPr>
              <a:lnSpc>
                <a:spcPct val="150000"/>
              </a:lnSpc>
              <a:buFont typeface="Wingdings" panose="05000000000000000000" pitchFamily="2" charset="2"/>
              <a:buNone/>
            </a:pPr>
            <a:r>
              <a:rPr lang="zh-CN" altLang="en-US" sz="2000" dirty="0"/>
              <a:t>对于任意</a:t>
            </a:r>
            <a:r>
              <a:rPr lang="en-US" altLang="zh-CN" sz="2000" i="1" dirty="0"/>
              <a:t>f</a:t>
            </a:r>
            <a:r>
              <a:rPr lang="en-US" altLang="zh-CN" sz="2000" baseline="-25000" dirty="0"/>
              <a:t>1</a:t>
            </a:r>
            <a:r>
              <a:rPr lang="en-US" altLang="zh-CN" sz="2000" dirty="0"/>
              <a:t>(</a:t>
            </a:r>
            <a:r>
              <a:rPr lang="en-US" altLang="zh-CN" sz="2000" i="1" dirty="0"/>
              <a:t>n</a:t>
            </a:r>
            <a:r>
              <a:rPr lang="en-US" altLang="zh-CN" sz="2000" dirty="0"/>
              <a:t>) </a:t>
            </a:r>
            <a:r>
              <a:rPr lang="en-US" altLang="zh-CN" sz="2000" dirty="0" smtClean="0">
                <a:sym typeface="Symbol" panose="05050102010706020507" pitchFamily="18" charset="2"/>
              </a:rPr>
              <a:t>=</a:t>
            </a:r>
            <a:r>
              <a:rPr lang="en-US" altLang="zh-CN" sz="2000" dirty="0" smtClean="0"/>
              <a:t> </a:t>
            </a:r>
            <a:r>
              <a:rPr lang="en-US" altLang="zh-CN" sz="2000" i="1" dirty="0"/>
              <a:t>O</a:t>
            </a:r>
            <a:r>
              <a:rPr lang="en-US" altLang="zh-CN" sz="2000" dirty="0"/>
              <a:t>(</a:t>
            </a:r>
            <a:r>
              <a:rPr lang="en-US" altLang="zh-CN" sz="2000" i="1" dirty="0"/>
              <a:t>f</a:t>
            </a:r>
            <a:r>
              <a:rPr lang="en-US" altLang="zh-CN" sz="2000" dirty="0"/>
              <a:t>(</a:t>
            </a:r>
            <a:r>
              <a:rPr lang="en-US" altLang="zh-CN" sz="2000" i="1" dirty="0"/>
              <a:t>n</a:t>
            </a:r>
            <a:r>
              <a:rPr lang="en-US" altLang="zh-CN" sz="2000" dirty="0"/>
              <a:t>)) </a:t>
            </a:r>
            <a:r>
              <a:rPr lang="zh-CN" altLang="en-US" sz="2000" dirty="0"/>
              <a:t>，存在正常数</a:t>
            </a:r>
            <a:r>
              <a:rPr lang="en-US" altLang="zh-CN" sz="2000" i="1" dirty="0"/>
              <a:t>c</a:t>
            </a:r>
            <a:r>
              <a:rPr lang="en-US" altLang="zh-CN" sz="2000" baseline="-25000" dirty="0"/>
              <a:t>1</a:t>
            </a:r>
            <a:r>
              <a:rPr lang="zh-CN" altLang="en-US" sz="2000" dirty="0"/>
              <a:t>和自然数</a:t>
            </a:r>
            <a:r>
              <a:rPr lang="en-US" altLang="zh-CN" sz="2000" i="1" dirty="0"/>
              <a:t>n</a:t>
            </a:r>
            <a:r>
              <a:rPr lang="en-US" altLang="zh-CN" sz="2000" baseline="-25000" dirty="0"/>
              <a:t>1</a:t>
            </a:r>
            <a:r>
              <a:rPr lang="zh-CN" altLang="en-US" sz="2000" dirty="0"/>
              <a:t>，使得对所有</a:t>
            </a:r>
            <a:r>
              <a:rPr lang="en-US" altLang="zh-CN" sz="2000" i="1" dirty="0"/>
              <a:t>n</a:t>
            </a:r>
            <a:r>
              <a:rPr lang="en-US" altLang="zh-CN" sz="2000" dirty="0">
                <a:sym typeface="Symbol" panose="05050102010706020507" pitchFamily="18" charset="2"/>
              </a:rPr>
              <a:t> </a:t>
            </a:r>
            <a:r>
              <a:rPr lang="en-US" altLang="zh-CN" sz="2000" i="1" dirty="0"/>
              <a:t>n</a:t>
            </a:r>
            <a:r>
              <a:rPr lang="en-US" altLang="zh-CN" sz="2000" baseline="-25000" dirty="0"/>
              <a:t>1</a:t>
            </a:r>
            <a:r>
              <a:rPr lang="zh-CN" altLang="en-US" sz="2000" dirty="0"/>
              <a:t>，有</a:t>
            </a:r>
            <a:r>
              <a:rPr lang="en-US" altLang="zh-CN" sz="2000" i="1" dirty="0"/>
              <a:t>f</a:t>
            </a:r>
            <a:r>
              <a:rPr lang="en-US" altLang="zh-CN" sz="2000" baseline="-25000" dirty="0"/>
              <a:t>1</a:t>
            </a:r>
            <a:r>
              <a:rPr lang="en-US" altLang="zh-CN" sz="2000" dirty="0"/>
              <a:t>(</a:t>
            </a:r>
            <a:r>
              <a:rPr lang="en-US" altLang="zh-CN" sz="2000" i="1" dirty="0"/>
              <a:t>n</a:t>
            </a:r>
            <a:r>
              <a:rPr lang="en-US" altLang="zh-CN" sz="2000" dirty="0"/>
              <a:t>) </a:t>
            </a:r>
            <a:r>
              <a:rPr lang="en-US" altLang="zh-CN" sz="2000" dirty="0">
                <a:sym typeface="Symbol" panose="05050102010706020507" pitchFamily="18" charset="2"/>
              </a:rPr>
              <a:t></a:t>
            </a:r>
            <a:r>
              <a:rPr lang="en-US" altLang="zh-CN" sz="2000" dirty="0"/>
              <a:t> </a:t>
            </a:r>
            <a:r>
              <a:rPr lang="en-US" altLang="zh-CN" sz="2000" i="1" dirty="0"/>
              <a:t>c</a:t>
            </a:r>
            <a:r>
              <a:rPr lang="en-US" altLang="zh-CN" sz="2000" baseline="-25000" dirty="0"/>
              <a:t>1</a:t>
            </a:r>
            <a:r>
              <a:rPr lang="en-US" altLang="zh-CN" sz="2000" i="1" dirty="0"/>
              <a:t>f</a:t>
            </a:r>
            <a:r>
              <a:rPr lang="en-US" altLang="zh-CN" sz="2000" dirty="0"/>
              <a:t>(</a:t>
            </a:r>
            <a:r>
              <a:rPr lang="en-US" altLang="zh-CN" sz="2000" i="1" dirty="0"/>
              <a:t>n</a:t>
            </a:r>
            <a:r>
              <a:rPr lang="en-US" altLang="zh-CN" sz="2000" dirty="0"/>
              <a:t>) </a:t>
            </a:r>
            <a:r>
              <a:rPr lang="zh-CN" altLang="en-US" sz="2000" dirty="0"/>
              <a:t>。</a:t>
            </a:r>
          </a:p>
          <a:p>
            <a:pPr>
              <a:lnSpc>
                <a:spcPct val="150000"/>
              </a:lnSpc>
              <a:buFont typeface="Wingdings" panose="05000000000000000000" pitchFamily="2" charset="2"/>
              <a:buNone/>
            </a:pPr>
            <a:r>
              <a:rPr lang="zh-CN" altLang="en-US" sz="2000" dirty="0"/>
              <a:t>类似地，对于任意</a:t>
            </a:r>
            <a:r>
              <a:rPr lang="en-US" altLang="zh-CN" sz="2000" i="1" dirty="0"/>
              <a:t>g</a:t>
            </a:r>
            <a:r>
              <a:rPr lang="en-US" altLang="zh-CN" sz="2000" baseline="-25000" dirty="0"/>
              <a:t>1</a:t>
            </a:r>
            <a:r>
              <a:rPr lang="en-US" altLang="zh-CN" sz="2000" dirty="0"/>
              <a:t>(</a:t>
            </a:r>
            <a:r>
              <a:rPr lang="en-US" altLang="zh-CN" sz="2000" i="1" dirty="0"/>
              <a:t>n</a:t>
            </a:r>
            <a:r>
              <a:rPr lang="en-US" altLang="zh-CN" sz="2000" dirty="0"/>
              <a:t>) </a:t>
            </a:r>
            <a:r>
              <a:rPr lang="en-US" altLang="zh-CN" sz="2000" dirty="0" smtClean="0">
                <a:sym typeface="Symbol" panose="05050102010706020507" pitchFamily="18" charset="2"/>
              </a:rPr>
              <a:t>=</a:t>
            </a:r>
            <a:r>
              <a:rPr lang="en-US" altLang="zh-CN" sz="2000" dirty="0" smtClean="0"/>
              <a:t> </a:t>
            </a:r>
            <a:r>
              <a:rPr lang="en-US" altLang="zh-CN" sz="2000" i="1" dirty="0"/>
              <a:t>O</a:t>
            </a:r>
            <a:r>
              <a:rPr lang="en-US" altLang="zh-CN" sz="2000" dirty="0"/>
              <a:t>(</a:t>
            </a:r>
            <a:r>
              <a:rPr lang="en-US" altLang="zh-CN" sz="2000" i="1" dirty="0"/>
              <a:t>g</a:t>
            </a:r>
            <a:r>
              <a:rPr lang="en-US" altLang="zh-CN" sz="2000" dirty="0"/>
              <a:t>(</a:t>
            </a:r>
            <a:r>
              <a:rPr lang="en-US" altLang="zh-CN" sz="2000" i="1" dirty="0"/>
              <a:t>n</a:t>
            </a:r>
            <a:r>
              <a:rPr lang="en-US" altLang="zh-CN" sz="2000" dirty="0"/>
              <a:t>)) </a:t>
            </a:r>
            <a:r>
              <a:rPr lang="zh-CN" altLang="en-US" sz="2000" dirty="0"/>
              <a:t>，存在正常数</a:t>
            </a:r>
            <a:r>
              <a:rPr lang="en-US" altLang="zh-CN" sz="2000" i="1" dirty="0"/>
              <a:t>c</a:t>
            </a:r>
            <a:r>
              <a:rPr lang="en-US" altLang="zh-CN" sz="2000" baseline="-25000" dirty="0"/>
              <a:t>2</a:t>
            </a:r>
            <a:r>
              <a:rPr lang="zh-CN" altLang="en-US" sz="2000" dirty="0"/>
              <a:t>和自然数</a:t>
            </a:r>
            <a:r>
              <a:rPr lang="en-US" altLang="zh-CN" sz="2000" i="1" dirty="0"/>
              <a:t>n</a:t>
            </a:r>
            <a:r>
              <a:rPr lang="en-US" altLang="zh-CN" sz="2000" baseline="-25000" dirty="0"/>
              <a:t>2</a:t>
            </a:r>
            <a:r>
              <a:rPr lang="zh-CN" altLang="en-US" sz="2000" dirty="0"/>
              <a:t>，使得对所有</a:t>
            </a:r>
            <a:r>
              <a:rPr lang="en-US" altLang="zh-CN" sz="2000" i="1" dirty="0"/>
              <a:t>n</a:t>
            </a:r>
            <a:r>
              <a:rPr lang="en-US" altLang="zh-CN" sz="2000" dirty="0">
                <a:sym typeface="Symbol" panose="05050102010706020507" pitchFamily="18" charset="2"/>
              </a:rPr>
              <a:t> </a:t>
            </a:r>
            <a:r>
              <a:rPr lang="en-US" altLang="zh-CN" sz="2000" i="1" dirty="0"/>
              <a:t>n</a:t>
            </a:r>
            <a:r>
              <a:rPr lang="en-US" altLang="zh-CN" sz="2000" baseline="-25000" dirty="0"/>
              <a:t>2</a:t>
            </a:r>
            <a:r>
              <a:rPr lang="zh-CN" altLang="en-US" sz="2000" dirty="0"/>
              <a:t>，有</a:t>
            </a:r>
            <a:r>
              <a:rPr lang="en-US" altLang="zh-CN" sz="2000" i="1" dirty="0"/>
              <a:t>g</a:t>
            </a:r>
            <a:r>
              <a:rPr lang="en-US" altLang="zh-CN" sz="2000" baseline="-25000" dirty="0"/>
              <a:t>1</a:t>
            </a:r>
            <a:r>
              <a:rPr lang="en-US" altLang="zh-CN" sz="2000" dirty="0"/>
              <a:t>(</a:t>
            </a:r>
            <a:r>
              <a:rPr lang="en-US" altLang="zh-CN" sz="2000" i="1" dirty="0"/>
              <a:t>n</a:t>
            </a:r>
            <a:r>
              <a:rPr lang="en-US" altLang="zh-CN" sz="2000" dirty="0"/>
              <a:t>) </a:t>
            </a:r>
            <a:r>
              <a:rPr lang="en-US" altLang="zh-CN" sz="2000" dirty="0">
                <a:sym typeface="Symbol" panose="05050102010706020507" pitchFamily="18" charset="2"/>
              </a:rPr>
              <a:t></a:t>
            </a:r>
            <a:r>
              <a:rPr lang="en-US" altLang="zh-CN" sz="2000" dirty="0"/>
              <a:t> </a:t>
            </a:r>
            <a:r>
              <a:rPr lang="en-US" altLang="zh-CN" sz="2000" i="1" dirty="0"/>
              <a:t>c</a:t>
            </a:r>
            <a:r>
              <a:rPr lang="en-US" altLang="zh-CN" sz="2000" baseline="-25000" dirty="0"/>
              <a:t>2</a:t>
            </a:r>
            <a:r>
              <a:rPr lang="en-US" altLang="zh-CN" sz="2000" i="1" dirty="0"/>
              <a:t>g</a:t>
            </a:r>
            <a:r>
              <a:rPr lang="en-US" altLang="zh-CN" sz="2000" dirty="0"/>
              <a:t>(</a:t>
            </a:r>
            <a:r>
              <a:rPr lang="en-US" altLang="zh-CN" sz="2000" i="1" dirty="0"/>
              <a:t>n</a:t>
            </a:r>
            <a:r>
              <a:rPr lang="en-US" altLang="zh-CN" sz="2000" dirty="0"/>
              <a:t>) </a:t>
            </a:r>
            <a:r>
              <a:rPr lang="zh-CN" altLang="en-US" sz="2000" dirty="0"/>
              <a:t>。</a:t>
            </a:r>
          </a:p>
          <a:p>
            <a:pPr>
              <a:lnSpc>
                <a:spcPct val="150000"/>
              </a:lnSpc>
              <a:buFont typeface="Wingdings" panose="05000000000000000000" pitchFamily="2" charset="2"/>
              <a:buNone/>
            </a:pPr>
            <a:r>
              <a:rPr lang="zh-CN" altLang="en-US" sz="2000" dirty="0"/>
              <a:t>令</a:t>
            </a:r>
            <a:r>
              <a:rPr lang="en-US" altLang="zh-CN" sz="2000" i="1" dirty="0"/>
              <a:t>c</a:t>
            </a:r>
            <a:r>
              <a:rPr lang="en-US" altLang="zh-CN" sz="2000" baseline="-25000" dirty="0"/>
              <a:t>3</a:t>
            </a:r>
            <a:r>
              <a:rPr lang="en-US" altLang="zh-CN" sz="2000" dirty="0"/>
              <a:t>=max{</a:t>
            </a:r>
            <a:r>
              <a:rPr lang="en-US" altLang="zh-CN" sz="2000" i="1" dirty="0"/>
              <a:t>c</a:t>
            </a:r>
            <a:r>
              <a:rPr lang="en-US" altLang="zh-CN" sz="2000" baseline="-25000" dirty="0"/>
              <a:t>1</a:t>
            </a:r>
            <a:r>
              <a:rPr lang="en-US" altLang="zh-CN" sz="2000" dirty="0"/>
              <a:t>, </a:t>
            </a:r>
            <a:r>
              <a:rPr lang="en-US" altLang="zh-CN" sz="2000" i="1" dirty="0"/>
              <a:t>c</a:t>
            </a:r>
            <a:r>
              <a:rPr lang="en-US" altLang="zh-CN" sz="2000" baseline="-25000" dirty="0"/>
              <a:t>2</a:t>
            </a:r>
            <a:r>
              <a:rPr lang="en-US" altLang="zh-CN" sz="2000" dirty="0"/>
              <a:t>}</a:t>
            </a:r>
            <a:r>
              <a:rPr lang="zh-CN" altLang="en-US" sz="2000" dirty="0"/>
              <a:t>， </a:t>
            </a:r>
            <a:r>
              <a:rPr lang="en-US" altLang="zh-CN" sz="2000" i="1" dirty="0"/>
              <a:t>n</a:t>
            </a:r>
            <a:r>
              <a:rPr lang="en-US" altLang="zh-CN" sz="2000" baseline="-25000" dirty="0"/>
              <a:t>3</a:t>
            </a:r>
            <a:r>
              <a:rPr lang="en-US" altLang="zh-CN" sz="2000" dirty="0"/>
              <a:t> =max{</a:t>
            </a:r>
            <a:r>
              <a:rPr lang="en-US" altLang="zh-CN" sz="2000" i="1" dirty="0"/>
              <a:t>n</a:t>
            </a:r>
            <a:r>
              <a:rPr lang="en-US" altLang="zh-CN" sz="2000" baseline="-25000" dirty="0"/>
              <a:t>1</a:t>
            </a:r>
            <a:r>
              <a:rPr lang="en-US" altLang="zh-CN" sz="2000" dirty="0"/>
              <a:t>, </a:t>
            </a:r>
            <a:r>
              <a:rPr lang="en-US" altLang="zh-CN" sz="2000" i="1" dirty="0"/>
              <a:t>n</a:t>
            </a:r>
            <a:r>
              <a:rPr lang="en-US" altLang="zh-CN" sz="2000" baseline="-25000" dirty="0"/>
              <a:t>2</a:t>
            </a:r>
            <a:r>
              <a:rPr lang="en-US" altLang="zh-CN" sz="2000" dirty="0"/>
              <a:t>}</a:t>
            </a:r>
            <a:r>
              <a:rPr lang="zh-CN" altLang="en-US" sz="2000" dirty="0"/>
              <a:t>，</a:t>
            </a:r>
            <a:r>
              <a:rPr lang="en-US" altLang="zh-CN" sz="2000" i="1" dirty="0"/>
              <a:t>h</a:t>
            </a:r>
            <a:r>
              <a:rPr lang="en-US" altLang="zh-CN" sz="2000" dirty="0"/>
              <a:t>(</a:t>
            </a:r>
            <a:r>
              <a:rPr lang="en-US" altLang="zh-CN" sz="2000" i="1" dirty="0"/>
              <a:t>n</a:t>
            </a:r>
            <a:r>
              <a:rPr lang="en-US" altLang="zh-CN" sz="2000" dirty="0"/>
              <a:t>)= max{</a:t>
            </a:r>
            <a:r>
              <a:rPr lang="en-US" altLang="zh-CN" sz="2000" i="1" dirty="0"/>
              <a:t>f</a:t>
            </a:r>
            <a:r>
              <a:rPr lang="en-US" altLang="zh-CN" sz="2000" dirty="0"/>
              <a:t>(n),</a:t>
            </a:r>
            <a:r>
              <a:rPr lang="en-US" altLang="zh-CN" sz="2000" i="1" dirty="0"/>
              <a:t>g</a:t>
            </a:r>
            <a:r>
              <a:rPr lang="en-US" altLang="zh-CN" sz="2000" dirty="0"/>
              <a:t>(</a:t>
            </a:r>
            <a:r>
              <a:rPr lang="en-US" altLang="zh-CN" sz="2000" i="1" dirty="0"/>
              <a:t>n</a:t>
            </a:r>
            <a:r>
              <a:rPr lang="en-US" altLang="zh-CN" sz="2000" dirty="0"/>
              <a:t>)} </a:t>
            </a:r>
            <a:r>
              <a:rPr lang="zh-CN" altLang="en-US" sz="2000" dirty="0"/>
              <a:t>。</a:t>
            </a:r>
          </a:p>
          <a:p>
            <a:pPr>
              <a:lnSpc>
                <a:spcPct val="150000"/>
              </a:lnSpc>
              <a:buFont typeface="Wingdings" panose="05000000000000000000" pitchFamily="2" charset="2"/>
              <a:buNone/>
            </a:pPr>
            <a:r>
              <a:rPr lang="zh-CN" altLang="en-US" sz="2000" dirty="0"/>
              <a:t>则对所有的 </a:t>
            </a:r>
            <a:r>
              <a:rPr lang="en-US" altLang="zh-CN" sz="2000" i="1" dirty="0"/>
              <a:t>n </a:t>
            </a:r>
            <a:r>
              <a:rPr lang="en-US" altLang="zh-CN" sz="2000" dirty="0">
                <a:sym typeface="Symbol" panose="05050102010706020507" pitchFamily="18" charset="2"/>
              </a:rPr>
              <a:t> </a:t>
            </a:r>
            <a:r>
              <a:rPr lang="en-US" altLang="zh-CN" sz="2000" i="1" dirty="0"/>
              <a:t>n</a:t>
            </a:r>
            <a:r>
              <a:rPr lang="en-US" altLang="zh-CN" sz="2000" baseline="-25000" dirty="0"/>
              <a:t>3</a:t>
            </a:r>
            <a:r>
              <a:rPr lang="zh-CN" altLang="en-US" sz="2000" dirty="0"/>
              <a:t>，有</a:t>
            </a:r>
          </a:p>
          <a:p>
            <a:pPr>
              <a:lnSpc>
                <a:spcPct val="150000"/>
              </a:lnSpc>
              <a:buFont typeface="Wingdings" panose="05000000000000000000" pitchFamily="2" charset="2"/>
              <a:buNone/>
            </a:pPr>
            <a:r>
              <a:rPr lang="en-US" altLang="zh-CN" sz="2000" i="1" dirty="0"/>
              <a:t>f</a:t>
            </a:r>
            <a:r>
              <a:rPr lang="en-US" altLang="zh-CN" sz="2000" baseline="-25000" dirty="0"/>
              <a:t>1</a:t>
            </a:r>
            <a:r>
              <a:rPr lang="en-US" altLang="zh-CN" sz="2000" dirty="0"/>
              <a:t>(</a:t>
            </a:r>
            <a:r>
              <a:rPr lang="en-US" altLang="zh-CN" sz="2000" i="1" dirty="0"/>
              <a:t>n</a:t>
            </a:r>
            <a:r>
              <a:rPr lang="en-US" altLang="zh-CN" sz="2000" dirty="0"/>
              <a:t>) +</a:t>
            </a:r>
            <a:r>
              <a:rPr lang="en-US" altLang="zh-CN" sz="2000" i="1" dirty="0"/>
              <a:t>g</a:t>
            </a:r>
            <a:r>
              <a:rPr lang="en-US" altLang="zh-CN" sz="2000" baseline="-25000" dirty="0"/>
              <a:t>1</a:t>
            </a:r>
            <a:r>
              <a:rPr lang="en-US" altLang="zh-CN" sz="2000" dirty="0"/>
              <a:t>(</a:t>
            </a:r>
            <a:r>
              <a:rPr lang="en-US" altLang="zh-CN" sz="2000" i="1" dirty="0"/>
              <a:t>n</a:t>
            </a:r>
            <a:r>
              <a:rPr lang="en-US" altLang="zh-CN" sz="2000" dirty="0"/>
              <a:t>) </a:t>
            </a:r>
            <a:r>
              <a:rPr lang="en-US" altLang="zh-CN" sz="2000" dirty="0">
                <a:sym typeface="Symbol" panose="05050102010706020507" pitchFamily="18" charset="2"/>
              </a:rPr>
              <a:t></a:t>
            </a:r>
            <a:r>
              <a:rPr lang="en-US" altLang="zh-CN" sz="2000" dirty="0"/>
              <a:t> </a:t>
            </a:r>
            <a:r>
              <a:rPr lang="en-US" altLang="zh-CN" sz="2000" i="1" dirty="0"/>
              <a:t>c</a:t>
            </a:r>
            <a:r>
              <a:rPr lang="en-US" altLang="zh-CN" sz="2000" baseline="-25000" dirty="0"/>
              <a:t>1</a:t>
            </a:r>
            <a:r>
              <a:rPr lang="en-US" altLang="zh-CN" sz="2000" i="1" dirty="0"/>
              <a:t>f</a:t>
            </a:r>
            <a:r>
              <a:rPr lang="en-US" altLang="zh-CN" sz="2000" dirty="0"/>
              <a:t>(</a:t>
            </a:r>
            <a:r>
              <a:rPr lang="en-US" altLang="zh-CN" sz="2000" i="1" dirty="0"/>
              <a:t>n</a:t>
            </a:r>
            <a:r>
              <a:rPr lang="en-US" altLang="zh-CN" sz="2000" dirty="0"/>
              <a:t>) + </a:t>
            </a:r>
            <a:r>
              <a:rPr lang="en-US" altLang="zh-CN" sz="2000" i="1" dirty="0"/>
              <a:t>c</a:t>
            </a:r>
            <a:r>
              <a:rPr lang="en-US" altLang="zh-CN" sz="2000" baseline="-25000" dirty="0"/>
              <a:t>2</a:t>
            </a:r>
            <a:r>
              <a:rPr lang="en-US" altLang="zh-CN" sz="2000" i="1" dirty="0"/>
              <a:t>g</a:t>
            </a:r>
            <a:r>
              <a:rPr lang="en-US" altLang="zh-CN" sz="2000" dirty="0"/>
              <a:t>(</a:t>
            </a:r>
            <a:r>
              <a:rPr lang="en-US" altLang="zh-CN" sz="2000" i="1" dirty="0"/>
              <a:t>n</a:t>
            </a:r>
            <a:r>
              <a:rPr lang="en-US" altLang="zh-CN" sz="2000" dirty="0"/>
              <a:t>) </a:t>
            </a:r>
          </a:p>
          <a:p>
            <a:pPr>
              <a:lnSpc>
                <a:spcPct val="150000"/>
              </a:lnSpc>
              <a:spcBef>
                <a:spcPct val="0"/>
              </a:spcBef>
              <a:buFont typeface="Wingdings" panose="05000000000000000000" pitchFamily="2" charset="2"/>
              <a:buNone/>
            </a:pPr>
            <a:r>
              <a:rPr lang="en-US" altLang="zh-CN" sz="2000" dirty="0">
                <a:sym typeface="Symbol" panose="05050102010706020507" pitchFamily="18" charset="2"/>
              </a:rPr>
              <a:t>    </a:t>
            </a:r>
            <a:r>
              <a:rPr lang="en-US" altLang="zh-CN" sz="2000" dirty="0"/>
              <a:t> </a:t>
            </a:r>
            <a:r>
              <a:rPr lang="en-US" altLang="zh-CN" sz="2000" i="1" dirty="0"/>
              <a:t>c</a:t>
            </a:r>
            <a:r>
              <a:rPr lang="en-US" altLang="zh-CN" sz="2000" baseline="-25000" dirty="0"/>
              <a:t>3</a:t>
            </a:r>
            <a:r>
              <a:rPr lang="en-US" altLang="zh-CN" sz="2000" i="1" dirty="0"/>
              <a:t>f</a:t>
            </a:r>
            <a:r>
              <a:rPr lang="en-US" altLang="zh-CN" sz="2000" dirty="0"/>
              <a:t>(</a:t>
            </a:r>
            <a:r>
              <a:rPr lang="en-US" altLang="zh-CN" sz="2000" i="1" dirty="0"/>
              <a:t>n</a:t>
            </a:r>
            <a:r>
              <a:rPr lang="en-US" altLang="zh-CN" sz="2000" dirty="0"/>
              <a:t>) + </a:t>
            </a:r>
            <a:r>
              <a:rPr lang="en-US" altLang="zh-CN" sz="2000" i="1" dirty="0"/>
              <a:t>c</a:t>
            </a:r>
            <a:r>
              <a:rPr lang="en-US" altLang="zh-CN" sz="2000" baseline="-25000" dirty="0"/>
              <a:t>3</a:t>
            </a:r>
            <a:r>
              <a:rPr lang="en-US" altLang="zh-CN" sz="2000" i="1" dirty="0"/>
              <a:t>g</a:t>
            </a:r>
            <a:r>
              <a:rPr lang="en-US" altLang="zh-CN" sz="2000" dirty="0"/>
              <a:t>(</a:t>
            </a:r>
            <a:r>
              <a:rPr lang="en-US" altLang="zh-CN" sz="2000" i="1" dirty="0"/>
              <a:t>n</a:t>
            </a:r>
            <a:r>
              <a:rPr lang="en-US" altLang="zh-CN" sz="2000" dirty="0"/>
              <a:t>)= </a:t>
            </a:r>
            <a:r>
              <a:rPr lang="en-US" altLang="zh-CN" sz="2000" i="1" dirty="0"/>
              <a:t>c</a:t>
            </a:r>
            <a:r>
              <a:rPr lang="en-US" altLang="zh-CN" sz="2000" baseline="-25000" dirty="0"/>
              <a:t>3</a:t>
            </a:r>
            <a:r>
              <a:rPr lang="en-US" altLang="zh-CN" sz="2000" dirty="0"/>
              <a:t>(</a:t>
            </a:r>
            <a:r>
              <a:rPr lang="en-US" altLang="zh-CN" sz="2000" i="1" dirty="0"/>
              <a:t>f</a:t>
            </a:r>
            <a:r>
              <a:rPr lang="en-US" altLang="zh-CN" sz="2000" dirty="0"/>
              <a:t>(</a:t>
            </a:r>
            <a:r>
              <a:rPr lang="en-US" altLang="zh-CN" sz="2000" i="1" dirty="0"/>
              <a:t>n</a:t>
            </a:r>
            <a:r>
              <a:rPr lang="en-US" altLang="zh-CN" sz="2000" dirty="0"/>
              <a:t>) + </a:t>
            </a:r>
            <a:r>
              <a:rPr lang="en-US" altLang="zh-CN" sz="2000" i="1" dirty="0"/>
              <a:t>g</a:t>
            </a:r>
            <a:r>
              <a:rPr lang="en-US" altLang="zh-CN" sz="2000" dirty="0"/>
              <a:t>(</a:t>
            </a:r>
            <a:r>
              <a:rPr lang="en-US" altLang="zh-CN" sz="2000" i="1" dirty="0"/>
              <a:t>n</a:t>
            </a:r>
            <a:r>
              <a:rPr lang="en-US" altLang="zh-CN" sz="2000" dirty="0"/>
              <a:t>))</a:t>
            </a:r>
          </a:p>
          <a:p>
            <a:pPr>
              <a:lnSpc>
                <a:spcPct val="150000"/>
              </a:lnSpc>
              <a:spcBef>
                <a:spcPct val="0"/>
              </a:spcBef>
              <a:buNone/>
            </a:pPr>
            <a:r>
              <a:rPr lang="en-US" altLang="zh-CN" sz="2000" dirty="0">
                <a:sym typeface="Symbol" panose="05050102010706020507" pitchFamily="18" charset="2"/>
              </a:rPr>
              <a:t>    </a:t>
            </a:r>
            <a:r>
              <a:rPr lang="en-US" altLang="zh-CN" sz="2000" dirty="0"/>
              <a:t> 2</a:t>
            </a:r>
            <a:r>
              <a:rPr lang="en-US" altLang="zh-CN" sz="2000" i="1" dirty="0" smtClean="0"/>
              <a:t>c</a:t>
            </a:r>
            <a:r>
              <a:rPr lang="en-US" altLang="zh-CN" sz="2000" baseline="-25000" dirty="0" smtClean="0"/>
              <a:t>3</a:t>
            </a:r>
            <a:r>
              <a:rPr lang="en-US" altLang="zh-CN" sz="2000" dirty="0" smtClean="0"/>
              <a:t> </a:t>
            </a:r>
            <a:r>
              <a:rPr lang="en-US" altLang="zh-CN" sz="2000" dirty="0"/>
              <a:t>max{</a:t>
            </a:r>
            <a:r>
              <a:rPr lang="en-US" altLang="zh-CN" sz="2000" i="1" dirty="0"/>
              <a:t>f</a:t>
            </a:r>
            <a:r>
              <a:rPr lang="en-US" altLang="zh-CN" sz="2000" dirty="0"/>
              <a:t>(n),</a:t>
            </a:r>
            <a:r>
              <a:rPr lang="en-US" altLang="zh-CN" sz="2000" i="1" dirty="0"/>
              <a:t>g</a:t>
            </a:r>
            <a:r>
              <a:rPr lang="en-US" altLang="zh-CN" sz="2000" dirty="0"/>
              <a:t>(</a:t>
            </a:r>
            <a:r>
              <a:rPr lang="en-US" altLang="zh-CN" sz="2000" i="1" dirty="0"/>
              <a:t>n</a:t>
            </a:r>
            <a:r>
              <a:rPr lang="en-US" altLang="zh-CN" sz="2000" dirty="0"/>
              <a:t>)}</a:t>
            </a:r>
          </a:p>
          <a:p>
            <a:pPr>
              <a:lnSpc>
                <a:spcPct val="150000"/>
              </a:lnSpc>
              <a:spcBef>
                <a:spcPct val="0"/>
              </a:spcBef>
              <a:buFont typeface="Wingdings" panose="05000000000000000000" pitchFamily="2" charset="2"/>
              <a:buNone/>
            </a:pPr>
            <a:r>
              <a:rPr lang="en-US" altLang="zh-CN" sz="2000" dirty="0"/>
              <a:t>    = 2</a:t>
            </a:r>
            <a:r>
              <a:rPr lang="en-US" altLang="zh-CN" sz="2000" i="1" dirty="0"/>
              <a:t>c</a:t>
            </a:r>
            <a:r>
              <a:rPr lang="en-US" altLang="zh-CN" sz="2000" baseline="-25000" dirty="0"/>
              <a:t>3</a:t>
            </a:r>
            <a:r>
              <a:rPr lang="en-US" altLang="zh-CN" sz="2000" i="1" dirty="0"/>
              <a:t>h</a:t>
            </a:r>
            <a:r>
              <a:rPr lang="en-US" altLang="zh-CN" sz="2000" dirty="0"/>
              <a:t>(</a:t>
            </a:r>
            <a:r>
              <a:rPr lang="en-US" altLang="zh-CN" sz="2000" i="1" dirty="0"/>
              <a:t>n</a:t>
            </a:r>
            <a:r>
              <a:rPr lang="en-US" altLang="zh-CN" sz="2000" dirty="0"/>
              <a:t>) = </a:t>
            </a:r>
            <a:r>
              <a:rPr lang="en-US" altLang="zh-CN" sz="2000" i="1" dirty="0"/>
              <a:t>O</a:t>
            </a:r>
            <a:r>
              <a:rPr lang="en-US" altLang="zh-CN" sz="2000" dirty="0"/>
              <a:t>(max{</a:t>
            </a:r>
            <a:r>
              <a:rPr lang="en-US" altLang="zh-CN" sz="2000" i="1" dirty="0"/>
              <a:t>f</a:t>
            </a:r>
            <a:r>
              <a:rPr lang="en-US" altLang="zh-CN" sz="2000" dirty="0"/>
              <a:t>(n),</a:t>
            </a:r>
            <a:r>
              <a:rPr lang="en-US" altLang="zh-CN" sz="2000" i="1" dirty="0"/>
              <a:t>g</a:t>
            </a:r>
            <a:r>
              <a:rPr lang="en-US" altLang="zh-CN" sz="2000" dirty="0"/>
              <a:t>(</a:t>
            </a:r>
            <a:r>
              <a:rPr lang="en-US" altLang="zh-CN" sz="2000" i="1" dirty="0"/>
              <a:t>n</a:t>
            </a:r>
            <a:r>
              <a:rPr lang="en-US" altLang="zh-CN" sz="2000" dirty="0"/>
              <a:t>)}) .</a:t>
            </a:r>
          </a:p>
        </p:txBody>
      </p:sp>
      <p:sp>
        <p:nvSpPr>
          <p:cNvPr id="3" name="object 4"/>
          <p:cNvSpPr txBox="1"/>
          <p:nvPr/>
        </p:nvSpPr>
        <p:spPr>
          <a:xfrm>
            <a:off x="4895596" y="4635245"/>
            <a:ext cx="3378200" cy="758190"/>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000066"/>
                </a:solidFill>
                <a:latin typeface="微软雅黑"/>
                <a:cs typeface="微软雅黑"/>
              </a:rPr>
              <a:t>由两个连续执行部分组成</a:t>
            </a:r>
            <a:r>
              <a:rPr sz="2400" b="1" spc="-20" dirty="0">
                <a:solidFill>
                  <a:srgbClr val="000066"/>
                </a:solidFill>
                <a:latin typeface="微软雅黑"/>
                <a:cs typeface="微软雅黑"/>
              </a:rPr>
              <a:t>的算法</a:t>
            </a:r>
            <a:endParaRPr sz="2400" dirty="0">
              <a:latin typeface="微软雅黑"/>
              <a:cs typeface="微软雅黑"/>
            </a:endParaRPr>
          </a:p>
        </p:txBody>
      </p:sp>
      <p:sp>
        <p:nvSpPr>
          <p:cNvPr id="4" name="object 5"/>
          <p:cNvSpPr txBox="1"/>
          <p:nvPr/>
        </p:nvSpPr>
        <p:spPr>
          <a:xfrm>
            <a:off x="4816602" y="3979926"/>
            <a:ext cx="2276475" cy="552450"/>
          </a:xfrm>
          <a:prstGeom prst="rect">
            <a:avLst/>
          </a:prstGeom>
          <a:ln w="28955">
            <a:solidFill>
              <a:srgbClr val="946E00"/>
            </a:solidFill>
          </a:ln>
        </p:spPr>
        <p:txBody>
          <a:bodyPr vert="horz" wrap="square" lIns="0" tIns="31750" rIns="0" bIns="0" rtlCol="0">
            <a:spAutoFit/>
          </a:bodyPr>
          <a:lstStyle/>
          <a:p>
            <a:pPr marL="91440">
              <a:lnSpc>
                <a:spcPct val="100000"/>
              </a:lnSpc>
              <a:spcBef>
                <a:spcPts val="250"/>
              </a:spcBef>
            </a:pPr>
            <a:r>
              <a:rPr sz="3000" b="1" spc="-10" dirty="0">
                <a:solidFill>
                  <a:srgbClr val="FF0000"/>
                </a:solidFill>
                <a:latin typeface="微软雅黑"/>
                <a:cs typeface="微软雅黑"/>
              </a:rPr>
              <a:t>有什么用？</a:t>
            </a:r>
            <a:endParaRPr sz="3000" dirty="0">
              <a:latin typeface="微软雅黑"/>
              <a:cs typeface="微软雅黑"/>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9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91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7466" y="1411477"/>
            <a:ext cx="8157022" cy="4476225"/>
          </a:xfrm>
          <a:prstGeom prst="rect">
            <a:avLst/>
          </a:prstGeom>
        </p:spPr>
        <p:txBody>
          <a:bodyPr vert="horz" wrap="square" lIns="0" tIns="12065" rIns="0" bIns="0" rtlCol="0">
            <a:spAutoFit/>
          </a:bodyPr>
          <a:lstStyle/>
          <a:p>
            <a:pPr marL="12700">
              <a:lnSpc>
                <a:spcPct val="100000"/>
              </a:lnSpc>
              <a:spcBef>
                <a:spcPts val="95"/>
              </a:spcBef>
            </a:pPr>
            <a:r>
              <a:rPr sz="2000" i="1" spc="-10" dirty="0">
                <a:latin typeface="Arial"/>
                <a:cs typeface="Arial"/>
              </a:rPr>
              <a:t>O</a:t>
            </a:r>
            <a:r>
              <a:rPr sz="2000" spc="-10" dirty="0">
                <a:latin typeface="Arial"/>
                <a:cs typeface="Arial"/>
              </a:rPr>
              <a:t>(</a:t>
            </a:r>
            <a:r>
              <a:rPr sz="2000" i="1" spc="-10" dirty="0">
                <a:latin typeface="Arial"/>
                <a:cs typeface="Arial"/>
              </a:rPr>
              <a:t>f</a:t>
            </a:r>
            <a:r>
              <a:rPr sz="2000" spc="-10" dirty="0">
                <a:latin typeface="Arial"/>
                <a:cs typeface="Arial"/>
              </a:rPr>
              <a:t>(</a:t>
            </a:r>
            <a:r>
              <a:rPr sz="2000" i="1" spc="-10" dirty="0">
                <a:latin typeface="Arial"/>
                <a:cs typeface="Arial"/>
              </a:rPr>
              <a:t>n</a:t>
            </a:r>
            <a:r>
              <a:rPr sz="2000" spc="-10" dirty="0">
                <a:latin typeface="Arial"/>
                <a:cs typeface="Arial"/>
              </a:rPr>
              <a:t>))+</a:t>
            </a:r>
            <a:r>
              <a:rPr sz="2000" i="1" spc="-10" dirty="0">
                <a:latin typeface="Arial"/>
                <a:cs typeface="Arial"/>
              </a:rPr>
              <a:t>O</a:t>
            </a:r>
            <a:r>
              <a:rPr sz="2000" spc="-10" dirty="0">
                <a:latin typeface="Arial"/>
                <a:cs typeface="Arial"/>
              </a:rPr>
              <a:t>(</a:t>
            </a:r>
            <a:r>
              <a:rPr sz="2000" i="1" spc="-10" dirty="0">
                <a:latin typeface="Arial"/>
                <a:cs typeface="Arial"/>
              </a:rPr>
              <a:t>g</a:t>
            </a:r>
            <a:r>
              <a:rPr sz="2000" spc="-10" dirty="0">
                <a:latin typeface="Arial"/>
                <a:cs typeface="Arial"/>
              </a:rPr>
              <a:t>(</a:t>
            </a:r>
            <a:r>
              <a:rPr sz="2000" i="1" spc="-10" dirty="0">
                <a:latin typeface="Arial"/>
                <a:cs typeface="Arial"/>
              </a:rPr>
              <a:t>n</a:t>
            </a:r>
            <a:r>
              <a:rPr sz="2000" spc="-10" dirty="0">
                <a:latin typeface="Arial"/>
                <a:cs typeface="Arial"/>
              </a:rPr>
              <a:t>))</a:t>
            </a:r>
            <a:r>
              <a:rPr sz="2000" spc="-50" dirty="0">
                <a:latin typeface="Arial"/>
                <a:cs typeface="Arial"/>
              </a:rPr>
              <a:t> </a:t>
            </a:r>
            <a:r>
              <a:rPr sz="2000" dirty="0">
                <a:latin typeface="Arial"/>
                <a:cs typeface="Arial"/>
              </a:rPr>
              <a:t>=</a:t>
            </a:r>
            <a:r>
              <a:rPr sz="2000" spc="-35" dirty="0">
                <a:latin typeface="Arial"/>
                <a:cs typeface="Arial"/>
              </a:rPr>
              <a:t> </a:t>
            </a:r>
            <a:r>
              <a:rPr sz="2000" i="1" spc="-10" dirty="0">
                <a:latin typeface="Arial"/>
                <a:cs typeface="Arial"/>
              </a:rPr>
              <a:t>O</a:t>
            </a:r>
            <a:r>
              <a:rPr sz="2000" spc="-10" dirty="0">
                <a:latin typeface="Arial"/>
                <a:cs typeface="Arial"/>
              </a:rPr>
              <a:t>(max{</a:t>
            </a:r>
            <a:r>
              <a:rPr sz="2000" i="1" spc="-10" dirty="0">
                <a:latin typeface="Arial"/>
                <a:cs typeface="Arial"/>
              </a:rPr>
              <a:t>f</a:t>
            </a:r>
            <a:r>
              <a:rPr sz="2000" spc="-10" dirty="0">
                <a:latin typeface="Arial"/>
                <a:cs typeface="Arial"/>
              </a:rPr>
              <a:t>(n),</a:t>
            </a:r>
            <a:r>
              <a:rPr sz="2000" i="1" spc="-10" dirty="0">
                <a:latin typeface="Arial"/>
                <a:cs typeface="Arial"/>
              </a:rPr>
              <a:t>g</a:t>
            </a:r>
            <a:r>
              <a:rPr sz="2000" spc="-10" dirty="0">
                <a:latin typeface="Arial"/>
                <a:cs typeface="Arial"/>
              </a:rPr>
              <a:t>(</a:t>
            </a:r>
            <a:r>
              <a:rPr sz="2000" i="1" spc="-10" dirty="0">
                <a:latin typeface="Arial"/>
                <a:cs typeface="Arial"/>
              </a:rPr>
              <a:t>n</a:t>
            </a:r>
            <a:r>
              <a:rPr sz="2000" spc="-10" dirty="0">
                <a:latin typeface="Arial"/>
                <a:cs typeface="Arial"/>
              </a:rPr>
              <a:t>)})</a:t>
            </a:r>
            <a:endParaRPr sz="2000" dirty="0">
              <a:latin typeface="Arial"/>
              <a:cs typeface="Arial"/>
            </a:endParaRPr>
          </a:p>
          <a:p>
            <a:pPr>
              <a:lnSpc>
                <a:spcPct val="100000"/>
              </a:lnSpc>
            </a:pPr>
            <a:endParaRPr sz="2200" dirty="0">
              <a:latin typeface="Arial"/>
              <a:cs typeface="Arial"/>
            </a:endParaRPr>
          </a:p>
          <a:p>
            <a:pPr>
              <a:lnSpc>
                <a:spcPct val="100000"/>
              </a:lnSpc>
              <a:spcBef>
                <a:spcPts val="5"/>
              </a:spcBef>
            </a:pPr>
            <a:endParaRPr sz="2600" dirty="0">
              <a:latin typeface="Arial"/>
              <a:cs typeface="Arial"/>
            </a:endParaRPr>
          </a:p>
          <a:p>
            <a:pPr marL="12700">
              <a:lnSpc>
                <a:spcPct val="150000"/>
              </a:lnSpc>
              <a:spcBef>
                <a:spcPts val="5"/>
              </a:spcBef>
            </a:pPr>
            <a:r>
              <a:rPr sz="2000" spc="-20" dirty="0">
                <a:solidFill>
                  <a:srgbClr val="000066"/>
                </a:solidFill>
                <a:latin typeface="微软雅黑"/>
                <a:cs typeface="微软雅黑"/>
              </a:rPr>
              <a:t>第一部分，应用某种已知的排序算法对数组排序</a:t>
            </a:r>
            <a:r>
              <a:rPr sz="2000" spc="-50" dirty="0">
                <a:solidFill>
                  <a:srgbClr val="000066"/>
                </a:solidFill>
                <a:latin typeface="Arial"/>
                <a:cs typeface="Arial"/>
              </a:rPr>
              <a:t>;</a:t>
            </a:r>
            <a:endParaRPr sz="2000" dirty="0">
              <a:latin typeface="Arial"/>
              <a:cs typeface="Arial"/>
            </a:endParaRPr>
          </a:p>
          <a:p>
            <a:pPr marL="12700" marR="61594">
              <a:lnSpc>
                <a:spcPct val="150000"/>
              </a:lnSpc>
            </a:pPr>
            <a:r>
              <a:rPr sz="2000" spc="-25" dirty="0">
                <a:solidFill>
                  <a:srgbClr val="000066"/>
                </a:solidFill>
                <a:latin typeface="微软雅黑"/>
                <a:cs typeface="微软雅黑"/>
              </a:rPr>
              <a:t>第二部分，连续扫描该有序数组的元素，比较是否和指定元素</a:t>
            </a:r>
            <a:r>
              <a:rPr sz="2000" spc="-35" dirty="0">
                <a:solidFill>
                  <a:srgbClr val="000066"/>
                </a:solidFill>
                <a:latin typeface="微软雅黑"/>
                <a:cs typeface="微软雅黑"/>
              </a:rPr>
              <a:t>相等</a:t>
            </a:r>
            <a:endParaRPr sz="2000" dirty="0">
              <a:latin typeface="微软雅黑"/>
              <a:cs typeface="微软雅黑"/>
            </a:endParaRPr>
          </a:p>
          <a:p>
            <a:pPr>
              <a:lnSpc>
                <a:spcPct val="150000"/>
              </a:lnSpc>
              <a:spcBef>
                <a:spcPts val="80"/>
              </a:spcBef>
            </a:pPr>
            <a:endParaRPr sz="2750" dirty="0">
              <a:latin typeface="微软雅黑"/>
              <a:cs typeface="微软雅黑"/>
            </a:endParaRPr>
          </a:p>
          <a:p>
            <a:pPr marL="12700" marR="5080">
              <a:lnSpc>
                <a:spcPct val="150000"/>
              </a:lnSpc>
            </a:pPr>
            <a:r>
              <a:rPr sz="2000" spc="-20" dirty="0">
                <a:solidFill>
                  <a:srgbClr val="000066"/>
                </a:solidFill>
                <a:latin typeface="微软雅黑"/>
                <a:cs typeface="微软雅黑"/>
              </a:rPr>
              <a:t>假设第一部分使用的排序算法的比较次数不会超过</a:t>
            </a:r>
            <a:r>
              <a:rPr sz="2000" spc="-20" dirty="0">
                <a:solidFill>
                  <a:srgbClr val="000066"/>
                </a:solidFill>
                <a:latin typeface="Arial"/>
                <a:cs typeface="Arial"/>
              </a:rPr>
              <a:t>n(n-</a:t>
            </a:r>
            <a:r>
              <a:rPr sz="2000" dirty="0">
                <a:solidFill>
                  <a:srgbClr val="000066"/>
                </a:solidFill>
                <a:latin typeface="Arial"/>
                <a:cs typeface="Arial"/>
              </a:rPr>
              <a:t>1), </a:t>
            </a:r>
            <a:r>
              <a:rPr sz="2000" spc="-35" dirty="0" err="1" smtClean="0">
                <a:solidFill>
                  <a:srgbClr val="000066"/>
                </a:solidFill>
                <a:latin typeface="微软雅黑"/>
                <a:cs typeface="微软雅黑"/>
              </a:rPr>
              <a:t>属于</a:t>
            </a:r>
            <a:r>
              <a:rPr sz="2000" spc="-30" dirty="0" smtClean="0">
                <a:solidFill>
                  <a:srgbClr val="000066"/>
                </a:solidFill>
                <a:latin typeface="微软雅黑"/>
                <a:cs typeface="微软雅黑"/>
              </a:rPr>
              <a:t> </a:t>
            </a:r>
            <a:r>
              <a:rPr sz="2000" spc="-10" dirty="0">
                <a:solidFill>
                  <a:srgbClr val="000066"/>
                </a:solidFill>
                <a:latin typeface="Arial"/>
                <a:cs typeface="Arial"/>
              </a:rPr>
              <a:t>O(n²)</a:t>
            </a:r>
            <a:endParaRPr sz="2000" dirty="0">
              <a:latin typeface="Arial"/>
              <a:cs typeface="Arial"/>
            </a:endParaRPr>
          </a:p>
          <a:p>
            <a:pPr marL="12700">
              <a:lnSpc>
                <a:spcPct val="150000"/>
              </a:lnSpc>
            </a:pPr>
            <a:r>
              <a:rPr sz="2000" spc="-20" dirty="0">
                <a:solidFill>
                  <a:srgbClr val="000066"/>
                </a:solidFill>
                <a:latin typeface="微软雅黑"/>
                <a:cs typeface="微软雅黑"/>
              </a:rPr>
              <a:t>第二部分的比较次数不会超过</a:t>
            </a:r>
            <a:r>
              <a:rPr sz="2000" spc="-20" dirty="0">
                <a:solidFill>
                  <a:srgbClr val="000066"/>
                </a:solidFill>
                <a:latin typeface="Arial"/>
                <a:cs typeface="Arial"/>
              </a:rPr>
              <a:t>n-1,</a:t>
            </a:r>
            <a:r>
              <a:rPr sz="2000" spc="-10" dirty="0">
                <a:solidFill>
                  <a:srgbClr val="000066"/>
                </a:solidFill>
                <a:latin typeface="微软雅黑"/>
                <a:cs typeface="微软雅黑"/>
              </a:rPr>
              <a:t>属于 </a:t>
            </a:r>
            <a:r>
              <a:rPr sz="2000" spc="-20" dirty="0">
                <a:solidFill>
                  <a:srgbClr val="000066"/>
                </a:solidFill>
                <a:latin typeface="Arial"/>
                <a:cs typeface="Arial"/>
              </a:rPr>
              <a:t>O(n</a:t>
            </a:r>
            <a:r>
              <a:rPr sz="2000" spc="-20" dirty="0" smtClean="0">
                <a:solidFill>
                  <a:srgbClr val="000066"/>
                </a:solidFill>
                <a:latin typeface="Arial"/>
                <a:cs typeface="Arial"/>
              </a:rPr>
              <a:t>)</a:t>
            </a:r>
            <a:endParaRPr lang="en-US" sz="2000" spc="-20" dirty="0" smtClean="0">
              <a:solidFill>
                <a:srgbClr val="000066"/>
              </a:solidFill>
              <a:latin typeface="Arial"/>
              <a:cs typeface="Arial"/>
            </a:endParaRPr>
          </a:p>
          <a:p>
            <a:pPr marL="12700">
              <a:lnSpc>
                <a:spcPct val="150000"/>
              </a:lnSpc>
            </a:pPr>
            <a:endParaRPr sz="2000" dirty="0">
              <a:latin typeface="Arial"/>
              <a:cs typeface="Arial"/>
            </a:endParaRPr>
          </a:p>
          <a:p>
            <a:pPr marL="12700">
              <a:lnSpc>
                <a:spcPct val="150000"/>
              </a:lnSpc>
            </a:pPr>
            <a:r>
              <a:rPr sz="2000" spc="-25" dirty="0" err="1">
                <a:solidFill>
                  <a:srgbClr val="000066"/>
                </a:solidFill>
                <a:latin typeface="微软雅黑"/>
                <a:cs typeface="微软雅黑"/>
              </a:rPr>
              <a:t>那么，</a:t>
            </a:r>
            <a:r>
              <a:rPr sz="2000" spc="-25" dirty="0" err="1" smtClean="0">
                <a:solidFill>
                  <a:srgbClr val="FF0000"/>
                </a:solidFill>
                <a:latin typeface="微软雅黑"/>
                <a:cs typeface="微软雅黑"/>
              </a:rPr>
              <a:t>算法的整体效率</a:t>
            </a:r>
            <a:r>
              <a:rPr sz="2000" spc="-25" dirty="0" err="1" smtClean="0">
                <a:solidFill>
                  <a:srgbClr val="000066"/>
                </a:solidFill>
                <a:latin typeface="微软雅黑"/>
                <a:cs typeface="微软雅黑"/>
              </a:rPr>
              <a:t>应该属于</a:t>
            </a:r>
            <a:r>
              <a:rPr sz="2000" spc="-25" dirty="0" smtClean="0">
                <a:solidFill>
                  <a:srgbClr val="000066"/>
                </a:solidFill>
                <a:latin typeface="微软雅黑"/>
                <a:cs typeface="微软雅黑"/>
              </a:rPr>
              <a:t> </a:t>
            </a:r>
            <a:r>
              <a:rPr sz="2000" spc="-10" dirty="0">
                <a:solidFill>
                  <a:srgbClr val="000066"/>
                </a:solidFill>
                <a:latin typeface="Arial"/>
                <a:cs typeface="Arial"/>
              </a:rPr>
              <a:t>O(max{n²,n}</a:t>
            </a:r>
            <a:r>
              <a:rPr sz="2000" spc="-30" dirty="0">
                <a:solidFill>
                  <a:srgbClr val="000066"/>
                </a:solidFill>
                <a:latin typeface="Arial"/>
                <a:cs typeface="Arial"/>
              </a:rPr>
              <a:t>)= </a:t>
            </a:r>
            <a:r>
              <a:rPr sz="2000" spc="-10" dirty="0">
                <a:solidFill>
                  <a:srgbClr val="000066"/>
                </a:solidFill>
                <a:latin typeface="Arial"/>
                <a:cs typeface="Arial"/>
              </a:rPr>
              <a:t>O(n²)</a:t>
            </a:r>
            <a:endParaRPr sz="2000" dirty="0">
              <a:latin typeface="Arial"/>
              <a:cs typeface="Arial"/>
            </a:endParaRPr>
          </a:p>
        </p:txBody>
      </p:sp>
    </p:spTree>
    <p:extLst>
      <p:ext uri="{BB962C8B-B14F-4D97-AF65-F5344CB8AC3E}">
        <p14:creationId xmlns:p14="http://schemas.microsoft.com/office/powerpoint/2010/main" val="2344375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245130"/>
            <a:ext cx="7261412" cy="659343"/>
          </a:xfrm>
          <a:prstGeom prst="rect">
            <a:avLst/>
          </a:prstGeom>
        </p:spPr>
        <p:txBody>
          <a:bodyPr vert="horz" wrap="square" lIns="0" tIns="12886" rIns="0" bIns="0" numCol="1" rtlCol="0" anchor="t" anchorCtr="0" compatLnSpc="1">
            <a:prstTxWarp prst="textNoShape">
              <a:avLst/>
            </a:prstTxWarp>
            <a:spAutoFit/>
          </a:bodyPr>
          <a:lstStyle/>
          <a:p>
            <a:pPr marL="11206">
              <a:spcBef>
                <a:spcPts val="101"/>
              </a:spcBef>
            </a:pPr>
            <a:r>
              <a:rPr dirty="0"/>
              <a:t>Some</a:t>
            </a:r>
            <a:r>
              <a:rPr spc="190" dirty="0"/>
              <a:t> </a:t>
            </a:r>
            <a:r>
              <a:rPr dirty="0"/>
              <a:t>algorithmic</a:t>
            </a:r>
            <a:r>
              <a:rPr spc="185" dirty="0"/>
              <a:t> </a:t>
            </a:r>
            <a:r>
              <a:rPr spc="-79" dirty="0"/>
              <a:t>successes</a:t>
            </a:r>
          </a:p>
        </p:txBody>
      </p:sp>
      <p:sp>
        <p:nvSpPr>
          <p:cNvPr id="3" name="object 3"/>
          <p:cNvSpPr txBox="1"/>
          <p:nvPr/>
        </p:nvSpPr>
        <p:spPr>
          <a:xfrm>
            <a:off x="695604" y="1017022"/>
            <a:ext cx="8196875" cy="986507"/>
          </a:xfrm>
          <a:prstGeom prst="rect">
            <a:avLst/>
          </a:prstGeom>
        </p:spPr>
        <p:txBody>
          <a:bodyPr vert="horz" wrap="square" lIns="0" tIns="11766" rIns="0" bIns="0" rtlCol="0">
            <a:spAutoFit/>
          </a:bodyPr>
          <a:lstStyle/>
          <a:p>
            <a:pPr marL="33619">
              <a:lnSpc>
                <a:spcPts val="1760"/>
              </a:lnSpc>
              <a:spcBef>
                <a:spcPts val="93"/>
              </a:spcBef>
            </a:pPr>
            <a:r>
              <a:rPr sz="1632" dirty="0">
                <a:solidFill>
                  <a:srgbClr val="005493"/>
                </a:solidFill>
                <a:latin typeface="Lucida Sans"/>
                <a:cs typeface="Lucida Sans"/>
              </a:rPr>
              <a:t>Discrete</a:t>
            </a:r>
            <a:r>
              <a:rPr sz="1632" spc="-26" dirty="0">
                <a:solidFill>
                  <a:srgbClr val="005493"/>
                </a:solidFill>
                <a:latin typeface="Lucida Sans"/>
                <a:cs typeface="Lucida Sans"/>
              </a:rPr>
              <a:t> </a:t>
            </a:r>
            <a:r>
              <a:rPr sz="1632" dirty="0">
                <a:solidFill>
                  <a:srgbClr val="005493"/>
                </a:solidFill>
                <a:latin typeface="Lucida Sans"/>
                <a:cs typeface="Lucida Sans"/>
              </a:rPr>
              <a:t>Fourier</a:t>
            </a:r>
            <a:r>
              <a:rPr sz="1632" spc="-18" dirty="0">
                <a:solidFill>
                  <a:srgbClr val="005493"/>
                </a:solidFill>
                <a:latin typeface="Lucida Sans"/>
                <a:cs typeface="Lucida Sans"/>
              </a:rPr>
              <a:t> </a:t>
            </a:r>
            <a:r>
              <a:rPr sz="1632" spc="-9" dirty="0">
                <a:solidFill>
                  <a:srgbClr val="005493"/>
                </a:solidFill>
                <a:latin typeface="Lucida Sans"/>
                <a:cs typeface="Lucida Sans"/>
              </a:rPr>
              <a:t>transform.</a:t>
            </a:r>
            <a:endParaRPr sz="1632" dirty="0">
              <a:latin typeface="Lucida Sans"/>
              <a:cs typeface="Lucida Sans"/>
            </a:endParaRPr>
          </a:p>
          <a:p>
            <a:pPr marL="80126">
              <a:lnSpc>
                <a:spcPts val="2771"/>
              </a:lnSpc>
            </a:pPr>
            <a:r>
              <a:rPr sz="4103" spc="2025" baseline="-9856" dirty="0">
                <a:latin typeface="MS PGothic"/>
                <a:cs typeface="MS PGothic"/>
              </a:rPr>
              <a:t>・</a:t>
            </a:r>
            <a:r>
              <a:rPr sz="1632" dirty="0">
                <a:latin typeface="Lucida Sans"/>
                <a:cs typeface="Lucida Sans"/>
              </a:rPr>
              <a:t>Break</a:t>
            </a:r>
            <a:r>
              <a:rPr sz="1632" spc="22" dirty="0">
                <a:latin typeface="Lucida Sans"/>
                <a:cs typeface="Lucida Sans"/>
              </a:rPr>
              <a:t> </a:t>
            </a:r>
            <a:r>
              <a:rPr sz="1632" dirty="0">
                <a:latin typeface="Lucida Sans"/>
                <a:cs typeface="Lucida Sans"/>
              </a:rPr>
              <a:t>down</a:t>
            </a:r>
            <a:r>
              <a:rPr sz="1632" spc="26" dirty="0">
                <a:latin typeface="Lucida Sans"/>
                <a:cs typeface="Lucida Sans"/>
              </a:rPr>
              <a:t> </a:t>
            </a:r>
            <a:r>
              <a:rPr sz="1632" dirty="0">
                <a:latin typeface="Lucida Sans"/>
                <a:cs typeface="Lucida Sans"/>
              </a:rPr>
              <a:t>waveform</a:t>
            </a:r>
            <a:r>
              <a:rPr sz="1632" spc="26" dirty="0">
                <a:latin typeface="Lucida Sans"/>
                <a:cs typeface="Lucida Sans"/>
              </a:rPr>
              <a:t> </a:t>
            </a:r>
            <a:r>
              <a:rPr sz="1632" dirty="0">
                <a:latin typeface="Lucida Sans"/>
                <a:cs typeface="Lucida Sans"/>
              </a:rPr>
              <a:t>of</a:t>
            </a:r>
            <a:r>
              <a:rPr sz="1632" spc="26" dirty="0">
                <a:latin typeface="Lucida Sans"/>
                <a:cs typeface="Lucida Sans"/>
              </a:rPr>
              <a:t> </a:t>
            </a:r>
            <a:r>
              <a:rPr sz="1632" i="1" dirty="0">
                <a:latin typeface="Times New Roman"/>
                <a:cs typeface="Times New Roman"/>
              </a:rPr>
              <a:t>N</a:t>
            </a:r>
            <a:r>
              <a:rPr sz="1632" i="1" spc="132" dirty="0">
                <a:latin typeface="Times New Roman"/>
                <a:cs typeface="Times New Roman"/>
              </a:rPr>
              <a:t> </a:t>
            </a:r>
            <a:r>
              <a:rPr sz="1632" dirty="0">
                <a:latin typeface="Lucida Sans"/>
                <a:cs typeface="Lucida Sans"/>
              </a:rPr>
              <a:t>samples</a:t>
            </a:r>
            <a:r>
              <a:rPr sz="1632" spc="26" dirty="0">
                <a:latin typeface="Lucida Sans"/>
                <a:cs typeface="Lucida Sans"/>
              </a:rPr>
              <a:t> </a:t>
            </a:r>
            <a:r>
              <a:rPr sz="1632" dirty="0">
                <a:latin typeface="Lucida Sans"/>
                <a:cs typeface="Lucida Sans"/>
              </a:rPr>
              <a:t>into</a:t>
            </a:r>
            <a:r>
              <a:rPr sz="1632" spc="26" dirty="0">
                <a:latin typeface="Lucida Sans"/>
                <a:cs typeface="Lucida Sans"/>
              </a:rPr>
              <a:t> </a:t>
            </a:r>
            <a:r>
              <a:rPr sz="1632" dirty="0">
                <a:latin typeface="Lucida Sans"/>
                <a:cs typeface="Lucida Sans"/>
              </a:rPr>
              <a:t>periodic</a:t>
            </a:r>
            <a:r>
              <a:rPr sz="1632" spc="26" dirty="0">
                <a:latin typeface="Lucida Sans"/>
                <a:cs typeface="Lucida Sans"/>
              </a:rPr>
              <a:t> </a:t>
            </a:r>
            <a:r>
              <a:rPr sz="1632" spc="-9" dirty="0">
                <a:latin typeface="Lucida Sans"/>
                <a:cs typeface="Lucida Sans"/>
              </a:rPr>
              <a:t>components.</a:t>
            </a:r>
            <a:endParaRPr sz="1632" dirty="0">
              <a:latin typeface="Lucida Sans"/>
              <a:cs typeface="Lucida Sans"/>
            </a:endParaRPr>
          </a:p>
          <a:p>
            <a:pPr marL="80126">
              <a:lnSpc>
                <a:spcPts val="2974"/>
              </a:lnSpc>
              <a:tabLst>
                <a:tab pos="1873163" algn="l"/>
              </a:tabLst>
            </a:pPr>
            <a:r>
              <a:rPr sz="4103" spc="2025" baseline="-11648" dirty="0">
                <a:latin typeface="MS PGothic"/>
                <a:cs typeface="MS PGothic"/>
              </a:rPr>
              <a:t>・</a:t>
            </a:r>
            <a:r>
              <a:rPr sz="1632" spc="-9" dirty="0">
                <a:latin typeface="Lucida Sans"/>
                <a:cs typeface="Lucida Sans"/>
              </a:rPr>
              <a:t>Applications:</a:t>
            </a:r>
            <a:r>
              <a:rPr sz="1632" dirty="0">
                <a:latin typeface="Lucida Sans"/>
                <a:cs typeface="Lucida Sans"/>
              </a:rPr>
              <a:t>	DVD,</a:t>
            </a:r>
            <a:r>
              <a:rPr sz="1632" spc="9" dirty="0">
                <a:latin typeface="Lucida Sans"/>
                <a:cs typeface="Lucida Sans"/>
              </a:rPr>
              <a:t> </a:t>
            </a:r>
            <a:r>
              <a:rPr sz="1632" dirty="0">
                <a:latin typeface="Lucida Sans"/>
                <a:cs typeface="Lucida Sans"/>
              </a:rPr>
              <a:t>JPEG,</a:t>
            </a:r>
            <a:r>
              <a:rPr sz="1632" spc="9" dirty="0">
                <a:latin typeface="Lucida Sans"/>
                <a:cs typeface="Lucida Sans"/>
              </a:rPr>
              <a:t> </a:t>
            </a:r>
            <a:r>
              <a:rPr sz="1632" dirty="0">
                <a:latin typeface="Lucida Sans"/>
                <a:cs typeface="Lucida Sans"/>
              </a:rPr>
              <a:t>MRI,</a:t>
            </a:r>
            <a:r>
              <a:rPr sz="1632" spc="9" dirty="0">
                <a:latin typeface="Lucida Sans"/>
                <a:cs typeface="Lucida Sans"/>
              </a:rPr>
              <a:t> </a:t>
            </a:r>
            <a:r>
              <a:rPr sz="1632" dirty="0">
                <a:latin typeface="Lucida Sans"/>
                <a:cs typeface="Lucida Sans"/>
              </a:rPr>
              <a:t>astrophysics,</a:t>
            </a:r>
            <a:r>
              <a:rPr sz="1632" spc="9" dirty="0">
                <a:latin typeface="Lucida Sans"/>
                <a:cs typeface="Lucida Sans"/>
              </a:rPr>
              <a:t> </a:t>
            </a:r>
            <a:r>
              <a:rPr sz="1632" spc="-22" dirty="0">
                <a:latin typeface="Lucida Sans"/>
                <a:cs typeface="Lucida Sans"/>
              </a:rPr>
              <a:t>….</a:t>
            </a:r>
            <a:endParaRPr sz="1632" dirty="0">
              <a:latin typeface="Lucida Sans"/>
              <a:cs typeface="Lucida Sans"/>
            </a:endParaRPr>
          </a:p>
        </p:txBody>
      </p:sp>
      <p:sp>
        <p:nvSpPr>
          <p:cNvPr id="4" name="object 4"/>
          <p:cNvSpPr txBox="1"/>
          <p:nvPr/>
        </p:nvSpPr>
        <p:spPr>
          <a:xfrm>
            <a:off x="760817" y="1950847"/>
            <a:ext cx="4108983" cy="431133"/>
          </a:xfrm>
          <a:prstGeom prst="rect">
            <a:avLst/>
          </a:prstGeom>
        </p:spPr>
        <p:txBody>
          <a:bodyPr vert="horz" wrap="square" lIns="0" tIns="10085" rIns="0" bIns="0" rtlCol="0">
            <a:spAutoFit/>
          </a:bodyPr>
          <a:lstStyle/>
          <a:p>
            <a:pPr marL="33619">
              <a:spcBef>
                <a:spcPts val="79"/>
              </a:spcBef>
              <a:tabLst>
                <a:tab pos="1678731" algn="l"/>
              </a:tabLst>
            </a:pPr>
            <a:r>
              <a:rPr sz="4103" spc="2025" baseline="-9856" dirty="0">
                <a:latin typeface="MS PGothic"/>
                <a:cs typeface="MS PGothic"/>
              </a:rPr>
              <a:t>・</a:t>
            </a:r>
            <a:r>
              <a:rPr sz="1632" dirty="0">
                <a:latin typeface="Lucida Sans"/>
                <a:cs typeface="Lucida Sans"/>
              </a:rPr>
              <a:t>Brute </a:t>
            </a:r>
            <a:r>
              <a:rPr sz="1632" spc="-9" dirty="0">
                <a:latin typeface="Lucida Sans"/>
                <a:cs typeface="Lucida Sans"/>
              </a:rPr>
              <a:t>force:</a:t>
            </a:r>
            <a:r>
              <a:rPr sz="1632" dirty="0">
                <a:latin typeface="Lucida Sans"/>
                <a:cs typeface="Lucida Sans"/>
              </a:rPr>
              <a:t>	</a:t>
            </a:r>
            <a:r>
              <a:rPr lang="en-US" sz="1632" dirty="0" smtClean="0">
                <a:latin typeface="Lucida Sans"/>
                <a:cs typeface="Lucida Sans"/>
              </a:rPr>
              <a:t>              </a:t>
            </a:r>
            <a:r>
              <a:rPr sz="1632" i="1" dirty="0" smtClean="0">
                <a:latin typeface="Times New Roman"/>
                <a:cs typeface="Times New Roman"/>
              </a:rPr>
              <a:t>N</a:t>
            </a:r>
            <a:r>
              <a:rPr sz="1632" i="1" spc="-132" dirty="0" smtClean="0">
                <a:latin typeface="Times New Roman"/>
                <a:cs typeface="Times New Roman"/>
              </a:rPr>
              <a:t> </a:t>
            </a:r>
            <a:r>
              <a:rPr sz="1588" baseline="25462" dirty="0">
                <a:latin typeface="Times New Roman"/>
                <a:cs typeface="Times New Roman"/>
              </a:rPr>
              <a:t>2</a:t>
            </a:r>
            <a:r>
              <a:rPr sz="1588" spc="390" baseline="25462" dirty="0">
                <a:latin typeface="Times New Roman"/>
                <a:cs typeface="Times New Roman"/>
              </a:rPr>
              <a:t> </a:t>
            </a:r>
            <a:r>
              <a:rPr sz="1632" spc="-9" dirty="0">
                <a:latin typeface="Lucida Sans"/>
                <a:cs typeface="Lucida Sans"/>
              </a:rPr>
              <a:t>steps.</a:t>
            </a:r>
            <a:endParaRPr sz="1632" dirty="0">
              <a:latin typeface="Lucida Sans"/>
              <a:cs typeface="Lucida Sans"/>
            </a:endParaRPr>
          </a:p>
        </p:txBody>
      </p:sp>
      <p:pic>
        <p:nvPicPr>
          <p:cNvPr id="5" name="object 5"/>
          <p:cNvPicPr/>
          <p:nvPr/>
        </p:nvPicPr>
        <p:blipFill>
          <a:blip r:embed="rId3" cstate="print"/>
          <a:stretch>
            <a:fillRect/>
          </a:stretch>
        </p:blipFill>
        <p:spPr>
          <a:xfrm>
            <a:off x="7720853" y="997323"/>
            <a:ext cx="896471" cy="1086971"/>
          </a:xfrm>
          <a:prstGeom prst="rect">
            <a:avLst/>
          </a:prstGeom>
        </p:spPr>
      </p:pic>
      <p:sp>
        <p:nvSpPr>
          <p:cNvPr id="6" name="object 6"/>
          <p:cNvSpPr txBox="1"/>
          <p:nvPr/>
        </p:nvSpPr>
        <p:spPr>
          <a:xfrm>
            <a:off x="7650491" y="2080469"/>
            <a:ext cx="1061197" cy="414397"/>
          </a:xfrm>
          <a:prstGeom prst="rect">
            <a:avLst/>
          </a:prstGeom>
        </p:spPr>
        <p:txBody>
          <a:bodyPr vert="horz" wrap="square" lIns="0" tIns="10085" rIns="0" bIns="0" rtlCol="0">
            <a:spAutoFit/>
          </a:bodyPr>
          <a:lstStyle/>
          <a:p>
            <a:pPr marL="354685" marR="4483" indent="-344039">
              <a:lnSpc>
                <a:spcPct val="123500"/>
              </a:lnSpc>
              <a:spcBef>
                <a:spcPts val="79"/>
              </a:spcBef>
            </a:pPr>
            <a:r>
              <a:rPr sz="1059" dirty="0">
                <a:solidFill>
                  <a:srgbClr val="606060"/>
                </a:solidFill>
                <a:latin typeface="Lucida Sans"/>
                <a:cs typeface="Lucida Sans"/>
              </a:rPr>
              <a:t>Friedrich</a:t>
            </a:r>
            <a:r>
              <a:rPr sz="1059" spc="141" dirty="0">
                <a:solidFill>
                  <a:srgbClr val="606060"/>
                </a:solidFill>
                <a:latin typeface="Lucida Sans"/>
                <a:cs typeface="Lucida Sans"/>
              </a:rPr>
              <a:t> </a:t>
            </a:r>
            <a:r>
              <a:rPr sz="1059" spc="-9" dirty="0">
                <a:solidFill>
                  <a:srgbClr val="606060"/>
                </a:solidFill>
                <a:latin typeface="Lucida Sans"/>
                <a:cs typeface="Lucida Sans"/>
              </a:rPr>
              <a:t>Gauss </a:t>
            </a:r>
            <a:r>
              <a:rPr sz="1059" spc="-18" dirty="0">
                <a:solidFill>
                  <a:srgbClr val="606060"/>
                </a:solidFill>
                <a:latin typeface="Lucida Sans"/>
                <a:cs typeface="Lucida Sans"/>
              </a:rPr>
              <a:t>1805</a:t>
            </a:r>
            <a:endParaRPr sz="1059" dirty="0">
              <a:latin typeface="Lucida Sans"/>
              <a:cs typeface="Lucida Sans"/>
            </a:endParaRPr>
          </a:p>
        </p:txBody>
      </p:sp>
      <p:pic>
        <p:nvPicPr>
          <p:cNvPr id="7" name="object 7"/>
          <p:cNvPicPr/>
          <p:nvPr/>
        </p:nvPicPr>
        <p:blipFill>
          <a:blip r:embed="rId4" cstate="print"/>
          <a:stretch>
            <a:fillRect/>
          </a:stretch>
        </p:blipFill>
        <p:spPr>
          <a:xfrm>
            <a:off x="8278172" y="5378770"/>
            <a:ext cx="86404" cy="46971"/>
          </a:xfrm>
          <a:prstGeom prst="rect">
            <a:avLst/>
          </a:prstGeom>
        </p:spPr>
      </p:pic>
      <p:pic>
        <p:nvPicPr>
          <p:cNvPr id="8" name="object 8"/>
          <p:cNvPicPr/>
          <p:nvPr/>
        </p:nvPicPr>
        <p:blipFill>
          <a:blip r:embed="rId5" cstate="print"/>
          <a:stretch>
            <a:fillRect/>
          </a:stretch>
        </p:blipFill>
        <p:spPr>
          <a:xfrm>
            <a:off x="7720853" y="4575236"/>
            <a:ext cx="469164" cy="858376"/>
          </a:xfrm>
          <a:prstGeom prst="rect">
            <a:avLst/>
          </a:prstGeom>
        </p:spPr>
      </p:pic>
      <p:pic>
        <p:nvPicPr>
          <p:cNvPr id="9" name="object 9"/>
          <p:cNvPicPr/>
          <p:nvPr/>
        </p:nvPicPr>
        <p:blipFill>
          <a:blip r:embed="rId6" cstate="print"/>
          <a:stretch>
            <a:fillRect/>
          </a:stretch>
        </p:blipFill>
        <p:spPr>
          <a:xfrm>
            <a:off x="6830491" y="4607877"/>
            <a:ext cx="509326" cy="830444"/>
          </a:xfrm>
          <a:prstGeom prst="rect">
            <a:avLst/>
          </a:prstGeom>
        </p:spPr>
      </p:pic>
      <p:pic>
        <p:nvPicPr>
          <p:cNvPr id="10" name="object 10"/>
          <p:cNvPicPr/>
          <p:nvPr/>
        </p:nvPicPr>
        <p:blipFill>
          <a:blip r:embed="rId7" cstate="print"/>
          <a:stretch>
            <a:fillRect/>
          </a:stretch>
        </p:blipFill>
        <p:spPr>
          <a:xfrm>
            <a:off x="7088286" y="3566239"/>
            <a:ext cx="970317" cy="669091"/>
          </a:xfrm>
          <a:prstGeom prst="rect">
            <a:avLst/>
          </a:prstGeom>
        </p:spPr>
      </p:pic>
      <p:grpSp>
        <p:nvGrpSpPr>
          <p:cNvPr id="11" name="object 11"/>
          <p:cNvGrpSpPr/>
          <p:nvPr/>
        </p:nvGrpSpPr>
        <p:grpSpPr>
          <a:xfrm>
            <a:off x="2444287" y="3128548"/>
            <a:ext cx="2425513" cy="2633943"/>
            <a:chOff x="2189833" y="3836242"/>
            <a:chExt cx="2748915" cy="2985135"/>
          </a:xfrm>
        </p:grpSpPr>
        <p:sp>
          <p:nvSpPr>
            <p:cNvPr id="12" name="object 12"/>
            <p:cNvSpPr/>
            <p:nvPr/>
          </p:nvSpPr>
          <p:spPr>
            <a:xfrm>
              <a:off x="2530699" y="6657124"/>
              <a:ext cx="599440" cy="87630"/>
            </a:xfrm>
            <a:custGeom>
              <a:avLst/>
              <a:gdLst/>
              <a:ahLst/>
              <a:cxnLst/>
              <a:rect l="l" t="t" r="r" b="b"/>
              <a:pathLst>
                <a:path w="599439" h="87629">
                  <a:moveTo>
                    <a:pt x="596219" y="450"/>
                  </a:moveTo>
                  <a:lnTo>
                    <a:pt x="599223" y="0"/>
                  </a:lnTo>
                </a:path>
                <a:path w="599439" h="87629">
                  <a:moveTo>
                    <a:pt x="593216" y="878"/>
                  </a:moveTo>
                  <a:lnTo>
                    <a:pt x="596219" y="450"/>
                  </a:lnTo>
                </a:path>
                <a:path w="599439" h="87629">
                  <a:moveTo>
                    <a:pt x="590234" y="1328"/>
                  </a:moveTo>
                  <a:lnTo>
                    <a:pt x="593216" y="878"/>
                  </a:lnTo>
                </a:path>
                <a:path w="599439" h="87629">
                  <a:moveTo>
                    <a:pt x="587230" y="1757"/>
                  </a:moveTo>
                  <a:lnTo>
                    <a:pt x="590234" y="1328"/>
                  </a:lnTo>
                </a:path>
                <a:path w="599439" h="87629">
                  <a:moveTo>
                    <a:pt x="584227" y="2164"/>
                  </a:moveTo>
                  <a:lnTo>
                    <a:pt x="587230" y="1757"/>
                  </a:lnTo>
                </a:path>
                <a:path w="599439" h="87629">
                  <a:moveTo>
                    <a:pt x="581245" y="2636"/>
                  </a:moveTo>
                  <a:lnTo>
                    <a:pt x="584227" y="2164"/>
                  </a:lnTo>
                </a:path>
                <a:path w="599439" h="87629">
                  <a:moveTo>
                    <a:pt x="578241" y="3043"/>
                  </a:moveTo>
                  <a:lnTo>
                    <a:pt x="581245" y="2636"/>
                  </a:lnTo>
                </a:path>
                <a:path w="599439" h="87629">
                  <a:moveTo>
                    <a:pt x="575238" y="3514"/>
                  </a:moveTo>
                  <a:lnTo>
                    <a:pt x="578241" y="3043"/>
                  </a:lnTo>
                </a:path>
                <a:path w="599439" h="87629">
                  <a:moveTo>
                    <a:pt x="572255" y="3922"/>
                  </a:moveTo>
                  <a:lnTo>
                    <a:pt x="575238" y="3514"/>
                  </a:lnTo>
                </a:path>
                <a:path w="599439" h="87629">
                  <a:moveTo>
                    <a:pt x="569252" y="4393"/>
                  </a:moveTo>
                  <a:lnTo>
                    <a:pt x="572255" y="3922"/>
                  </a:lnTo>
                </a:path>
                <a:path w="599439" h="87629">
                  <a:moveTo>
                    <a:pt x="566270" y="4800"/>
                  </a:moveTo>
                  <a:lnTo>
                    <a:pt x="569252" y="4393"/>
                  </a:lnTo>
                </a:path>
                <a:path w="599439" h="87629">
                  <a:moveTo>
                    <a:pt x="563267" y="5272"/>
                  </a:moveTo>
                  <a:lnTo>
                    <a:pt x="566270" y="4800"/>
                  </a:lnTo>
                </a:path>
                <a:path w="599439" h="87629">
                  <a:moveTo>
                    <a:pt x="560263" y="5679"/>
                  </a:moveTo>
                  <a:lnTo>
                    <a:pt x="563267" y="5272"/>
                  </a:lnTo>
                </a:path>
                <a:path w="599439" h="87629">
                  <a:moveTo>
                    <a:pt x="557281" y="6108"/>
                  </a:moveTo>
                  <a:lnTo>
                    <a:pt x="560263" y="5679"/>
                  </a:lnTo>
                </a:path>
                <a:path w="599439" h="87629">
                  <a:moveTo>
                    <a:pt x="554277" y="6558"/>
                  </a:moveTo>
                  <a:lnTo>
                    <a:pt x="557281" y="6108"/>
                  </a:lnTo>
                </a:path>
                <a:path w="599439" h="87629">
                  <a:moveTo>
                    <a:pt x="551274" y="6986"/>
                  </a:moveTo>
                  <a:lnTo>
                    <a:pt x="554277" y="6558"/>
                  </a:lnTo>
                </a:path>
                <a:path w="599439" h="87629">
                  <a:moveTo>
                    <a:pt x="548292" y="7436"/>
                  </a:moveTo>
                  <a:lnTo>
                    <a:pt x="551274" y="6986"/>
                  </a:lnTo>
                </a:path>
                <a:path w="599439" h="87629">
                  <a:moveTo>
                    <a:pt x="545288" y="7865"/>
                  </a:moveTo>
                  <a:lnTo>
                    <a:pt x="548292" y="7436"/>
                  </a:lnTo>
                </a:path>
                <a:path w="599439" h="87629">
                  <a:moveTo>
                    <a:pt x="542285" y="8315"/>
                  </a:moveTo>
                  <a:lnTo>
                    <a:pt x="545288" y="7865"/>
                  </a:lnTo>
                </a:path>
                <a:path w="599439" h="87629">
                  <a:moveTo>
                    <a:pt x="539303" y="8744"/>
                  </a:moveTo>
                  <a:lnTo>
                    <a:pt x="542285" y="8315"/>
                  </a:lnTo>
                </a:path>
                <a:path w="599439" h="87629">
                  <a:moveTo>
                    <a:pt x="536299" y="9194"/>
                  </a:moveTo>
                  <a:lnTo>
                    <a:pt x="539303" y="8744"/>
                  </a:lnTo>
                </a:path>
                <a:path w="599439" h="87629">
                  <a:moveTo>
                    <a:pt x="533296" y="9623"/>
                  </a:moveTo>
                  <a:lnTo>
                    <a:pt x="536299" y="9194"/>
                  </a:lnTo>
                </a:path>
                <a:path w="599439" h="87629">
                  <a:moveTo>
                    <a:pt x="530314" y="10073"/>
                  </a:moveTo>
                  <a:lnTo>
                    <a:pt x="533296" y="9623"/>
                  </a:lnTo>
                </a:path>
                <a:path w="599439" h="87629">
                  <a:moveTo>
                    <a:pt x="527310" y="10501"/>
                  </a:moveTo>
                  <a:lnTo>
                    <a:pt x="530314" y="10073"/>
                  </a:lnTo>
                </a:path>
                <a:path w="599439" h="87629">
                  <a:moveTo>
                    <a:pt x="524306" y="10909"/>
                  </a:moveTo>
                  <a:lnTo>
                    <a:pt x="527310" y="10501"/>
                  </a:lnTo>
                </a:path>
                <a:path w="599439" h="87629">
                  <a:moveTo>
                    <a:pt x="521324" y="11380"/>
                  </a:moveTo>
                  <a:lnTo>
                    <a:pt x="524306" y="10909"/>
                  </a:lnTo>
                </a:path>
                <a:path w="599439" h="87629">
                  <a:moveTo>
                    <a:pt x="518321" y="11787"/>
                  </a:moveTo>
                  <a:lnTo>
                    <a:pt x="521324" y="11380"/>
                  </a:lnTo>
                </a:path>
                <a:path w="599439" h="87629">
                  <a:moveTo>
                    <a:pt x="515317" y="12259"/>
                  </a:moveTo>
                  <a:lnTo>
                    <a:pt x="518321" y="11787"/>
                  </a:lnTo>
                </a:path>
                <a:path w="599439" h="87629">
                  <a:moveTo>
                    <a:pt x="512335" y="12666"/>
                  </a:moveTo>
                  <a:lnTo>
                    <a:pt x="515317" y="12259"/>
                  </a:lnTo>
                </a:path>
                <a:path w="599439" h="87629">
                  <a:moveTo>
                    <a:pt x="509332" y="13137"/>
                  </a:moveTo>
                  <a:lnTo>
                    <a:pt x="512335" y="12666"/>
                  </a:lnTo>
                </a:path>
                <a:path w="599439" h="87629">
                  <a:moveTo>
                    <a:pt x="506350" y="13545"/>
                  </a:moveTo>
                  <a:lnTo>
                    <a:pt x="509332" y="13137"/>
                  </a:lnTo>
                </a:path>
                <a:path w="599439" h="87629">
                  <a:moveTo>
                    <a:pt x="503346" y="14016"/>
                  </a:moveTo>
                  <a:lnTo>
                    <a:pt x="506350" y="13545"/>
                  </a:lnTo>
                </a:path>
                <a:path w="599439" h="87629">
                  <a:moveTo>
                    <a:pt x="500343" y="14423"/>
                  </a:moveTo>
                  <a:lnTo>
                    <a:pt x="503346" y="14016"/>
                  </a:lnTo>
                </a:path>
                <a:path w="599439" h="87629">
                  <a:moveTo>
                    <a:pt x="497339" y="14895"/>
                  </a:moveTo>
                  <a:lnTo>
                    <a:pt x="500343" y="14423"/>
                  </a:lnTo>
                </a:path>
                <a:path w="599439" h="87629">
                  <a:moveTo>
                    <a:pt x="494357" y="15302"/>
                  </a:moveTo>
                  <a:lnTo>
                    <a:pt x="497339" y="14895"/>
                  </a:lnTo>
                </a:path>
                <a:path w="599439" h="87629">
                  <a:moveTo>
                    <a:pt x="491354" y="15731"/>
                  </a:moveTo>
                  <a:lnTo>
                    <a:pt x="494357" y="15302"/>
                  </a:lnTo>
                </a:path>
                <a:path w="599439" h="87629">
                  <a:moveTo>
                    <a:pt x="488372" y="16181"/>
                  </a:moveTo>
                  <a:lnTo>
                    <a:pt x="491354" y="15731"/>
                  </a:lnTo>
                </a:path>
                <a:path w="599439" h="87629">
                  <a:moveTo>
                    <a:pt x="485368" y="16609"/>
                  </a:moveTo>
                  <a:lnTo>
                    <a:pt x="488372" y="16181"/>
                  </a:lnTo>
                </a:path>
                <a:path w="599439" h="87629">
                  <a:moveTo>
                    <a:pt x="482365" y="17060"/>
                  </a:moveTo>
                  <a:lnTo>
                    <a:pt x="485368" y="16609"/>
                  </a:lnTo>
                </a:path>
                <a:path w="599439" h="87629">
                  <a:moveTo>
                    <a:pt x="479382" y="17488"/>
                  </a:moveTo>
                  <a:lnTo>
                    <a:pt x="482365" y="17060"/>
                  </a:lnTo>
                </a:path>
                <a:path w="599439" h="87629">
                  <a:moveTo>
                    <a:pt x="476357" y="17938"/>
                  </a:moveTo>
                  <a:lnTo>
                    <a:pt x="479382" y="17488"/>
                  </a:lnTo>
                </a:path>
                <a:path w="599439" h="87629">
                  <a:moveTo>
                    <a:pt x="473375" y="18367"/>
                  </a:moveTo>
                  <a:lnTo>
                    <a:pt x="476357" y="17938"/>
                  </a:lnTo>
                </a:path>
                <a:path w="599439" h="87629">
                  <a:moveTo>
                    <a:pt x="470393" y="18817"/>
                  </a:moveTo>
                  <a:lnTo>
                    <a:pt x="473375" y="18367"/>
                  </a:lnTo>
                </a:path>
                <a:path w="599439" h="87629">
                  <a:moveTo>
                    <a:pt x="467368" y="19246"/>
                  </a:moveTo>
                  <a:lnTo>
                    <a:pt x="470393" y="18817"/>
                  </a:lnTo>
                </a:path>
                <a:path w="599439" h="87629">
                  <a:moveTo>
                    <a:pt x="464386" y="19653"/>
                  </a:moveTo>
                  <a:lnTo>
                    <a:pt x="467368" y="19246"/>
                  </a:lnTo>
                </a:path>
                <a:path w="599439" h="87629">
                  <a:moveTo>
                    <a:pt x="461383" y="20124"/>
                  </a:moveTo>
                  <a:lnTo>
                    <a:pt x="464386" y="19653"/>
                  </a:lnTo>
                </a:path>
                <a:path w="599439" h="87629">
                  <a:moveTo>
                    <a:pt x="458401" y="20553"/>
                  </a:moveTo>
                  <a:lnTo>
                    <a:pt x="461383" y="20124"/>
                  </a:lnTo>
                </a:path>
                <a:path w="599439" h="87629">
                  <a:moveTo>
                    <a:pt x="455419" y="21003"/>
                  </a:moveTo>
                  <a:lnTo>
                    <a:pt x="458401" y="20553"/>
                  </a:lnTo>
                </a:path>
                <a:path w="599439" h="87629">
                  <a:moveTo>
                    <a:pt x="452415" y="21432"/>
                  </a:moveTo>
                  <a:lnTo>
                    <a:pt x="455419" y="21003"/>
                  </a:lnTo>
                </a:path>
                <a:path w="599439" h="87629">
                  <a:moveTo>
                    <a:pt x="449412" y="21882"/>
                  </a:moveTo>
                  <a:lnTo>
                    <a:pt x="452415" y="21432"/>
                  </a:lnTo>
                </a:path>
                <a:path w="599439" h="87629">
                  <a:moveTo>
                    <a:pt x="446408" y="22310"/>
                  </a:moveTo>
                  <a:lnTo>
                    <a:pt x="449412" y="21882"/>
                  </a:lnTo>
                </a:path>
                <a:path w="599439" h="87629">
                  <a:moveTo>
                    <a:pt x="443426" y="22760"/>
                  </a:moveTo>
                  <a:lnTo>
                    <a:pt x="446408" y="22310"/>
                  </a:lnTo>
                </a:path>
                <a:path w="599439" h="87629">
                  <a:moveTo>
                    <a:pt x="440401" y="23189"/>
                  </a:moveTo>
                  <a:lnTo>
                    <a:pt x="443426" y="22760"/>
                  </a:lnTo>
                </a:path>
                <a:path w="599439" h="87629">
                  <a:moveTo>
                    <a:pt x="437440" y="23596"/>
                  </a:moveTo>
                  <a:lnTo>
                    <a:pt x="440401" y="23189"/>
                  </a:lnTo>
                </a:path>
                <a:path w="599439" h="87629">
                  <a:moveTo>
                    <a:pt x="434437" y="24068"/>
                  </a:moveTo>
                  <a:lnTo>
                    <a:pt x="437440" y="23596"/>
                  </a:lnTo>
                </a:path>
                <a:path w="599439" h="87629">
                  <a:moveTo>
                    <a:pt x="431412" y="24475"/>
                  </a:moveTo>
                  <a:lnTo>
                    <a:pt x="434437" y="24068"/>
                  </a:lnTo>
                </a:path>
                <a:path w="599439" h="87629">
                  <a:moveTo>
                    <a:pt x="428451" y="24947"/>
                  </a:moveTo>
                  <a:lnTo>
                    <a:pt x="431412" y="24475"/>
                  </a:lnTo>
                </a:path>
                <a:path w="599439" h="87629">
                  <a:moveTo>
                    <a:pt x="425426" y="25354"/>
                  </a:moveTo>
                  <a:lnTo>
                    <a:pt x="428451" y="24947"/>
                  </a:lnTo>
                </a:path>
                <a:path w="599439" h="87629">
                  <a:moveTo>
                    <a:pt x="422444" y="25825"/>
                  </a:moveTo>
                  <a:lnTo>
                    <a:pt x="425426" y="25354"/>
                  </a:lnTo>
                </a:path>
                <a:path w="599439" h="87629">
                  <a:moveTo>
                    <a:pt x="419441" y="26232"/>
                  </a:moveTo>
                  <a:lnTo>
                    <a:pt x="422444" y="25825"/>
                  </a:lnTo>
                </a:path>
                <a:path w="599439" h="87629">
                  <a:moveTo>
                    <a:pt x="416459" y="26704"/>
                  </a:moveTo>
                  <a:lnTo>
                    <a:pt x="419441" y="26232"/>
                  </a:lnTo>
                </a:path>
                <a:path w="599439" h="87629">
                  <a:moveTo>
                    <a:pt x="413455" y="27111"/>
                  </a:moveTo>
                  <a:lnTo>
                    <a:pt x="416459" y="26704"/>
                  </a:lnTo>
                </a:path>
                <a:path w="599439" h="87629">
                  <a:moveTo>
                    <a:pt x="410452" y="27583"/>
                  </a:moveTo>
                  <a:lnTo>
                    <a:pt x="413455" y="27111"/>
                  </a:lnTo>
                </a:path>
                <a:path w="599439" h="87629">
                  <a:moveTo>
                    <a:pt x="407470" y="27990"/>
                  </a:moveTo>
                  <a:lnTo>
                    <a:pt x="410452" y="27583"/>
                  </a:lnTo>
                </a:path>
                <a:path w="599439" h="87629">
                  <a:moveTo>
                    <a:pt x="404466" y="28418"/>
                  </a:moveTo>
                  <a:lnTo>
                    <a:pt x="407470" y="27990"/>
                  </a:lnTo>
                </a:path>
                <a:path w="599439" h="87629">
                  <a:moveTo>
                    <a:pt x="401463" y="28869"/>
                  </a:moveTo>
                  <a:lnTo>
                    <a:pt x="404466" y="28418"/>
                  </a:lnTo>
                </a:path>
                <a:path w="599439" h="87629">
                  <a:moveTo>
                    <a:pt x="398481" y="29297"/>
                  </a:moveTo>
                  <a:lnTo>
                    <a:pt x="401463" y="28869"/>
                  </a:lnTo>
                </a:path>
                <a:path w="599439" h="87629">
                  <a:moveTo>
                    <a:pt x="395477" y="29747"/>
                  </a:moveTo>
                  <a:lnTo>
                    <a:pt x="398481" y="29297"/>
                  </a:lnTo>
                </a:path>
                <a:path w="599439" h="87629">
                  <a:moveTo>
                    <a:pt x="392495" y="30176"/>
                  </a:moveTo>
                  <a:lnTo>
                    <a:pt x="395477" y="29747"/>
                  </a:lnTo>
                </a:path>
                <a:path w="599439" h="87629">
                  <a:moveTo>
                    <a:pt x="389470" y="30626"/>
                  </a:moveTo>
                  <a:lnTo>
                    <a:pt x="392495" y="30176"/>
                  </a:lnTo>
                </a:path>
                <a:path w="599439" h="87629">
                  <a:moveTo>
                    <a:pt x="386509" y="31055"/>
                  </a:moveTo>
                  <a:lnTo>
                    <a:pt x="389470" y="30626"/>
                  </a:lnTo>
                </a:path>
                <a:path w="599439" h="87629">
                  <a:moveTo>
                    <a:pt x="383484" y="31505"/>
                  </a:moveTo>
                  <a:lnTo>
                    <a:pt x="386509" y="31055"/>
                  </a:lnTo>
                </a:path>
                <a:path w="599439" h="87629">
                  <a:moveTo>
                    <a:pt x="380481" y="31933"/>
                  </a:moveTo>
                  <a:lnTo>
                    <a:pt x="383484" y="31505"/>
                  </a:lnTo>
                </a:path>
                <a:path w="599439" h="87629">
                  <a:moveTo>
                    <a:pt x="377520" y="32383"/>
                  </a:moveTo>
                  <a:lnTo>
                    <a:pt x="380481" y="31933"/>
                  </a:lnTo>
                </a:path>
                <a:path w="599439" h="87629">
                  <a:moveTo>
                    <a:pt x="374495" y="32812"/>
                  </a:moveTo>
                  <a:lnTo>
                    <a:pt x="377520" y="32383"/>
                  </a:lnTo>
                </a:path>
                <a:path w="599439" h="87629">
                  <a:moveTo>
                    <a:pt x="371513" y="33219"/>
                  </a:moveTo>
                  <a:lnTo>
                    <a:pt x="374495" y="32812"/>
                  </a:lnTo>
                </a:path>
                <a:path w="599439" h="87629">
                  <a:moveTo>
                    <a:pt x="368510" y="33691"/>
                  </a:moveTo>
                  <a:lnTo>
                    <a:pt x="371513" y="33219"/>
                  </a:lnTo>
                </a:path>
                <a:path w="599439" h="87629">
                  <a:moveTo>
                    <a:pt x="365506" y="34098"/>
                  </a:moveTo>
                  <a:lnTo>
                    <a:pt x="368510" y="33691"/>
                  </a:lnTo>
                </a:path>
                <a:path w="599439" h="87629">
                  <a:moveTo>
                    <a:pt x="362503" y="34570"/>
                  </a:moveTo>
                  <a:lnTo>
                    <a:pt x="365506" y="34098"/>
                  </a:lnTo>
                </a:path>
                <a:path w="599439" h="87629">
                  <a:moveTo>
                    <a:pt x="359521" y="34977"/>
                  </a:moveTo>
                  <a:lnTo>
                    <a:pt x="362503" y="34570"/>
                  </a:lnTo>
                </a:path>
                <a:path w="599439" h="87629">
                  <a:moveTo>
                    <a:pt x="356539" y="35448"/>
                  </a:moveTo>
                  <a:lnTo>
                    <a:pt x="359521" y="34977"/>
                  </a:lnTo>
                </a:path>
                <a:path w="599439" h="87629">
                  <a:moveTo>
                    <a:pt x="353514" y="35855"/>
                  </a:moveTo>
                  <a:lnTo>
                    <a:pt x="356539" y="35448"/>
                  </a:lnTo>
                </a:path>
                <a:path w="599439" h="87629">
                  <a:moveTo>
                    <a:pt x="350553" y="36327"/>
                  </a:moveTo>
                  <a:lnTo>
                    <a:pt x="353514" y="35855"/>
                  </a:lnTo>
                </a:path>
                <a:path w="599439" h="87629">
                  <a:moveTo>
                    <a:pt x="347528" y="36734"/>
                  </a:moveTo>
                  <a:lnTo>
                    <a:pt x="350553" y="36327"/>
                  </a:lnTo>
                </a:path>
                <a:path w="599439" h="87629">
                  <a:moveTo>
                    <a:pt x="344546" y="37163"/>
                  </a:moveTo>
                  <a:lnTo>
                    <a:pt x="347528" y="36734"/>
                  </a:lnTo>
                </a:path>
                <a:path w="599439" h="87629">
                  <a:moveTo>
                    <a:pt x="341542" y="37613"/>
                  </a:moveTo>
                  <a:lnTo>
                    <a:pt x="344546" y="37163"/>
                  </a:lnTo>
                </a:path>
                <a:path w="599439" h="87629">
                  <a:moveTo>
                    <a:pt x="338539" y="38042"/>
                  </a:moveTo>
                  <a:lnTo>
                    <a:pt x="341542" y="37613"/>
                  </a:lnTo>
                </a:path>
                <a:path w="599439" h="87629">
                  <a:moveTo>
                    <a:pt x="335557" y="38492"/>
                  </a:moveTo>
                  <a:lnTo>
                    <a:pt x="338539" y="38042"/>
                  </a:lnTo>
                </a:path>
                <a:path w="599439" h="87629">
                  <a:moveTo>
                    <a:pt x="332553" y="38920"/>
                  </a:moveTo>
                  <a:lnTo>
                    <a:pt x="335557" y="38492"/>
                  </a:lnTo>
                </a:path>
                <a:path w="599439" h="87629">
                  <a:moveTo>
                    <a:pt x="329550" y="39370"/>
                  </a:moveTo>
                  <a:lnTo>
                    <a:pt x="332553" y="38920"/>
                  </a:lnTo>
                </a:path>
                <a:path w="599439" h="87629">
                  <a:moveTo>
                    <a:pt x="326568" y="39799"/>
                  </a:moveTo>
                  <a:lnTo>
                    <a:pt x="329550" y="39370"/>
                  </a:lnTo>
                </a:path>
                <a:path w="599439" h="87629">
                  <a:moveTo>
                    <a:pt x="323564" y="40249"/>
                  </a:moveTo>
                  <a:lnTo>
                    <a:pt x="326568" y="39799"/>
                  </a:lnTo>
                </a:path>
                <a:path w="599439" h="87629">
                  <a:moveTo>
                    <a:pt x="320582" y="40678"/>
                  </a:moveTo>
                  <a:lnTo>
                    <a:pt x="323564" y="40249"/>
                  </a:lnTo>
                </a:path>
                <a:path w="599439" h="87629">
                  <a:moveTo>
                    <a:pt x="317578" y="41085"/>
                  </a:moveTo>
                  <a:lnTo>
                    <a:pt x="320582" y="40678"/>
                  </a:lnTo>
                </a:path>
                <a:path w="599439" h="87629">
                  <a:moveTo>
                    <a:pt x="314575" y="41556"/>
                  </a:moveTo>
                  <a:lnTo>
                    <a:pt x="317578" y="41085"/>
                  </a:lnTo>
                </a:path>
                <a:path w="599439" h="87629">
                  <a:moveTo>
                    <a:pt x="311572" y="41985"/>
                  </a:moveTo>
                  <a:lnTo>
                    <a:pt x="314575" y="41556"/>
                  </a:lnTo>
                </a:path>
                <a:path w="599439" h="87629">
                  <a:moveTo>
                    <a:pt x="308590" y="42435"/>
                  </a:moveTo>
                  <a:lnTo>
                    <a:pt x="311572" y="41985"/>
                  </a:lnTo>
                </a:path>
                <a:path w="599439" h="87629">
                  <a:moveTo>
                    <a:pt x="305586" y="42864"/>
                  </a:moveTo>
                  <a:lnTo>
                    <a:pt x="308590" y="42435"/>
                  </a:lnTo>
                </a:path>
                <a:path w="599439" h="87629">
                  <a:moveTo>
                    <a:pt x="302583" y="43314"/>
                  </a:moveTo>
                  <a:lnTo>
                    <a:pt x="305586" y="42864"/>
                  </a:lnTo>
                </a:path>
                <a:path w="599439" h="87629">
                  <a:moveTo>
                    <a:pt x="299600" y="43743"/>
                  </a:moveTo>
                  <a:lnTo>
                    <a:pt x="302583" y="43314"/>
                  </a:lnTo>
                </a:path>
                <a:path w="599439" h="87629">
                  <a:moveTo>
                    <a:pt x="296597" y="44193"/>
                  </a:moveTo>
                  <a:lnTo>
                    <a:pt x="299600" y="43743"/>
                  </a:lnTo>
                </a:path>
                <a:path w="599439" h="87629">
                  <a:moveTo>
                    <a:pt x="293615" y="44621"/>
                  </a:moveTo>
                  <a:lnTo>
                    <a:pt x="296597" y="44193"/>
                  </a:lnTo>
                </a:path>
                <a:path w="599439" h="87629">
                  <a:moveTo>
                    <a:pt x="290611" y="45071"/>
                  </a:moveTo>
                  <a:lnTo>
                    <a:pt x="293615" y="44621"/>
                  </a:lnTo>
                </a:path>
                <a:path w="599439" h="87629">
                  <a:moveTo>
                    <a:pt x="287608" y="45500"/>
                  </a:moveTo>
                  <a:lnTo>
                    <a:pt x="290611" y="45071"/>
                  </a:lnTo>
                </a:path>
                <a:path w="599439" h="87629">
                  <a:moveTo>
                    <a:pt x="284626" y="45907"/>
                  </a:moveTo>
                  <a:lnTo>
                    <a:pt x="287608" y="45500"/>
                  </a:lnTo>
                </a:path>
                <a:path w="599439" h="87629">
                  <a:moveTo>
                    <a:pt x="281622" y="46379"/>
                  </a:moveTo>
                  <a:lnTo>
                    <a:pt x="284626" y="45907"/>
                  </a:lnTo>
                </a:path>
                <a:path w="599439" h="87629">
                  <a:moveTo>
                    <a:pt x="278619" y="46786"/>
                  </a:moveTo>
                  <a:lnTo>
                    <a:pt x="281622" y="46379"/>
                  </a:lnTo>
                </a:path>
                <a:path w="599439" h="87629">
                  <a:moveTo>
                    <a:pt x="275636" y="47257"/>
                  </a:moveTo>
                  <a:lnTo>
                    <a:pt x="278619" y="46786"/>
                  </a:lnTo>
                </a:path>
                <a:path w="599439" h="87629">
                  <a:moveTo>
                    <a:pt x="272633" y="47665"/>
                  </a:moveTo>
                  <a:lnTo>
                    <a:pt x="275636" y="47257"/>
                  </a:lnTo>
                </a:path>
                <a:path w="599439" h="87629">
                  <a:moveTo>
                    <a:pt x="269629" y="48136"/>
                  </a:moveTo>
                  <a:lnTo>
                    <a:pt x="272633" y="47665"/>
                  </a:lnTo>
                </a:path>
                <a:path w="599439" h="87629">
                  <a:moveTo>
                    <a:pt x="266648" y="48543"/>
                  </a:moveTo>
                  <a:lnTo>
                    <a:pt x="269629" y="48136"/>
                  </a:lnTo>
                </a:path>
                <a:path w="599439" h="87629">
                  <a:moveTo>
                    <a:pt x="263644" y="49015"/>
                  </a:moveTo>
                  <a:lnTo>
                    <a:pt x="266648" y="48543"/>
                  </a:lnTo>
                </a:path>
                <a:path w="599439" h="87629">
                  <a:moveTo>
                    <a:pt x="260641" y="49422"/>
                  </a:moveTo>
                  <a:lnTo>
                    <a:pt x="263644" y="49015"/>
                  </a:lnTo>
                </a:path>
                <a:path w="599439" h="87629">
                  <a:moveTo>
                    <a:pt x="257658" y="49894"/>
                  </a:moveTo>
                  <a:lnTo>
                    <a:pt x="260641" y="49422"/>
                  </a:lnTo>
                </a:path>
                <a:path w="599439" h="87629">
                  <a:moveTo>
                    <a:pt x="254655" y="50301"/>
                  </a:moveTo>
                  <a:lnTo>
                    <a:pt x="257658" y="49894"/>
                  </a:lnTo>
                </a:path>
                <a:path w="599439" h="87629">
                  <a:moveTo>
                    <a:pt x="251651" y="50729"/>
                  </a:moveTo>
                  <a:lnTo>
                    <a:pt x="254655" y="50301"/>
                  </a:lnTo>
                </a:path>
                <a:path w="599439" h="87629">
                  <a:moveTo>
                    <a:pt x="248669" y="51180"/>
                  </a:moveTo>
                  <a:lnTo>
                    <a:pt x="251651" y="50729"/>
                  </a:lnTo>
                </a:path>
                <a:path w="599439" h="87629">
                  <a:moveTo>
                    <a:pt x="245666" y="51608"/>
                  </a:moveTo>
                  <a:lnTo>
                    <a:pt x="248669" y="51180"/>
                  </a:lnTo>
                </a:path>
                <a:path w="599439" h="87629">
                  <a:moveTo>
                    <a:pt x="242684" y="52058"/>
                  </a:moveTo>
                  <a:lnTo>
                    <a:pt x="245666" y="51608"/>
                  </a:lnTo>
                </a:path>
                <a:path w="599439" h="87629">
                  <a:moveTo>
                    <a:pt x="239680" y="52487"/>
                  </a:moveTo>
                  <a:lnTo>
                    <a:pt x="242684" y="52058"/>
                  </a:lnTo>
                </a:path>
                <a:path w="599439" h="87629">
                  <a:moveTo>
                    <a:pt x="236677" y="52937"/>
                  </a:moveTo>
                  <a:lnTo>
                    <a:pt x="239680" y="52487"/>
                  </a:lnTo>
                </a:path>
                <a:path w="599439" h="87629">
                  <a:moveTo>
                    <a:pt x="233695" y="53366"/>
                  </a:moveTo>
                  <a:lnTo>
                    <a:pt x="236677" y="52937"/>
                  </a:lnTo>
                </a:path>
                <a:path w="599439" h="87629">
                  <a:moveTo>
                    <a:pt x="230691" y="53816"/>
                  </a:moveTo>
                  <a:lnTo>
                    <a:pt x="233695" y="53366"/>
                  </a:lnTo>
                </a:path>
                <a:path w="599439" h="87629">
                  <a:moveTo>
                    <a:pt x="227687" y="54244"/>
                  </a:moveTo>
                  <a:lnTo>
                    <a:pt x="230691" y="53816"/>
                  </a:lnTo>
                </a:path>
                <a:path w="599439" h="87629">
                  <a:moveTo>
                    <a:pt x="224706" y="54652"/>
                  </a:moveTo>
                  <a:lnTo>
                    <a:pt x="227687" y="54244"/>
                  </a:lnTo>
                </a:path>
                <a:path w="599439" h="87629">
                  <a:moveTo>
                    <a:pt x="221702" y="55123"/>
                  </a:moveTo>
                  <a:lnTo>
                    <a:pt x="224706" y="54652"/>
                  </a:lnTo>
                </a:path>
                <a:path w="599439" h="87629">
                  <a:moveTo>
                    <a:pt x="218699" y="55530"/>
                  </a:moveTo>
                  <a:lnTo>
                    <a:pt x="221702" y="55123"/>
                  </a:lnTo>
                </a:path>
                <a:path w="599439" h="87629">
                  <a:moveTo>
                    <a:pt x="215716" y="56002"/>
                  </a:moveTo>
                  <a:lnTo>
                    <a:pt x="218699" y="55530"/>
                  </a:lnTo>
                </a:path>
                <a:path w="599439" h="87629">
                  <a:moveTo>
                    <a:pt x="212713" y="56409"/>
                  </a:moveTo>
                  <a:lnTo>
                    <a:pt x="215716" y="56002"/>
                  </a:lnTo>
                </a:path>
                <a:path w="599439" h="87629">
                  <a:moveTo>
                    <a:pt x="209709" y="56880"/>
                  </a:moveTo>
                  <a:lnTo>
                    <a:pt x="212713" y="56409"/>
                  </a:lnTo>
                </a:path>
                <a:path w="599439" h="87629">
                  <a:moveTo>
                    <a:pt x="206727" y="57288"/>
                  </a:moveTo>
                  <a:lnTo>
                    <a:pt x="209709" y="56880"/>
                  </a:lnTo>
                </a:path>
                <a:path w="599439" h="87629">
                  <a:moveTo>
                    <a:pt x="203724" y="57759"/>
                  </a:moveTo>
                  <a:lnTo>
                    <a:pt x="206727" y="57288"/>
                  </a:lnTo>
                </a:path>
                <a:path w="599439" h="87629">
                  <a:moveTo>
                    <a:pt x="200720" y="58166"/>
                  </a:moveTo>
                  <a:lnTo>
                    <a:pt x="203724" y="57759"/>
                  </a:lnTo>
                </a:path>
                <a:path w="599439" h="87629">
                  <a:moveTo>
                    <a:pt x="197738" y="58595"/>
                  </a:moveTo>
                  <a:lnTo>
                    <a:pt x="200720" y="58166"/>
                  </a:lnTo>
                </a:path>
                <a:path w="599439" h="87629">
                  <a:moveTo>
                    <a:pt x="194735" y="59045"/>
                  </a:moveTo>
                  <a:lnTo>
                    <a:pt x="197738" y="58595"/>
                  </a:lnTo>
                </a:path>
                <a:path w="599439" h="87629">
                  <a:moveTo>
                    <a:pt x="191731" y="59474"/>
                  </a:moveTo>
                  <a:lnTo>
                    <a:pt x="194735" y="59045"/>
                  </a:lnTo>
                </a:path>
                <a:path w="599439" h="87629">
                  <a:moveTo>
                    <a:pt x="188749" y="59924"/>
                  </a:moveTo>
                  <a:lnTo>
                    <a:pt x="191731" y="59474"/>
                  </a:lnTo>
                </a:path>
                <a:path w="599439" h="87629">
                  <a:moveTo>
                    <a:pt x="185746" y="60353"/>
                  </a:moveTo>
                  <a:lnTo>
                    <a:pt x="188749" y="59924"/>
                  </a:lnTo>
                </a:path>
                <a:path w="599439" h="87629">
                  <a:moveTo>
                    <a:pt x="182763" y="60803"/>
                  </a:moveTo>
                  <a:lnTo>
                    <a:pt x="185746" y="60353"/>
                  </a:lnTo>
                </a:path>
                <a:path w="599439" h="87629">
                  <a:moveTo>
                    <a:pt x="179760" y="61231"/>
                  </a:moveTo>
                  <a:lnTo>
                    <a:pt x="182763" y="60803"/>
                  </a:lnTo>
                </a:path>
                <a:path w="599439" h="87629">
                  <a:moveTo>
                    <a:pt x="176757" y="61681"/>
                  </a:moveTo>
                  <a:lnTo>
                    <a:pt x="179760" y="61231"/>
                  </a:lnTo>
                </a:path>
                <a:path w="599439" h="87629">
                  <a:moveTo>
                    <a:pt x="173774" y="62110"/>
                  </a:moveTo>
                  <a:lnTo>
                    <a:pt x="176757" y="61681"/>
                  </a:lnTo>
                </a:path>
                <a:path w="599439" h="87629">
                  <a:moveTo>
                    <a:pt x="170771" y="62560"/>
                  </a:moveTo>
                  <a:lnTo>
                    <a:pt x="173774" y="62110"/>
                  </a:lnTo>
                </a:path>
                <a:path w="599439" h="87629">
                  <a:moveTo>
                    <a:pt x="167767" y="62989"/>
                  </a:moveTo>
                  <a:lnTo>
                    <a:pt x="170771" y="62560"/>
                  </a:lnTo>
                </a:path>
                <a:path w="599439" h="87629">
                  <a:moveTo>
                    <a:pt x="164785" y="63417"/>
                  </a:moveTo>
                  <a:lnTo>
                    <a:pt x="167767" y="62989"/>
                  </a:lnTo>
                </a:path>
                <a:path w="599439" h="87629">
                  <a:moveTo>
                    <a:pt x="161782" y="63867"/>
                  </a:moveTo>
                  <a:lnTo>
                    <a:pt x="164785" y="63417"/>
                  </a:lnTo>
                </a:path>
                <a:path w="599439" h="87629">
                  <a:moveTo>
                    <a:pt x="158778" y="64296"/>
                  </a:moveTo>
                  <a:lnTo>
                    <a:pt x="161782" y="63867"/>
                  </a:lnTo>
                </a:path>
                <a:path w="599439" h="87629">
                  <a:moveTo>
                    <a:pt x="155796" y="64746"/>
                  </a:moveTo>
                  <a:lnTo>
                    <a:pt x="158778" y="64296"/>
                  </a:lnTo>
                </a:path>
                <a:path w="599439" h="87629">
                  <a:moveTo>
                    <a:pt x="152793" y="65175"/>
                  </a:moveTo>
                  <a:lnTo>
                    <a:pt x="155796" y="64746"/>
                  </a:lnTo>
                </a:path>
                <a:path w="599439" h="87629">
                  <a:moveTo>
                    <a:pt x="149789" y="65625"/>
                  </a:moveTo>
                  <a:lnTo>
                    <a:pt x="152793" y="65175"/>
                  </a:lnTo>
                </a:path>
                <a:path w="599439" h="87629">
                  <a:moveTo>
                    <a:pt x="146807" y="66053"/>
                  </a:moveTo>
                  <a:lnTo>
                    <a:pt x="149789" y="65625"/>
                  </a:lnTo>
                </a:path>
                <a:path w="599439" h="87629">
                  <a:moveTo>
                    <a:pt x="143804" y="66503"/>
                  </a:moveTo>
                  <a:lnTo>
                    <a:pt x="146807" y="66053"/>
                  </a:lnTo>
                </a:path>
                <a:path w="599439" h="87629">
                  <a:moveTo>
                    <a:pt x="140800" y="66932"/>
                  </a:moveTo>
                  <a:lnTo>
                    <a:pt x="143804" y="66503"/>
                  </a:lnTo>
                </a:path>
                <a:path w="599439" h="87629">
                  <a:moveTo>
                    <a:pt x="137818" y="67382"/>
                  </a:moveTo>
                  <a:lnTo>
                    <a:pt x="140800" y="66932"/>
                  </a:lnTo>
                </a:path>
                <a:path w="599439" h="87629">
                  <a:moveTo>
                    <a:pt x="134815" y="67811"/>
                  </a:moveTo>
                  <a:lnTo>
                    <a:pt x="137818" y="67382"/>
                  </a:lnTo>
                </a:path>
                <a:path w="599439" h="87629">
                  <a:moveTo>
                    <a:pt x="131833" y="68218"/>
                  </a:moveTo>
                  <a:lnTo>
                    <a:pt x="134815" y="67811"/>
                  </a:lnTo>
                </a:path>
                <a:path w="599439" h="87629">
                  <a:moveTo>
                    <a:pt x="128829" y="68690"/>
                  </a:moveTo>
                  <a:lnTo>
                    <a:pt x="131833" y="68218"/>
                  </a:lnTo>
                </a:path>
                <a:path w="599439" h="87629">
                  <a:moveTo>
                    <a:pt x="125825" y="69097"/>
                  </a:moveTo>
                  <a:lnTo>
                    <a:pt x="128829" y="68690"/>
                  </a:lnTo>
                </a:path>
                <a:path w="599439" h="87629">
                  <a:moveTo>
                    <a:pt x="122843" y="69568"/>
                  </a:moveTo>
                  <a:lnTo>
                    <a:pt x="125825" y="69097"/>
                  </a:lnTo>
                </a:path>
                <a:path w="599439" h="87629">
                  <a:moveTo>
                    <a:pt x="119840" y="69975"/>
                  </a:moveTo>
                  <a:lnTo>
                    <a:pt x="122843" y="69568"/>
                  </a:lnTo>
                </a:path>
                <a:path w="599439" h="87629">
                  <a:moveTo>
                    <a:pt x="116836" y="70447"/>
                  </a:moveTo>
                  <a:lnTo>
                    <a:pt x="119840" y="69975"/>
                  </a:lnTo>
                </a:path>
                <a:path w="599439" h="87629">
                  <a:moveTo>
                    <a:pt x="113854" y="70854"/>
                  </a:moveTo>
                  <a:lnTo>
                    <a:pt x="116836" y="70447"/>
                  </a:lnTo>
                </a:path>
                <a:path w="599439" h="87629">
                  <a:moveTo>
                    <a:pt x="110851" y="71326"/>
                  </a:moveTo>
                  <a:lnTo>
                    <a:pt x="113854" y="70854"/>
                  </a:lnTo>
                </a:path>
                <a:path w="599439" h="87629">
                  <a:moveTo>
                    <a:pt x="107847" y="71733"/>
                  </a:moveTo>
                  <a:lnTo>
                    <a:pt x="110851" y="71326"/>
                  </a:lnTo>
                </a:path>
                <a:path w="599439" h="87629">
                  <a:moveTo>
                    <a:pt x="104865" y="72162"/>
                  </a:moveTo>
                  <a:lnTo>
                    <a:pt x="107847" y="71733"/>
                  </a:lnTo>
                </a:path>
                <a:path w="599439" h="87629">
                  <a:moveTo>
                    <a:pt x="101862" y="72612"/>
                  </a:moveTo>
                  <a:lnTo>
                    <a:pt x="104865" y="72162"/>
                  </a:lnTo>
                </a:path>
                <a:path w="599439" h="87629">
                  <a:moveTo>
                    <a:pt x="98858" y="73040"/>
                  </a:moveTo>
                  <a:lnTo>
                    <a:pt x="101862" y="72612"/>
                  </a:lnTo>
                </a:path>
                <a:path w="599439" h="87629">
                  <a:moveTo>
                    <a:pt x="95876" y="73490"/>
                  </a:moveTo>
                  <a:lnTo>
                    <a:pt x="98858" y="73040"/>
                  </a:lnTo>
                </a:path>
                <a:path w="599439" h="87629">
                  <a:moveTo>
                    <a:pt x="92872" y="73919"/>
                  </a:moveTo>
                  <a:lnTo>
                    <a:pt x="95876" y="73490"/>
                  </a:lnTo>
                </a:path>
                <a:path w="599439" h="87629">
                  <a:moveTo>
                    <a:pt x="89869" y="74369"/>
                  </a:moveTo>
                  <a:lnTo>
                    <a:pt x="92872" y="73919"/>
                  </a:lnTo>
                </a:path>
                <a:path w="599439" h="87629">
                  <a:moveTo>
                    <a:pt x="86887" y="74798"/>
                  </a:moveTo>
                  <a:lnTo>
                    <a:pt x="89869" y="74369"/>
                  </a:lnTo>
                </a:path>
                <a:path w="599439" h="87629">
                  <a:moveTo>
                    <a:pt x="83883" y="75248"/>
                  </a:moveTo>
                  <a:lnTo>
                    <a:pt x="86887" y="74798"/>
                  </a:lnTo>
                </a:path>
                <a:path w="599439" h="87629">
                  <a:moveTo>
                    <a:pt x="80880" y="75676"/>
                  </a:moveTo>
                  <a:lnTo>
                    <a:pt x="83883" y="75248"/>
                  </a:lnTo>
                </a:path>
                <a:path w="599439" h="87629">
                  <a:moveTo>
                    <a:pt x="77898" y="76084"/>
                  </a:moveTo>
                  <a:lnTo>
                    <a:pt x="80880" y="75676"/>
                  </a:lnTo>
                </a:path>
                <a:path w="599439" h="87629">
                  <a:moveTo>
                    <a:pt x="74894" y="76555"/>
                  </a:moveTo>
                  <a:lnTo>
                    <a:pt x="77898" y="76084"/>
                  </a:lnTo>
                </a:path>
                <a:path w="599439" h="87629">
                  <a:moveTo>
                    <a:pt x="71912" y="76962"/>
                  </a:moveTo>
                  <a:lnTo>
                    <a:pt x="74894" y="76555"/>
                  </a:lnTo>
                </a:path>
                <a:path w="599439" h="87629">
                  <a:moveTo>
                    <a:pt x="68909" y="77434"/>
                  </a:moveTo>
                  <a:lnTo>
                    <a:pt x="71912" y="76962"/>
                  </a:lnTo>
                </a:path>
                <a:path w="599439" h="87629">
                  <a:moveTo>
                    <a:pt x="65905" y="77841"/>
                  </a:moveTo>
                  <a:lnTo>
                    <a:pt x="68909" y="77434"/>
                  </a:lnTo>
                </a:path>
                <a:path w="599439" h="87629">
                  <a:moveTo>
                    <a:pt x="62923" y="78313"/>
                  </a:moveTo>
                  <a:lnTo>
                    <a:pt x="65905" y="77841"/>
                  </a:lnTo>
                </a:path>
                <a:path w="599439" h="87629">
                  <a:moveTo>
                    <a:pt x="59920" y="78720"/>
                  </a:moveTo>
                  <a:lnTo>
                    <a:pt x="62923" y="78313"/>
                  </a:lnTo>
                </a:path>
                <a:path w="599439" h="87629">
                  <a:moveTo>
                    <a:pt x="56916" y="79191"/>
                  </a:moveTo>
                  <a:lnTo>
                    <a:pt x="59920" y="78720"/>
                  </a:lnTo>
                </a:path>
                <a:path w="599439" h="87629">
                  <a:moveTo>
                    <a:pt x="53934" y="79599"/>
                  </a:moveTo>
                  <a:lnTo>
                    <a:pt x="56916" y="79191"/>
                  </a:lnTo>
                </a:path>
                <a:path w="599439" h="87629">
                  <a:moveTo>
                    <a:pt x="50930" y="80027"/>
                  </a:moveTo>
                  <a:lnTo>
                    <a:pt x="53934" y="79599"/>
                  </a:lnTo>
                </a:path>
                <a:path w="599439" h="87629">
                  <a:moveTo>
                    <a:pt x="47927" y="80477"/>
                  </a:moveTo>
                  <a:lnTo>
                    <a:pt x="50930" y="80027"/>
                  </a:lnTo>
                </a:path>
                <a:path w="599439" h="87629">
                  <a:moveTo>
                    <a:pt x="44945" y="80906"/>
                  </a:moveTo>
                  <a:lnTo>
                    <a:pt x="47927" y="80477"/>
                  </a:lnTo>
                </a:path>
                <a:path w="599439" h="87629">
                  <a:moveTo>
                    <a:pt x="41941" y="81356"/>
                  </a:moveTo>
                  <a:lnTo>
                    <a:pt x="44945" y="80906"/>
                  </a:lnTo>
                </a:path>
                <a:path w="599439" h="87629">
                  <a:moveTo>
                    <a:pt x="38938" y="81785"/>
                  </a:moveTo>
                  <a:lnTo>
                    <a:pt x="41941" y="81356"/>
                  </a:lnTo>
                </a:path>
                <a:path w="599439" h="87629">
                  <a:moveTo>
                    <a:pt x="35956" y="82235"/>
                  </a:moveTo>
                  <a:lnTo>
                    <a:pt x="38938" y="81785"/>
                  </a:lnTo>
                </a:path>
                <a:path w="599439" h="87629">
                  <a:moveTo>
                    <a:pt x="32952" y="82663"/>
                  </a:moveTo>
                  <a:lnTo>
                    <a:pt x="35956" y="82235"/>
                  </a:lnTo>
                </a:path>
                <a:path w="599439" h="87629">
                  <a:moveTo>
                    <a:pt x="29949" y="83113"/>
                  </a:moveTo>
                  <a:lnTo>
                    <a:pt x="32952" y="82663"/>
                  </a:lnTo>
                </a:path>
                <a:path w="599439" h="87629">
                  <a:moveTo>
                    <a:pt x="26967" y="83542"/>
                  </a:moveTo>
                  <a:lnTo>
                    <a:pt x="29949" y="83113"/>
                  </a:lnTo>
                </a:path>
                <a:path w="599439" h="87629">
                  <a:moveTo>
                    <a:pt x="23963" y="83992"/>
                  </a:moveTo>
                  <a:lnTo>
                    <a:pt x="26967" y="83542"/>
                  </a:lnTo>
                </a:path>
                <a:path w="599439" h="87629">
                  <a:moveTo>
                    <a:pt x="20981" y="84421"/>
                  </a:moveTo>
                  <a:lnTo>
                    <a:pt x="23963" y="83992"/>
                  </a:lnTo>
                </a:path>
                <a:path w="599439" h="87629">
                  <a:moveTo>
                    <a:pt x="17978" y="84871"/>
                  </a:moveTo>
                  <a:lnTo>
                    <a:pt x="20981" y="84421"/>
                  </a:lnTo>
                </a:path>
                <a:path w="599439" h="87629">
                  <a:moveTo>
                    <a:pt x="14974" y="85300"/>
                  </a:moveTo>
                  <a:lnTo>
                    <a:pt x="17978" y="84871"/>
                  </a:lnTo>
                </a:path>
                <a:path w="599439" h="87629">
                  <a:moveTo>
                    <a:pt x="11992" y="85728"/>
                  </a:moveTo>
                  <a:lnTo>
                    <a:pt x="14974" y="85300"/>
                  </a:lnTo>
                </a:path>
                <a:path w="599439" h="87629">
                  <a:moveTo>
                    <a:pt x="8989" y="86178"/>
                  </a:moveTo>
                  <a:lnTo>
                    <a:pt x="11992" y="85728"/>
                  </a:lnTo>
                </a:path>
                <a:path w="599439" h="87629">
                  <a:moveTo>
                    <a:pt x="5985" y="86607"/>
                  </a:moveTo>
                  <a:lnTo>
                    <a:pt x="8989" y="86178"/>
                  </a:lnTo>
                </a:path>
                <a:path w="599439" h="87629">
                  <a:moveTo>
                    <a:pt x="3003" y="87057"/>
                  </a:moveTo>
                  <a:lnTo>
                    <a:pt x="5985" y="86607"/>
                  </a:lnTo>
                </a:path>
                <a:path w="599439" h="87629">
                  <a:moveTo>
                    <a:pt x="0" y="87486"/>
                  </a:moveTo>
                  <a:lnTo>
                    <a:pt x="3003" y="87057"/>
                  </a:lnTo>
                </a:path>
              </a:pathLst>
            </a:custGeom>
            <a:ln w="10721">
              <a:solidFill>
                <a:srgbClr val="010202"/>
              </a:solidFill>
            </a:ln>
          </p:spPr>
          <p:txBody>
            <a:bodyPr wrap="square" lIns="0" tIns="0" rIns="0" bIns="0" rtlCol="0"/>
            <a:lstStyle/>
            <a:p>
              <a:endParaRPr sz="2647"/>
            </a:p>
          </p:txBody>
        </p:sp>
        <p:sp>
          <p:nvSpPr>
            <p:cNvPr id="13" name="object 13"/>
            <p:cNvSpPr/>
            <p:nvPr/>
          </p:nvSpPr>
          <p:spPr>
            <a:xfrm>
              <a:off x="3129915" y="6569638"/>
              <a:ext cx="599440" cy="87630"/>
            </a:xfrm>
            <a:custGeom>
              <a:avLst/>
              <a:gdLst/>
              <a:ahLst/>
              <a:cxnLst/>
              <a:rect l="l" t="t" r="r" b="b"/>
              <a:pathLst>
                <a:path w="599439" h="87629">
                  <a:moveTo>
                    <a:pt x="596198" y="450"/>
                  </a:moveTo>
                  <a:lnTo>
                    <a:pt x="599202" y="0"/>
                  </a:lnTo>
                </a:path>
                <a:path w="599439" h="87629">
                  <a:moveTo>
                    <a:pt x="593194" y="878"/>
                  </a:moveTo>
                  <a:lnTo>
                    <a:pt x="596198" y="450"/>
                  </a:lnTo>
                </a:path>
                <a:path w="599439" h="87629">
                  <a:moveTo>
                    <a:pt x="590212" y="1285"/>
                  </a:moveTo>
                  <a:lnTo>
                    <a:pt x="593194" y="878"/>
                  </a:lnTo>
                </a:path>
                <a:path w="599439" h="87629">
                  <a:moveTo>
                    <a:pt x="587209" y="1757"/>
                  </a:moveTo>
                  <a:lnTo>
                    <a:pt x="590212" y="1285"/>
                  </a:lnTo>
                </a:path>
                <a:path w="599439" h="87629">
                  <a:moveTo>
                    <a:pt x="584205" y="2164"/>
                  </a:moveTo>
                  <a:lnTo>
                    <a:pt x="587209" y="1757"/>
                  </a:lnTo>
                </a:path>
                <a:path w="599439" h="87629">
                  <a:moveTo>
                    <a:pt x="581223" y="2636"/>
                  </a:moveTo>
                  <a:lnTo>
                    <a:pt x="584205" y="2164"/>
                  </a:lnTo>
                </a:path>
                <a:path w="599439" h="87629">
                  <a:moveTo>
                    <a:pt x="578220" y="3043"/>
                  </a:moveTo>
                  <a:lnTo>
                    <a:pt x="581223" y="2636"/>
                  </a:lnTo>
                </a:path>
                <a:path w="599439" h="87629">
                  <a:moveTo>
                    <a:pt x="575216" y="3514"/>
                  </a:moveTo>
                  <a:lnTo>
                    <a:pt x="578220" y="3043"/>
                  </a:lnTo>
                </a:path>
                <a:path w="599439" h="87629">
                  <a:moveTo>
                    <a:pt x="572234" y="3922"/>
                  </a:moveTo>
                  <a:lnTo>
                    <a:pt x="575216" y="3514"/>
                  </a:lnTo>
                </a:path>
                <a:path w="599439" h="87629">
                  <a:moveTo>
                    <a:pt x="569230" y="4393"/>
                  </a:moveTo>
                  <a:lnTo>
                    <a:pt x="572234" y="3922"/>
                  </a:lnTo>
                </a:path>
                <a:path w="599439" h="87629">
                  <a:moveTo>
                    <a:pt x="566248" y="4800"/>
                  </a:moveTo>
                  <a:lnTo>
                    <a:pt x="569230" y="4393"/>
                  </a:lnTo>
                </a:path>
                <a:path w="599439" h="87629">
                  <a:moveTo>
                    <a:pt x="563245" y="5272"/>
                  </a:moveTo>
                  <a:lnTo>
                    <a:pt x="566248" y="4800"/>
                  </a:lnTo>
                </a:path>
                <a:path w="599439" h="87629">
                  <a:moveTo>
                    <a:pt x="560241" y="5679"/>
                  </a:moveTo>
                  <a:lnTo>
                    <a:pt x="563245" y="5272"/>
                  </a:lnTo>
                </a:path>
                <a:path w="599439" h="87629">
                  <a:moveTo>
                    <a:pt x="557259" y="6108"/>
                  </a:moveTo>
                  <a:lnTo>
                    <a:pt x="560241" y="5679"/>
                  </a:lnTo>
                </a:path>
                <a:path w="599439" h="87629">
                  <a:moveTo>
                    <a:pt x="554256" y="6558"/>
                  </a:moveTo>
                  <a:lnTo>
                    <a:pt x="557259" y="6108"/>
                  </a:lnTo>
                </a:path>
                <a:path w="599439" h="87629">
                  <a:moveTo>
                    <a:pt x="551252" y="6986"/>
                  </a:moveTo>
                  <a:lnTo>
                    <a:pt x="554256" y="6558"/>
                  </a:lnTo>
                </a:path>
                <a:path w="599439" h="87629">
                  <a:moveTo>
                    <a:pt x="548270" y="7436"/>
                  </a:moveTo>
                  <a:lnTo>
                    <a:pt x="551252" y="6986"/>
                  </a:lnTo>
                </a:path>
                <a:path w="599439" h="87629">
                  <a:moveTo>
                    <a:pt x="545267" y="7865"/>
                  </a:moveTo>
                  <a:lnTo>
                    <a:pt x="548270" y="7436"/>
                  </a:lnTo>
                </a:path>
                <a:path w="599439" h="87629">
                  <a:moveTo>
                    <a:pt x="542263" y="8315"/>
                  </a:moveTo>
                  <a:lnTo>
                    <a:pt x="545267" y="7865"/>
                  </a:lnTo>
                </a:path>
                <a:path w="599439" h="87629">
                  <a:moveTo>
                    <a:pt x="539281" y="8744"/>
                  </a:moveTo>
                  <a:lnTo>
                    <a:pt x="542263" y="8315"/>
                  </a:lnTo>
                </a:path>
                <a:path w="599439" h="87629">
                  <a:moveTo>
                    <a:pt x="536278" y="9194"/>
                  </a:moveTo>
                  <a:lnTo>
                    <a:pt x="539281" y="8744"/>
                  </a:lnTo>
                </a:path>
                <a:path w="599439" h="87629">
                  <a:moveTo>
                    <a:pt x="533274" y="9623"/>
                  </a:moveTo>
                  <a:lnTo>
                    <a:pt x="536278" y="9194"/>
                  </a:lnTo>
                </a:path>
                <a:path w="599439" h="87629">
                  <a:moveTo>
                    <a:pt x="530292" y="10073"/>
                  </a:moveTo>
                  <a:lnTo>
                    <a:pt x="533274" y="9623"/>
                  </a:lnTo>
                </a:path>
                <a:path w="599439" h="87629">
                  <a:moveTo>
                    <a:pt x="527288" y="10501"/>
                  </a:moveTo>
                  <a:lnTo>
                    <a:pt x="530292" y="10073"/>
                  </a:lnTo>
                </a:path>
                <a:path w="599439" h="87629">
                  <a:moveTo>
                    <a:pt x="524285" y="10909"/>
                  </a:moveTo>
                  <a:lnTo>
                    <a:pt x="527288" y="10501"/>
                  </a:lnTo>
                </a:path>
                <a:path w="599439" h="87629">
                  <a:moveTo>
                    <a:pt x="521303" y="11380"/>
                  </a:moveTo>
                  <a:lnTo>
                    <a:pt x="524285" y="10909"/>
                  </a:lnTo>
                </a:path>
                <a:path w="599439" h="87629">
                  <a:moveTo>
                    <a:pt x="518299" y="11787"/>
                  </a:moveTo>
                  <a:lnTo>
                    <a:pt x="521303" y="11380"/>
                  </a:lnTo>
                </a:path>
                <a:path w="599439" h="87629">
                  <a:moveTo>
                    <a:pt x="515296" y="12259"/>
                  </a:moveTo>
                  <a:lnTo>
                    <a:pt x="518299" y="11787"/>
                  </a:lnTo>
                </a:path>
                <a:path w="599439" h="87629">
                  <a:moveTo>
                    <a:pt x="512314" y="12666"/>
                  </a:moveTo>
                  <a:lnTo>
                    <a:pt x="515296" y="12259"/>
                  </a:lnTo>
                </a:path>
                <a:path w="599439" h="87629">
                  <a:moveTo>
                    <a:pt x="509310" y="13137"/>
                  </a:moveTo>
                  <a:lnTo>
                    <a:pt x="512314" y="12666"/>
                  </a:lnTo>
                </a:path>
                <a:path w="599439" h="87629">
                  <a:moveTo>
                    <a:pt x="506328" y="13545"/>
                  </a:moveTo>
                  <a:lnTo>
                    <a:pt x="509310" y="13137"/>
                  </a:lnTo>
                </a:path>
                <a:path w="599439" h="87629">
                  <a:moveTo>
                    <a:pt x="503325" y="14016"/>
                  </a:moveTo>
                  <a:lnTo>
                    <a:pt x="506328" y="13545"/>
                  </a:lnTo>
                </a:path>
                <a:path w="599439" h="87629">
                  <a:moveTo>
                    <a:pt x="500321" y="14423"/>
                  </a:moveTo>
                  <a:lnTo>
                    <a:pt x="503325" y="14016"/>
                  </a:lnTo>
                </a:path>
                <a:path w="599439" h="87629">
                  <a:moveTo>
                    <a:pt x="497339" y="14852"/>
                  </a:moveTo>
                  <a:lnTo>
                    <a:pt x="500321" y="14423"/>
                  </a:lnTo>
                </a:path>
                <a:path w="599439" h="87629">
                  <a:moveTo>
                    <a:pt x="494335" y="15302"/>
                  </a:moveTo>
                  <a:lnTo>
                    <a:pt x="497339" y="14852"/>
                  </a:lnTo>
                </a:path>
                <a:path w="599439" h="87629">
                  <a:moveTo>
                    <a:pt x="491332" y="15731"/>
                  </a:moveTo>
                  <a:lnTo>
                    <a:pt x="494335" y="15302"/>
                  </a:lnTo>
                </a:path>
                <a:path w="599439" h="87629">
                  <a:moveTo>
                    <a:pt x="488350" y="16181"/>
                  </a:moveTo>
                  <a:lnTo>
                    <a:pt x="491332" y="15731"/>
                  </a:lnTo>
                </a:path>
                <a:path w="599439" h="87629">
                  <a:moveTo>
                    <a:pt x="485346" y="16609"/>
                  </a:moveTo>
                  <a:lnTo>
                    <a:pt x="488350" y="16181"/>
                  </a:lnTo>
                </a:path>
                <a:path w="599439" h="87629">
                  <a:moveTo>
                    <a:pt x="482343" y="17060"/>
                  </a:moveTo>
                  <a:lnTo>
                    <a:pt x="485346" y="16609"/>
                  </a:lnTo>
                </a:path>
                <a:path w="599439" h="87629">
                  <a:moveTo>
                    <a:pt x="479361" y="17488"/>
                  </a:moveTo>
                  <a:lnTo>
                    <a:pt x="482343" y="17060"/>
                  </a:lnTo>
                </a:path>
                <a:path w="599439" h="87629">
                  <a:moveTo>
                    <a:pt x="476357" y="17938"/>
                  </a:moveTo>
                  <a:lnTo>
                    <a:pt x="479361" y="17488"/>
                  </a:lnTo>
                </a:path>
                <a:path w="599439" h="87629">
                  <a:moveTo>
                    <a:pt x="473354" y="18367"/>
                  </a:moveTo>
                  <a:lnTo>
                    <a:pt x="476357" y="17938"/>
                  </a:lnTo>
                </a:path>
                <a:path w="599439" h="87629">
                  <a:moveTo>
                    <a:pt x="470372" y="18774"/>
                  </a:moveTo>
                  <a:lnTo>
                    <a:pt x="473354" y="18367"/>
                  </a:lnTo>
                </a:path>
                <a:path w="599439" h="87629">
                  <a:moveTo>
                    <a:pt x="467368" y="19246"/>
                  </a:moveTo>
                  <a:lnTo>
                    <a:pt x="470372" y="18774"/>
                  </a:lnTo>
                </a:path>
                <a:path w="599439" h="87629">
                  <a:moveTo>
                    <a:pt x="464365" y="19653"/>
                  </a:moveTo>
                  <a:lnTo>
                    <a:pt x="467368" y="19246"/>
                  </a:lnTo>
                </a:path>
                <a:path w="599439" h="87629">
                  <a:moveTo>
                    <a:pt x="461383" y="20124"/>
                  </a:moveTo>
                  <a:lnTo>
                    <a:pt x="464365" y="19653"/>
                  </a:lnTo>
                </a:path>
                <a:path w="599439" h="87629">
                  <a:moveTo>
                    <a:pt x="458379" y="20553"/>
                  </a:moveTo>
                  <a:lnTo>
                    <a:pt x="461383" y="20124"/>
                  </a:lnTo>
                </a:path>
                <a:path w="599439" h="87629">
                  <a:moveTo>
                    <a:pt x="455397" y="21003"/>
                  </a:moveTo>
                  <a:lnTo>
                    <a:pt x="458379" y="20553"/>
                  </a:lnTo>
                </a:path>
                <a:path w="599439" h="87629">
                  <a:moveTo>
                    <a:pt x="452393" y="21432"/>
                  </a:moveTo>
                  <a:lnTo>
                    <a:pt x="455397" y="21003"/>
                  </a:lnTo>
                </a:path>
                <a:path w="599439" h="87629">
                  <a:moveTo>
                    <a:pt x="449390" y="21882"/>
                  </a:moveTo>
                  <a:lnTo>
                    <a:pt x="452393" y="21432"/>
                  </a:lnTo>
                </a:path>
                <a:path w="599439" h="87629">
                  <a:moveTo>
                    <a:pt x="446408" y="22310"/>
                  </a:moveTo>
                  <a:lnTo>
                    <a:pt x="449390" y="21882"/>
                  </a:lnTo>
                </a:path>
                <a:path w="599439" h="87629">
                  <a:moveTo>
                    <a:pt x="443404" y="22760"/>
                  </a:moveTo>
                  <a:lnTo>
                    <a:pt x="446408" y="22310"/>
                  </a:lnTo>
                </a:path>
                <a:path w="599439" h="87629">
                  <a:moveTo>
                    <a:pt x="440401" y="23189"/>
                  </a:moveTo>
                  <a:lnTo>
                    <a:pt x="443404" y="22760"/>
                  </a:lnTo>
                </a:path>
                <a:path w="599439" h="87629">
                  <a:moveTo>
                    <a:pt x="437419" y="23596"/>
                  </a:moveTo>
                  <a:lnTo>
                    <a:pt x="440401" y="23189"/>
                  </a:lnTo>
                </a:path>
                <a:path w="599439" h="87629">
                  <a:moveTo>
                    <a:pt x="434415" y="24068"/>
                  </a:moveTo>
                  <a:lnTo>
                    <a:pt x="437419" y="23596"/>
                  </a:lnTo>
                </a:path>
                <a:path w="599439" h="87629">
                  <a:moveTo>
                    <a:pt x="431412" y="24475"/>
                  </a:moveTo>
                  <a:lnTo>
                    <a:pt x="434415" y="24068"/>
                  </a:lnTo>
                </a:path>
                <a:path w="599439" h="87629">
                  <a:moveTo>
                    <a:pt x="428430" y="24947"/>
                  </a:moveTo>
                  <a:lnTo>
                    <a:pt x="431412" y="24475"/>
                  </a:lnTo>
                </a:path>
                <a:path w="599439" h="87629">
                  <a:moveTo>
                    <a:pt x="425426" y="25354"/>
                  </a:moveTo>
                  <a:lnTo>
                    <a:pt x="428430" y="24947"/>
                  </a:lnTo>
                </a:path>
                <a:path w="599439" h="87629">
                  <a:moveTo>
                    <a:pt x="422423" y="25825"/>
                  </a:moveTo>
                  <a:lnTo>
                    <a:pt x="425426" y="25354"/>
                  </a:lnTo>
                </a:path>
                <a:path w="599439" h="87629">
                  <a:moveTo>
                    <a:pt x="419441" y="26232"/>
                  </a:moveTo>
                  <a:lnTo>
                    <a:pt x="422423" y="25825"/>
                  </a:lnTo>
                </a:path>
                <a:path w="599439" h="87629">
                  <a:moveTo>
                    <a:pt x="416437" y="26704"/>
                  </a:moveTo>
                  <a:lnTo>
                    <a:pt x="419441" y="26232"/>
                  </a:lnTo>
                </a:path>
                <a:path w="599439" h="87629">
                  <a:moveTo>
                    <a:pt x="413434" y="27111"/>
                  </a:moveTo>
                  <a:lnTo>
                    <a:pt x="416437" y="26704"/>
                  </a:lnTo>
                </a:path>
                <a:path w="599439" h="87629">
                  <a:moveTo>
                    <a:pt x="410452" y="27583"/>
                  </a:moveTo>
                  <a:lnTo>
                    <a:pt x="413434" y="27111"/>
                  </a:lnTo>
                </a:path>
                <a:path w="599439" h="87629">
                  <a:moveTo>
                    <a:pt x="407448" y="27990"/>
                  </a:moveTo>
                  <a:lnTo>
                    <a:pt x="410452" y="27583"/>
                  </a:lnTo>
                </a:path>
                <a:path w="599439" h="87629">
                  <a:moveTo>
                    <a:pt x="404444" y="28419"/>
                  </a:moveTo>
                  <a:lnTo>
                    <a:pt x="407448" y="27990"/>
                  </a:lnTo>
                </a:path>
                <a:path w="599439" h="87629">
                  <a:moveTo>
                    <a:pt x="401462" y="28869"/>
                  </a:moveTo>
                  <a:lnTo>
                    <a:pt x="404444" y="28419"/>
                  </a:lnTo>
                </a:path>
                <a:path w="599439" h="87629">
                  <a:moveTo>
                    <a:pt x="398459" y="29297"/>
                  </a:moveTo>
                  <a:lnTo>
                    <a:pt x="401462" y="28869"/>
                  </a:lnTo>
                </a:path>
                <a:path w="599439" h="87629">
                  <a:moveTo>
                    <a:pt x="395477" y="29747"/>
                  </a:moveTo>
                  <a:lnTo>
                    <a:pt x="398459" y="29297"/>
                  </a:lnTo>
                </a:path>
                <a:path w="599439" h="87629">
                  <a:moveTo>
                    <a:pt x="392473" y="30176"/>
                  </a:moveTo>
                  <a:lnTo>
                    <a:pt x="395477" y="29747"/>
                  </a:lnTo>
                </a:path>
                <a:path w="599439" h="87629">
                  <a:moveTo>
                    <a:pt x="389470" y="30626"/>
                  </a:moveTo>
                  <a:lnTo>
                    <a:pt x="392473" y="30176"/>
                  </a:lnTo>
                </a:path>
                <a:path w="599439" h="87629">
                  <a:moveTo>
                    <a:pt x="386488" y="31055"/>
                  </a:moveTo>
                  <a:lnTo>
                    <a:pt x="389470" y="30626"/>
                  </a:lnTo>
                </a:path>
                <a:path w="599439" h="87629">
                  <a:moveTo>
                    <a:pt x="383484" y="31505"/>
                  </a:moveTo>
                  <a:lnTo>
                    <a:pt x="386488" y="31055"/>
                  </a:lnTo>
                </a:path>
                <a:path w="599439" h="87629">
                  <a:moveTo>
                    <a:pt x="380481" y="31933"/>
                  </a:moveTo>
                  <a:lnTo>
                    <a:pt x="383484" y="31505"/>
                  </a:lnTo>
                </a:path>
                <a:path w="599439" h="87629">
                  <a:moveTo>
                    <a:pt x="377499" y="32341"/>
                  </a:moveTo>
                  <a:lnTo>
                    <a:pt x="380481" y="31933"/>
                  </a:lnTo>
                </a:path>
                <a:path w="599439" h="87629">
                  <a:moveTo>
                    <a:pt x="374495" y="32812"/>
                  </a:moveTo>
                  <a:lnTo>
                    <a:pt x="377499" y="32341"/>
                  </a:lnTo>
                </a:path>
                <a:path w="599439" h="87629">
                  <a:moveTo>
                    <a:pt x="371492" y="33219"/>
                  </a:moveTo>
                  <a:lnTo>
                    <a:pt x="374495" y="32812"/>
                  </a:lnTo>
                </a:path>
                <a:path w="599439" h="87629">
                  <a:moveTo>
                    <a:pt x="368510" y="33691"/>
                  </a:moveTo>
                  <a:lnTo>
                    <a:pt x="371492" y="33219"/>
                  </a:lnTo>
                </a:path>
                <a:path w="599439" h="87629">
                  <a:moveTo>
                    <a:pt x="365506" y="34098"/>
                  </a:moveTo>
                  <a:lnTo>
                    <a:pt x="368510" y="33691"/>
                  </a:lnTo>
                </a:path>
                <a:path w="599439" h="87629">
                  <a:moveTo>
                    <a:pt x="362503" y="34570"/>
                  </a:moveTo>
                  <a:lnTo>
                    <a:pt x="365506" y="34098"/>
                  </a:lnTo>
                </a:path>
                <a:path w="599439" h="87629">
                  <a:moveTo>
                    <a:pt x="359520" y="34977"/>
                  </a:moveTo>
                  <a:lnTo>
                    <a:pt x="362503" y="34570"/>
                  </a:lnTo>
                </a:path>
                <a:path w="599439" h="87629">
                  <a:moveTo>
                    <a:pt x="356517" y="35448"/>
                  </a:moveTo>
                  <a:lnTo>
                    <a:pt x="359520" y="34977"/>
                  </a:lnTo>
                </a:path>
                <a:path w="599439" h="87629">
                  <a:moveTo>
                    <a:pt x="353513" y="35855"/>
                  </a:moveTo>
                  <a:lnTo>
                    <a:pt x="356517" y="35448"/>
                  </a:lnTo>
                </a:path>
                <a:path w="599439" h="87629">
                  <a:moveTo>
                    <a:pt x="350531" y="36284"/>
                  </a:moveTo>
                  <a:lnTo>
                    <a:pt x="353513" y="35855"/>
                  </a:lnTo>
                </a:path>
                <a:path w="599439" h="87629">
                  <a:moveTo>
                    <a:pt x="347528" y="36734"/>
                  </a:moveTo>
                  <a:lnTo>
                    <a:pt x="350531" y="36284"/>
                  </a:lnTo>
                </a:path>
                <a:path w="599439" h="87629">
                  <a:moveTo>
                    <a:pt x="344546" y="37163"/>
                  </a:moveTo>
                  <a:lnTo>
                    <a:pt x="347528" y="36734"/>
                  </a:lnTo>
                </a:path>
                <a:path w="599439" h="87629">
                  <a:moveTo>
                    <a:pt x="341542" y="37613"/>
                  </a:moveTo>
                  <a:lnTo>
                    <a:pt x="344546" y="37163"/>
                  </a:lnTo>
                </a:path>
                <a:path w="599439" h="87629">
                  <a:moveTo>
                    <a:pt x="338539" y="38042"/>
                  </a:moveTo>
                  <a:lnTo>
                    <a:pt x="341542" y="37613"/>
                  </a:lnTo>
                </a:path>
                <a:path w="599439" h="87629">
                  <a:moveTo>
                    <a:pt x="335557" y="38492"/>
                  </a:moveTo>
                  <a:lnTo>
                    <a:pt x="338539" y="38042"/>
                  </a:lnTo>
                </a:path>
                <a:path w="599439" h="87629">
                  <a:moveTo>
                    <a:pt x="332553" y="38920"/>
                  </a:moveTo>
                  <a:lnTo>
                    <a:pt x="335557" y="38492"/>
                  </a:lnTo>
                </a:path>
                <a:path w="599439" h="87629">
                  <a:moveTo>
                    <a:pt x="329550" y="39370"/>
                  </a:moveTo>
                  <a:lnTo>
                    <a:pt x="332553" y="38920"/>
                  </a:lnTo>
                </a:path>
                <a:path w="599439" h="87629">
                  <a:moveTo>
                    <a:pt x="326568" y="39799"/>
                  </a:moveTo>
                  <a:lnTo>
                    <a:pt x="329550" y="39370"/>
                  </a:lnTo>
                </a:path>
                <a:path w="599439" h="87629">
                  <a:moveTo>
                    <a:pt x="323564" y="40249"/>
                  </a:moveTo>
                  <a:lnTo>
                    <a:pt x="326568" y="39799"/>
                  </a:lnTo>
                </a:path>
                <a:path w="599439" h="87629">
                  <a:moveTo>
                    <a:pt x="320561" y="40678"/>
                  </a:moveTo>
                  <a:lnTo>
                    <a:pt x="323564" y="40249"/>
                  </a:lnTo>
                </a:path>
                <a:path w="599439" h="87629">
                  <a:moveTo>
                    <a:pt x="317579" y="41085"/>
                  </a:moveTo>
                  <a:lnTo>
                    <a:pt x="320561" y="40678"/>
                  </a:lnTo>
                </a:path>
                <a:path w="599439" h="87629">
                  <a:moveTo>
                    <a:pt x="314575" y="41556"/>
                  </a:moveTo>
                  <a:lnTo>
                    <a:pt x="317579" y="41085"/>
                  </a:lnTo>
                </a:path>
                <a:path w="599439" h="87629">
                  <a:moveTo>
                    <a:pt x="311571" y="41985"/>
                  </a:moveTo>
                  <a:lnTo>
                    <a:pt x="314575" y="41556"/>
                  </a:lnTo>
                </a:path>
                <a:path w="599439" h="87629">
                  <a:moveTo>
                    <a:pt x="308589" y="42435"/>
                  </a:moveTo>
                  <a:lnTo>
                    <a:pt x="311571" y="41985"/>
                  </a:lnTo>
                </a:path>
                <a:path w="599439" h="87629">
                  <a:moveTo>
                    <a:pt x="305586" y="42864"/>
                  </a:moveTo>
                  <a:lnTo>
                    <a:pt x="308589" y="42435"/>
                  </a:lnTo>
                </a:path>
                <a:path w="599439" h="87629">
                  <a:moveTo>
                    <a:pt x="302582" y="43314"/>
                  </a:moveTo>
                  <a:lnTo>
                    <a:pt x="305586" y="42864"/>
                  </a:lnTo>
                </a:path>
                <a:path w="599439" h="87629">
                  <a:moveTo>
                    <a:pt x="299600" y="43743"/>
                  </a:moveTo>
                  <a:lnTo>
                    <a:pt x="302582" y="43314"/>
                  </a:lnTo>
                </a:path>
                <a:path w="599439" h="87629">
                  <a:moveTo>
                    <a:pt x="296597" y="44193"/>
                  </a:moveTo>
                  <a:lnTo>
                    <a:pt x="299600" y="43743"/>
                  </a:lnTo>
                </a:path>
                <a:path w="599439" h="87629">
                  <a:moveTo>
                    <a:pt x="293615" y="44621"/>
                  </a:moveTo>
                  <a:lnTo>
                    <a:pt x="296597" y="44193"/>
                  </a:lnTo>
                </a:path>
                <a:path w="599439" h="87629">
                  <a:moveTo>
                    <a:pt x="290611" y="45071"/>
                  </a:moveTo>
                  <a:lnTo>
                    <a:pt x="293615" y="44621"/>
                  </a:lnTo>
                </a:path>
                <a:path w="599439" h="87629">
                  <a:moveTo>
                    <a:pt x="287608" y="45500"/>
                  </a:moveTo>
                  <a:lnTo>
                    <a:pt x="290611" y="45071"/>
                  </a:lnTo>
                </a:path>
                <a:path w="599439" h="87629">
                  <a:moveTo>
                    <a:pt x="284626" y="45907"/>
                  </a:moveTo>
                  <a:lnTo>
                    <a:pt x="287608" y="45500"/>
                  </a:lnTo>
                </a:path>
                <a:path w="599439" h="87629">
                  <a:moveTo>
                    <a:pt x="281622" y="46379"/>
                  </a:moveTo>
                  <a:lnTo>
                    <a:pt x="284626" y="45907"/>
                  </a:lnTo>
                </a:path>
                <a:path w="599439" h="87629">
                  <a:moveTo>
                    <a:pt x="278619" y="46786"/>
                  </a:moveTo>
                  <a:lnTo>
                    <a:pt x="281622" y="46379"/>
                  </a:lnTo>
                </a:path>
                <a:path w="599439" h="87629">
                  <a:moveTo>
                    <a:pt x="275637" y="47257"/>
                  </a:moveTo>
                  <a:lnTo>
                    <a:pt x="278619" y="46786"/>
                  </a:lnTo>
                </a:path>
                <a:path w="599439" h="87629">
                  <a:moveTo>
                    <a:pt x="272633" y="47665"/>
                  </a:moveTo>
                  <a:lnTo>
                    <a:pt x="275637" y="47257"/>
                  </a:lnTo>
                </a:path>
                <a:path w="599439" h="87629">
                  <a:moveTo>
                    <a:pt x="269629" y="48136"/>
                  </a:moveTo>
                  <a:lnTo>
                    <a:pt x="272633" y="47665"/>
                  </a:lnTo>
                </a:path>
                <a:path w="599439" h="87629">
                  <a:moveTo>
                    <a:pt x="266647" y="48543"/>
                  </a:moveTo>
                  <a:lnTo>
                    <a:pt x="269629" y="48136"/>
                  </a:lnTo>
                </a:path>
                <a:path w="599439" h="87629">
                  <a:moveTo>
                    <a:pt x="263644" y="49015"/>
                  </a:moveTo>
                  <a:lnTo>
                    <a:pt x="266647" y="48543"/>
                  </a:lnTo>
                </a:path>
                <a:path w="599439" h="87629">
                  <a:moveTo>
                    <a:pt x="260640" y="49422"/>
                  </a:moveTo>
                  <a:lnTo>
                    <a:pt x="263644" y="49015"/>
                  </a:lnTo>
                </a:path>
                <a:path w="599439" h="87629">
                  <a:moveTo>
                    <a:pt x="257658" y="49851"/>
                  </a:moveTo>
                  <a:lnTo>
                    <a:pt x="260640" y="49422"/>
                  </a:lnTo>
                </a:path>
                <a:path w="599439" h="87629">
                  <a:moveTo>
                    <a:pt x="254655" y="50301"/>
                  </a:moveTo>
                  <a:lnTo>
                    <a:pt x="257658" y="49851"/>
                  </a:lnTo>
                </a:path>
                <a:path w="599439" h="87629">
                  <a:moveTo>
                    <a:pt x="251651" y="50729"/>
                  </a:moveTo>
                  <a:lnTo>
                    <a:pt x="254655" y="50301"/>
                  </a:lnTo>
                </a:path>
                <a:path w="599439" h="87629">
                  <a:moveTo>
                    <a:pt x="248669" y="51180"/>
                  </a:moveTo>
                  <a:lnTo>
                    <a:pt x="251651" y="50729"/>
                  </a:lnTo>
                </a:path>
                <a:path w="599439" h="87629">
                  <a:moveTo>
                    <a:pt x="245666" y="51608"/>
                  </a:moveTo>
                  <a:lnTo>
                    <a:pt x="248669" y="51180"/>
                  </a:lnTo>
                </a:path>
                <a:path w="599439" h="87629">
                  <a:moveTo>
                    <a:pt x="242662" y="52058"/>
                  </a:moveTo>
                  <a:lnTo>
                    <a:pt x="245666" y="51608"/>
                  </a:lnTo>
                </a:path>
                <a:path w="599439" h="87629">
                  <a:moveTo>
                    <a:pt x="239680" y="52487"/>
                  </a:moveTo>
                  <a:lnTo>
                    <a:pt x="242662" y="52058"/>
                  </a:lnTo>
                </a:path>
                <a:path w="599439" h="87629">
                  <a:moveTo>
                    <a:pt x="236677" y="52937"/>
                  </a:moveTo>
                  <a:lnTo>
                    <a:pt x="239680" y="52487"/>
                  </a:lnTo>
                </a:path>
                <a:path w="599439" h="87629">
                  <a:moveTo>
                    <a:pt x="233695" y="53366"/>
                  </a:moveTo>
                  <a:lnTo>
                    <a:pt x="236677" y="52937"/>
                  </a:lnTo>
                </a:path>
                <a:path w="599439" h="87629">
                  <a:moveTo>
                    <a:pt x="230691" y="53773"/>
                  </a:moveTo>
                  <a:lnTo>
                    <a:pt x="233695" y="53366"/>
                  </a:lnTo>
                </a:path>
                <a:path w="599439" h="87629">
                  <a:moveTo>
                    <a:pt x="227688" y="54244"/>
                  </a:moveTo>
                  <a:lnTo>
                    <a:pt x="230691" y="53773"/>
                  </a:lnTo>
                </a:path>
                <a:path w="599439" h="87629">
                  <a:moveTo>
                    <a:pt x="224705" y="54652"/>
                  </a:moveTo>
                  <a:lnTo>
                    <a:pt x="227688" y="54244"/>
                  </a:lnTo>
                </a:path>
                <a:path w="599439" h="87629">
                  <a:moveTo>
                    <a:pt x="221702" y="55123"/>
                  </a:moveTo>
                  <a:lnTo>
                    <a:pt x="224705" y="54652"/>
                  </a:lnTo>
                </a:path>
                <a:path w="599439" h="87629">
                  <a:moveTo>
                    <a:pt x="218698" y="55530"/>
                  </a:moveTo>
                  <a:lnTo>
                    <a:pt x="221702" y="55123"/>
                  </a:lnTo>
                </a:path>
                <a:path w="599439" h="87629">
                  <a:moveTo>
                    <a:pt x="215716" y="56002"/>
                  </a:moveTo>
                  <a:lnTo>
                    <a:pt x="218698" y="55530"/>
                  </a:lnTo>
                </a:path>
                <a:path w="599439" h="87629">
                  <a:moveTo>
                    <a:pt x="212713" y="56409"/>
                  </a:moveTo>
                  <a:lnTo>
                    <a:pt x="215716" y="56002"/>
                  </a:lnTo>
                </a:path>
                <a:path w="599439" h="87629">
                  <a:moveTo>
                    <a:pt x="209709" y="56880"/>
                  </a:moveTo>
                  <a:lnTo>
                    <a:pt x="212713" y="56409"/>
                  </a:lnTo>
                </a:path>
                <a:path w="599439" h="87629">
                  <a:moveTo>
                    <a:pt x="206727" y="57288"/>
                  </a:moveTo>
                  <a:lnTo>
                    <a:pt x="209709" y="56880"/>
                  </a:lnTo>
                </a:path>
                <a:path w="599439" h="87629">
                  <a:moveTo>
                    <a:pt x="203724" y="57759"/>
                  </a:moveTo>
                  <a:lnTo>
                    <a:pt x="206727" y="57288"/>
                  </a:lnTo>
                </a:path>
                <a:path w="599439" h="87629">
                  <a:moveTo>
                    <a:pt x="200720" y="58166"/>
                  </a:moveTo>
                  <a:lnTo>
                    <a:pt x="203724" y="57759"/>
                  </a:lnTo>
                </a:path>
                <a:path w="599439" h="87629">
                  <a:moveTo>
                    <a:pt x="197738" y="58595"/>
                  </a:moveTo>
                  <a:lnTo>
                    <a:pt x="200720" y="58166"/>
                  </a:lnTo>
                </a:path>
                <a:path w="599439" h="87629">
                  <a:moveTo>
                    <a:pt x="194735" y="59045"/>
                  </a:moveTo>
                  <a:lnTo>
                    <a:pt x="197738" y="58595"/>
                  </a:lnTo>
                </a:path>
                <a:path w="599439" h="87629">
                  <a:moveTo>
                    <a:pt x="191731" y="59474"/>
                  </a:moveTo>
                  <a:lnTo>
                    <a:pt x="194735" y="59045"/>
                  </a:lnTo>
                </a:path>
                <a:path w="599439" h="87629">
                  <a:moveTo>
                    <a:pt x="188749" y="59924"/>
                  </a:moveTo>
                  <a:lnTo>
                    <a:pt x="191731" y="59474"/>
                  </a:lnTo>
                </a:path>
                <a:path w="599439" h="87629">
                  <a:moveTo>
                    <a:pt x="185746" y="60353"/>
                  </a:moveTo>
                  <a:lnTo>
                    <a:pt x="188749" y="59924"/>
                  </a:lnTo>
                </a:path>
                <a:path w="599439" h="87629">
                  <a:moveTo>
                    <a:pt x="182763" y="60803"/>
                  </a:moveTo>
                  <a:lnTo>
                    <a:pt x="185746" y="60353"/>
                  </a:lnTo>
                </a:path>
                <a:path w="599439" h="87629">
                  <a:moveTo>
                    <a:pt x="179760" y="61231"/>
                  </a:moveTo>
                  <a:lnTo>
                    <a:pt x="182763" y="60803"/>
                  </a:lnTo>
                </a:path>
                <a:path w="599439" h="87629">
                  <a:moveTo>
                    <a:pt x="176756" y="61681"/>
                  </a:moveTo>
                  <a:lnTo>
                    <a:pt x="179760" y="61231"/>
                  </a:lnTo>
                </a:path>
                <a:path w="599439" h="87629">
                  <a:moveTo>
                    <a:pt x="173774" y="62110"/>
                  </a:moveTo>
                  <a:lnTo>
                    <a:pt x="176756" y="61681"/>
                  </a:lnTo>
                </a:path>
                <a:path w="599439" h="87629">
                  <a:moveTo>
                    <a:pt x="170771" y="62560"/>
                  </a:moveTo>
                  <a:lnTo>
                    <a:pt x="173774" y="62110"/>
                  </a:lnTo>
                </a:path>
                <a:path w="599439" h="87629">
                  <a:moveTo>
                    <a:pt x="167767" y="62989"/>
                  </a:moveTo>
                  <a:lnTo>
                    <a:pt x="170771" y="62560"/>
                  </a:lnTo>
                </a:path>
                <a:path w="599439" h="87629">
                  <a:moveTo>
                    <a:pt x="164785" y="63417"/>
                  </a:moveTo>
                  <a:lnTo>
                    <a:pt x="167767" y="62989"/>
                  </a:lnTo>
                </a:path>
                <a:path w="599439" h="87629">
                  <a:moveTo>
                    <a:pt x="161782" y="63867"/>
                  </a:moveTo>
                  <a:lnTo>
                    <a:pt x="164785" y="63417"/>
                  </a:lnTo>
                </a:path>
                <a:path w="599439" h="87629">
                  <a:moveTo>
                    <a:pt x="158778" y="64296"/>
                  </a:moveTo>
                  <a:lnTo>
                    <a:pt x="161782" y="63867"/>
                  </a:lnTo>
                </a:path>
                <a:path w="599439" h="87629">
                  <a:moveTo>
                    <a:pt x="155796" y="64746"/>
                  </a:moveTo>
                  <a:lnTo>
                    <a:pt x="158778" y="64296"/>
                  </a:lnTo>
                </a:path>
                <a:path w="599439" h="87629">
                  <a:moveTo>
                    <a:pt x="152793" y="65175"/>
                  </a:moveTo>
                  <a:lnTo>
                    <a:pt x="155796" y="64746"/>
                  </a:lnTo>
                </a:path>
                <a:path w="599439" h="87629">
                  <a:moveTo>
                    <a:pt x="149789" y="65625"/>
                  </a:moveTo>
                  <a:lnTo>
                    <a:pt x="152793" y="65175"/>
                  </a:lnTo>
                </a:path>
                <a:path w="599439" h="87629">
                  <a:moveTo>
                    <a:pt x="146807" y="66053"/>
                  </a:moveTo>
                  <a:lnTo>
                    <a:pt x="149789" y="65625"/>
                  </a:lnTo>
                </a:path>
                <a:path w="599439" h="87629">
                  <a:moveTo>
                    <a:pt x="143803" y="66503"/>
                  </a:moveTo>
                  <a:lnTo>
                    <a:pt x="146807" y="66053"/>
                  </a:lnTo>
                </a:path>
                <a:path w="599439" h="87629">
                  <a:moveTo>
                    <a:pt x="140800" y="66932"/>
                  </a:moveTo>
                  <a:lnTo>
                    <a:pt x="143803" y="66503"/>
                  </a:lnTo>
                </a:path>
                <a:path w="599439" h="87629">
                  <a:moveTo>
                    <a:pt x="137818" y="67382"/>
                  </a:moveTo>
                  <a:lnTo>
                    <a:pt x="140800" y="66932"/>
                  </a:lnTo>
                </a:path>
                <a:path w="599439" h="87629">
                  <a:moveTo>
                    <a:pt x="134814" y="67811"/>
                  </a:moveTo>
                  <a:lnTo>
                    <a:pt x="137818" y="67382"/>
                  </a:lnTo>
                </a:path>
                <a:path w="599439" h="87629">
                  <a:moveTo>
                    <a:pt x="131811" y="68218"/>
                  </a:moveTo>
                  <a:lnTo>
                    <a:pt x="134814" y="67811"/>
                  </a:lnTo>
                </a:path>
                <a:path w="599439" h="87629">
                  <a:moveTo>
                    <a:pt x="128829" y="68690"/>
                  </a:moveTo>
                  <a:lnTo>
                    <a:pt x="131811" y="68218"/>
                  </a:lnTo>
                </a:path>
                <a:path w="599439" h="87629">
                  <a:moveTo>
                    <a:pt x="125825" y="69097"/>
                  </a:moveTo>
                  <a:lnTo>
                    <a:pt x="128829" y="68690"/>
                  </a:lnTo>
                </a:path>
                <a:path w="599439" h="87629">
                  <a:moveTo>
                    <a:pt x="122843" y="69568"/>
                  </a:moveTo>
                  <a:lnTo>
                    <a:pt x="125825" y="69097"/>
                  </a:lnTo>
                </a:path>
                <a:path w="599439" h="87629">
                  <a:moveTo>
                    <a:pt x="119840" y="69975"/>
                  </a:moveTo>
                  <a:lnTo>
                    <a:pt x="122843" y="69568"/>
                  </a:lnTo>
                </a:path>
                <a:path w="599439" h="87629">
                  <a:moveTo>
                    <a:pt x="116836" y="70447"/>
                  </a:moveTo>
                  <a:lnTo>
                    <a:pt x="119840" y="69975"/>
                  </a:lnTo>
                </a:path>
                <a:path w="599439" h="87629">
                  <a:moveTo>
                    <a:pt x="113854" y="70854"/>
                  </a:moveTo>
                  <a:lnTo>
                    <a:pt x="116836" y="70447"/>
                  </a:lnTo>
                </a:path>
                <a:path w="599439" h="87629">
                  <a:moveTo>
                    <a:pt x="110851" y="71283"/>
                  </a:moveTo>
                  <a:lnTo>
                    <a:pt x="113854" y="70854"/>
                  </a:lnTo>
                </a:path>
                <a:path w="599439" h="87629">
                  <a:moveTo>
                    <a:pt x="107847" y="71733"/>
                  </a:moveTo>
                  <a:lnTo>
                    <a:pt x="110851" y="71283"/>
                  </a:lnTo>
                </a:path>
                <a:path w="599439" h="87629">
                  <a:moveTo>
                    <a:pt x="104865" y="72162"/>
                  </a:moveTo>
                  <a:lnTo>
                    <a:pt x="107847" y="71733"/>
                  </a:lnTo>
                </a:path>
                <a:path w="599439" h="87629">
                  <a:moveTo>
                    <a:pt x="101861" y="72612"/>
                  </a:moveTo>
                  <a:lnTo>
                    <a:pt x="104865" y="72162"/>
                  </a:lnTo>
                </a:path>
                <a:path w="599439" h="87629">
                  <a:moveTo>
                    <a:pt x="98858" y="73040"/>
                  </a:moveTo>
                  <a:lnTo>
                    <a:pt x="101861" y="72612"/>
                  </a:lnTo>
                </a:path>
                <a:path w="599439" h="87629">
                  <a:moveTo>
                    <a:pt x="95876" y="73490"/>
                  </a:moveTo>
                  <a:lnTo>
                    <a:pt x="98858" y="73040"/>
                  </a:lnTo>
                </a:path>
                <a:path w="599439" h="87629">
                  <a:moveTo>
                    <a:pt x="92872" y="73919"/>
                  </a:moveTo>
                  <a:lnTo>
                    <a:pt x="95876" y="73490"/>
                  </a:lnTo>
                </a:path>
                <a:path w="599439" h="87629">
                  <a:moveTo>
                    <a:pt x="89869" y="74369"/>
                  </a:moveTo>
                  <a:lnTo>
                    <a:pt x="92872" y="73919"/>
                  </a:lnTo>
                </a:path>
                <a:path w="599439" h="87629">
                  <a:moveTo>
                    <a:pt x="86887" y="74798"/>
                  </a:moveTo>
                  <a:lnTo>
                    <a:pt x="89869" y="74369"/>
                  </a:lnTo>
                </a:path>
                <a:path w="599439" h="87629">
                  <a:moveTo>
                    <a:pt x="83883" y="75248"/>
                  </a:moveTo>
                  <a:lnTo>
                    <a:pt x="86887" y="74798"/>
                  </a:lnTo>
                </a:path>
                <a:path w="599439" h="87629">
                  <a:moveTo>
                    <a:pt x="80880" y="75676"/>
                  </a:moveTo>
                  <a:lnTo>
                    <a:pt x="83883" y="75248"/>
                  </a:lnTo>
                </a:path>
                <a:path w="599439" h="87629">
                  <a:moveTo>
                    <a:pt x="77898" y="76084"/>
                  </a:moveTo>
                  <a:lnTo>
                    <a:pt x="80880" y="75676"/>
                  </a:lnTo>
                </a:path>
                <a:path w="599439" h="87629">
                  <a:moveTo>
                    <a:pt x="74894" y="76555"/>
                  </a:moveTo>
                  <a:lnTo>
                    <a:pt x="77898" y="76084"/>
                  </a:lnTo>
                </a:path>
                <a:path w="599439" h="87629">
                  <a:moveTo>
                    <a:pt x="71912" y="76962"/>
                  </a:moveTo>
                  <a:lnTo>
                    <a:pt x="74894" y="76555"/>
                  </a:lnTo>
                </a:path>
                <a:path w="599439" h="87629">
                  <a:moveTo>
                    <a:pt x="68909" y="77434"/>
                  </a:moveTo>
                  <a:lnTo>
                    <a:pt x="71912" y="76962"/>
                  </a:lnTo>
                </a:path>
                <a:path w="599439" h="87629">
                  <a:moveTo>
                    <a:pt x="65905" y="77841"/>
                  </a:moveTo>
                  <a:lnTo>
                    <a:pt x="68909" y="77434"/>
                  </a:lnTo>
                </a:path>
                <a:path w="599439" h="87629">
                  <a:moveTo>
                    <a:pt x="62923" y="78313"/>
                  </a:moveTo>
                  <a:lnTo>
                    <a:pt x="65905" y="77841"/>
                  </a:lnTo>
                </a:path>
                <a:path w="599439" h="87629">
                  <a:moveTo>
                    <a:pt x="59920" y="78720"/>
                  </a:moveTo>
                  <a:lnTo>
                    <a:pt x="62923" y="78313"/>
                  </a:lnTo>
                </a:path>
                <a:path w="599439" h="87629">
                  <a:moveTo>
                    <a:pt x="56916" y="79191"/>
                  </a:moveTo>
                  <a:lnTo>
                    <a:pt x="59920" y="78720"/>
                  </a:lnTo>
                </a:path>
                <a:path w="599439" h="87629">
                  <a:moveTo>
                    <a:pt x="53934" y="79599"/>
                  </a:moveTo>
                  <a:lnTo>
                    <a:pt x="56916" y="79191"/>
                  </a:lnTo>
                </a:path>
                <a:path w="599439" h="87629">
                  <a:moveTo>
                    <a:pt x="50930" y="80070"/>
                  </a:moveTo>
                  <a:lnTo>
                    <a:pt x="53934" y="79599"/>
                  </a:lnTo>
                </a:path>
                <a:path w="599439" h="87629">
                  <a:moveTo>
                    <a:pt x="47927" y="80477"/>
                  </a:moveTo>
                  <a:lnTo>
                    <a:pt x="50930" y="80070"/>
                  </a:lnTo>
                </a:path>
                <a:path w="599439" h="87629">
                  <a:moveTo>
                    <a:pt x="44945" y="80906"/>
                  </a:moveTo>
                  <a:lnTo>
                    <a:pt x="47927" y="80477"/>
                  </a:lnTo>
                </a:path>
                <a:path w="599439" h="87629">
                  <a:moveTo>
                    <a:pt x="41941" y="81356"/>
                  </a:moveTo>
                  <a:lnTo>
                    <a:pt x="44945" y="80906"/>
                  </a:lnTo>
                </a:path>
                <a:path w="599439" h="87629">
                  <a:moveTo>
                    <a:pt x="38938" y="81785"/>
                  </a:moveTo>
                  <a:lnTo>
                    <a:pt x="41941" y="81356"/>
                  </a:lnTo>
                </a:path>
                <a:path w="599439" h="87629">
                  <a:moveTo>
                    <a:pt x="35956" y="82235"/>
                  </a:moveTo>
                  <a:lnTo>
                    <a:pt x="38938" y="81785"/>
                  </a:lnTo>
                </a:path>
                <a:path w="599439" h="87629">
                  <a:moveTo>
                    <a:pt x="32952" y="82663"/>
                  </a:moveTo>
                  <a:lnTo>
                    <a:pt x="35956" y="82235"/>
                  </a:lnTo>
                </a:path>
                <a:path w="599439" h="87629">
                  <a:moveTo>
                    <a:pt x="29949" y="83113"/>
                  </a:moveTo>
                  <a:lnTo>
                    <a:pt x="32952" y="82663"/>
                  </a:lnTo>
                </a:path>
                <a:path w="599439" h="87629">
                  <a:moveTo>
                    <a:pt x="26967" y="83542"/>
                  </a:moveTo>
                  <a:lnTo>
                    <a:pt x="29949" y="83113"/>
                  </a:lnTo>
                </a:path>
                <a:path w="599439" h="87629">
                  <a:moveTo>
                    <a:pt x="23963" y="83992"/>
                  </a:moveTo>
                  <a:lnTo>
                    <a:pt x="26967" y="83542"/>
                  </a:lnTo>
                </a:path>
                <a:path w="599439" h="87629">
                  <a:moveTo>
                    <a:pt x="20960" y="84421"/>
                  </a:moveTo>
                  <a:lnTo>
                    <a:pt x="23963" y="83992"/>
                  </a:lnTo>
                </a:path>
                <a:path w="599439" h="87629">
                  <a:moveTo>
                    <a:pt x="17977" y="84871"/>
                  </a:moveTo>
                  <a:lnTo>
                    <a:pt x="20960" y="84421"/>
                  </a:lnTo>
                </a:path>
                <a:path w="599439" h="87629">
                  <a:moveTo>
                    <a:pt x="14974" y="85300"/>
                  </a:moveTo>
                  <a:lnTo>
                    <a:pt x="17977" y="84871"/>
                  </a:lnTo>
                </a:path>
                <a:path w="599439" h="87629">
                  <a:moveTo>
                    <a:pt x="11992" y="85728"/>
                  </a:moveTo>
                  <a:lnTo>
                    <a:pt x="14974" y="85300"/>
                  </a:lnTo>
                </a:path>
                <a:path w="599439" h="87629">
                  <a:moveTo>
                    <a:pt x="8988" y="86178"/>
                  </a:moveTo>
                  <a:lnTo>
                    <a:pt x="11992" y="85728"/>
                  </a:lnTo>
                </a:path>
                <a:path w="599439" h="87629">
                  <a:moveTo>
                    <a:pt x="5985" y="86607"/>
                  </a:moveTo>
                  <a:lnTo>
                    <a:pt x="8988" y="86178"/>
                  </a:lnTo>
                </a:path>
                <a:path w="599439" h="87629">
                  <a:moveTo>
                    <a:pt x="3003" y="87057"/>
                  </a:moveTo>
                  <a:lnTo>
                    <a:pt x="5985" y="86607"/>
                  </a:lnTo>
                </a:path>
                <a:path w="599439" h="87629">
                  <a:moveTo>
                    <a:pt x="0" y="87486"/>
                  </a:moveTo>
                  <a:lnTo>
                    <a:pt x="3003" y="87057"/>
                  </a:lnTo>
                </a:path>
              </a:pathLst>
            </a:custGeom>
            <a:ln w="10721">
              <a:solidFill>
                <a:srgbClr val="010202"/>
              </a:solidFill>
            </a:ln>
          </p:spPr>
          <p:txBody>
            <a:bodyPr wrap="square" lIns="0" tIns="0" rIns="0" bIns="0" rtlCol="0"/>
            <a:lstStyle/>
            <a:p>
              <a:endParaRPr sz="2647"/>
            </a:p>
          </p:txBody>
        </p:sp>
        <p:sp>
          <p:nvSpPr>
            <p:cNvPr id="14" name="object 14"/>
            <p:cNvSpPr/>
            <p:nvPr/>
          </p:nvSpPr>
          <p:spPr>
            <a:xfrm>
              <a:off x="3729111" y="6482151"/>
              <a:ext cx="599440" cy="87630"/>
            </a:xfrm>
            <a:custGeom>
              <a:avLst/>
              <a:gdLst/>
              <a:ahLst/>
              <a:cxnLst/>
              <a:rect l="l" t="t" r="r" b="b"/>
              <a:pathLst>
                <a:path w="599439" h="87629">
                  <a:moveTo>
                    <a:pt x="596198" y="450"/>
                  </a:moveTo>
                  <a:lnTo>
                    <a:pt x="599202" y="0"/>
                  </a:lnTo>
                </a:path>
                <a:path w="599439" h="87629">
                  <a:moveTo>
                    <a:pt x="593194" y="878"/>
                  </a:moveTo>
                  <a:lnTo>
                    <a:pt x="596198" y="450"/>
                  </a:lnTo>
                </a:path>
                <a:path w="599439" h="87629">
                  <a:moveTo>
                    <a:pt x="590212" y="1328"/>
                  </a:moveTo>
                  <a:lnTo>
                    <a:pt x="593194" y="878"/>
                  </a:lnTo>
                </a:path>
                <a:path w="599439" h="87629">
                  <a:moveTo>
                    <a:pt x="587209" y="1757"/>
                  </a:moveTo>
                  <a:lnTo>
                    <a:pt x="590212" y="1328"/>
                  </a:lnTo>
                </a:path>
                <a:path w="599439" h="87629">
                  <a:moveTo>
                    <a:pt x="584205" y="2164"/>
                  </a:moveTo>
                  <a:lnTo>
                    <a:pt x="587209" y="1757"/>
                  </a:lnTo>
                </a:path>
                <a:path w="599439" h="87629">
                  <a:moveTo>
                    <a:pt x="581223" y="2636"/>
                  </a:moveTo>
                  <a:lnTo>
                    <a:pt x="584205" y="2164"/>
                  </a:lnTo>
                </a:path>
                <a:path w="599439" h="87629">
                  <a:moveTo>
                    <a:pt x="578220" y="3043"/>
                  </a:moveTo>
                  <a:lnTo>
                    <a:pt x="581223" y="2636"/>
                  </a:lnTo>
                </a:path>
                <a:path w="599439" h="87629">
                  <a:moveTo>
                    <a:pt x="575216" y="3514"/>
                  </a:moveTo>
                  <a:lnTo>
                    <a:pt x="578220" y="3043"/>
                  </a:lnTo>
                </a:path>
                <a:path w="599439" h="87629">
                  <a:moveTo>
                    <a:pt x="572234" y="3922"/>
                  </a:moveTo>
                  <a:lnTo>
                    <a:pt x="575216" y="3514"/>
                  </a:lnTo>
                </a:path>
                <a:path w="599439" h="87629">
                  <a:moveTo>
                    <a:pt x="569231" y="4393"/>
                  </a:moveTo>
                  <a:lnTo>
                    <a:pt x="572234" y="3922"/>
                  </a:lnTo>
                </a:path>
                <a:path w="599439" h="87629">
                  <a:moveTo>
                    <a:pt x="566249" y="4800"/>
                  </a:moveTo>
                  <a:lnTo>
                    <a:pt x="569231" y="4393"/>
                  </a:lnTo>
                </a:path>
                <a:path w="599439" h="87629">
                  <a:moveTo>
                    <a:pt x="563245" y="5272"/>
                  </a:moveTo>
                  <a:lnTo>
                    <a:pt x="566249" y="4800"/>
                  </a:lnTo>
                </a:path>
                <a:path w="599439" h="87629">
                  <a:moveTo>
                    <a:pt x="560242" y="5679"/>
                  </a:moveTo>
                  <a:lnTo>
                    <a:pt x="563245" y="5272"/>
                  </a:lnTo>
                </a:path>
                <a:path w="599439" h="87629">
                  <a:moveTo>
                    <a:pt x="557260" y="6108"/>
                  </a:moveTo>
                  <a:lnTo>
                    <a:pt x="560242" y="5679"/>
                  </a:lnTo>
                </a:path>
                <a:path w="599439" h="87629">
                  <a:moveTo>
                    <a:pt x="554256" y="6558"/>
                  </a:moveTo>
                  <a:lnTo>
                    <a:pt x="557260" y="6108"/>
                  </a:lnTo>
                </a:path>
                <a:path w="599439" h="87629">
                  <a:moveTo>
                    <a:pt x="551252" y="6986"/>
                  </a:moveTo>
                  <a:lnTo>
                    <a:pt x="554256" y="6558"/>
                  </a:lnTo>
                </a:path>
                <a:path w="599439" h="87629">
                  <a:moveTo>
                    <a:pt x="548270" y="7436"/>
                  </a:moveTo>
                  <a:lnTo>
                    <a:pt x="551252" y="6986"/>
                  </a:lnTo>
                </a:path>
                <a:path w="599439" h="87629">
                  <a:moveTo>
                    <a:pt x="545267" y="7865"/>
                  </a:moveTo>
                  <a:lnTo>
                    <a:pt x="548270" y="7436"/>
                  </a:lnTo>
                </a:path>
                <a:path w="599439" h="87629">
                  <a:moveTo>
                    <a:pt x="542263" y="8315"/>
                  </a:moveTo>
                  <a:lnTo>
                    <a:pt x="545267" y="7865"/>
                  </a:lnTo>
                </a:path>
                <a:path w="599439" h="87629">
                  <a:moveTo>
                    <a:pt x="539281" y="8744"/>
                  </a:moveTo>
                  <a:lnTo>
                    <a:pt x="542263" y="8315"/>
                  </a:lnTo>
                </a:path>
                <a:path w="599439" h="87629">
                  <a:moveTo>
                    <a:pt x="536278" y="9194"/>
                  </a:moveTo>
                  <a:lnTo>
                    <a:pt x="539281" y="8744"/>
                  </a:lnTo>
                </a:path>
                <a:path w="599439" h="87629">
                  <a:moveTo>
                    <a:pt x="533274" y="9623"/>
                  </a:moveTo>
                  <a:lnTo>
                    <a:pt x="536278" y="9194"/>
                  </a:lnTo>
                </a:path>
                <a:path w="599439" h="87629">
                  <a:moveTo>
                    <a:pt x="530292" y="10030"/>
                  </a:moveTo>
                  <a:lnTo>
                    <a:pt x="533274" y="9623"/>
                  </a:lnTo>
                </a:path>
                <a:path w="599439" h="87629">
                  <a:moveTo>
                    <a:pt x="527289" y="10501"/>
                  </a:moveTo>
                  <a:lnTo>
                    <a:pt x="530292" y="10030"/>
                  </a:lnTo>
                </a:path>
                <a:path w="599439" h="87629">
                  <a:moveTo>
                    <a:pt x="524285" y="10909"/>
                  </a:moveTo>
                  <a:lnTo>
                    <a:pt x="527289" y="10501"/>
                  </a:lnTo>
                </a:path>
                <a:path w="599439" h="87629">
                  <a:moveTo>
                    <a:pt x="521303" y="11380"/>
                  </a:moveTo>
                  <a:lnTo>
                    <a:pt x="524285" y="10909"/>
                  </a:lnTo>
                </a:path>
                <a:path w="599439" h="87629">
                  <a:moveTo>
                    <a:pt x="518300" y="11787"/>
                  </a:moveTo>
                  <a:lnTo>
                    <a:pt x="521303" y="11380"/>
                  </a:lnTo>
                </a:path>
                <a:path w="599439" h="87629">
                  <a:moveTo>
                    <a:pt x="515296" y="12259"/>
                  </a:moveTo>
                  <a:lnTo>
                    <a:pt x="518300" y="11787"/>
                  </a:lnTo>
                </a:path>
                <a:path w="599439" h="87629">
                  <a:moveTo>
                    <a:pt x="512314" y="12666"/>
                  </a:moveTo>
                  <a:lnTo>
                    <a:pt x="515296" y="12259"/>
                  </a:lnTo>
                </a:path>
                <a:path w="599439" h="87629">
                  <a:moveTo>
                    <a:pt x="509310" y="13137"/>
                  </a:moveTo>
                  <a:lnTo>
                    <a:pt x="512314" y="12666"/>
                  </a:lnTo>
                </a:path>
                <a:path w="599439" h="87629">
                  <a:moveTo>
                    <a:pt x="506328" y="13545"/>
                  </a:moveTo>
                  <a:lnTo>
                    <a:pt x="509310" y="13137"/>
                  </a:lnTo>
                </a:path>
                <a:path w="599439" h="87629">
                  <a:moveTo>
                    <a:pt x="503325" y="14016"/>
                  </a:moveTo>
                  <a:lnTo>
                    <a:pt x="506328" y="13545"/>
                  </a:lnTo>
                </a:path>
                <a:path w="599439" h="87629">
                  <a:moveTo>
                    <a:pt x="500321" y="14423"/>
                  </a:moveTo>
                  <a:lnTo>
                    <a:pt x="503325" y="14016"/>
                  </a:lnTo>
                </a:path>
                <a:path w="599439" h="87629">
                  <a:moveTo>
                    <a:pt x="497339" y="14852"/>
                  </a:moveTo>
                  <a:lnTo>
                    <a:pt x="500321" y="14423"/>
                  </a:lnTo>
                </a:path>
                <a:path w="599439" h="87629">
                  <a:moveTo>
                    <a:pt x="494336" y="15302"/>
                  </a:moveTo>
                  <a:lnTo>
                    <a:pt x="497339" y="14852"/>
                  </a:lnTo>
                </a:path>
                <a:path w="599439" h="87629">
                  <a:moveTo>
                    <a:pt x="491332" y="15731"/>
                  </a:moveTo>
                  <a:lnTo>
                    <a:pt x="494336" y="15302"/>
                  </a:lnTo>
                </a:path>
                <a:path w="599439" h="87629">
                  <a:moveTo>
                    <a:pt x="488350" y="16181"/>
                  </a:moveTo>
                  <a:lnTo>
                    <a:pt x="491332" y="15731"/>
                  </a:lnTo>
                </a:path>
                <a:path w="599439" h="87629">
                  <a:moveTo>
                    <a:pt x="485347" y="16609"/>
                  </a:moveTo>
                  <a:lnTo>
                    <a:pt x="488350" y="16181"/>
                  </a:lnTo>
                </a:path>
                <a:path w="599439" h="87629">
                  <a:moveTo>
                    <a:pt x="482343" y="17060"/>
                  </a:moveTo>
                  <a:lnTo>
                    <a:pt x="485347" y="16609"/>
                  </a:lnTo>
                </a:path>
                <a:path w="599439" h="87629">
                  <a:moveTo>
                    <a:pt x="479361" y="17488"/>
                  </a:moveTo>
                  <a:lnTo>
                    <a:pt x="482343" y="17060"/>
                  </a:lnTo>
                </a:path>
                <a:path w="599439" h="87629">
                  <a:moveTo>
                    <a:pt x="476358" y="17938"/>
                  </a:moveTo>
                  <a:lnTo>
                    <a:pt x="479361" y="17488"/>
                  </a:lnTo>
                </a:path>
                <a:path w="599439" h="87629">
                  <a:moveTo>
                    <a:pt x="473354" y="18367"/>
                  </a:moveTo>
                  <a:lnTo>
                    <a:pt x="476358" y="17938"/>
                  </a:lnTo>
                </a:path>
                <a:path w="599439" h="87629">
                  <a:moveTo>
                    <a:pt x="470372" y="18817"/>
                  </a:moveTo>
                  <a:lnTo>
                    <a:pt x="473354" y="18367"/>
                  </a:lnTo>
                </a:path>
                <a:path w="599439" h="87629">
                  <a:moveTo>
                    <a:pt x="467369" y="19246"/>
                  </a:moveTo>
                  <a:lnTo>
                    <a:pt x="470372" y="18817"/>
                  </a:lnTo>
                </a:path>
                <a:path w="599439" h="87629">
                  <a:moveTo>
                    <a:pt x="464365" y="19653"/>
                  </a:moveTo>
                  <a:lnTo>
                    <a:pt x="467369" y="19246"/>
                  </a:lnTo>
                </a:path>
                <a:path w="599439" h="87629">
                  <a:moveTo>
                    <a:pt x="461383" y="20124"/>
                  </a:moveTo>
                  <a:lnTo>
                    <a:pt x="464365" y="19653"/>
                  </a:lnTo>
                </a:path>
                <a:path w="599439" h="87629">
                  <a:moveTo>
                    <a:pt x="458379" y="20553"/>
                  </a:moveTo>
                  <a:lnTo>
                    <a:pt x="461383" y="20124"/>
                  </a:lnTo>
                </a:path>
                <a:path w="599439" h="87629">
                  <a:moveTo>
                    <a:pt x="455397" y="21003"/>
                  </a:moveTo>
                  <a:lnTo>
                    <a:pt x="458379" y="20553"/>
                  </a:lnTo>
                </a:path>
                <a:path w="599439" h="87629">
                  <a:moveTo>
                    <a:pt x="452394" y="21432"/>
                  </a:moveTo>
                  <a:lnTo>
                    <a:pt x="455397" y="21003"/>
                  </a:lnTo>
                </a:path>
                <a:path w="599439" h="87629">
                  <a:moveTo>
                    <a:pt x="449390" y="21882"/>
                  </a:moveTo>
                  <a:lnTo>
                    <a:pt x="452394" y="21432"/>
                  </a:lnTo>
                </a:path>
                <a:path w="599439" h="87629">
                  <a:moveTo>
                    <a:pt x="446408" y="22310"/>
                  </a:moveTo>
                  <a:lnTo>
                    <a:pt x="449390" y="21882"/>
                  </a:lnTo>
                </a:path>
                <a:path w="599439" h="87629">
                  <a:moveTo>
                    <a:pt x="443405" y="22760"/>
                  </a:moveTo>
                  <a:lnTo>
                    <a:pt x="446408" y="22310"/>
                  </a:lnTo>
                </a:path>
                <a:path w="599439" h="87629">
                  <a:moveTo>
                    <a:pt x="440401" y="23189"/>
                  </a:moveTo>
                  <a:lnTo>
                    <a:pt x="443405" y="22760"/>
                  </a:lnTo>
                </a:path>
                <a:path w="599439" h="87629">
                  <a:moveTo>
                    <a:pt x="437419" y="23596"/>
                  </a:moveTo>
                  <a:lnTo>
                    <a:pt x="440401" y="23189"/>
                  </a:lnTo>
                </a:path>
                <a:path w="599439" h="87629">
                  <a:moveTo>
                    <a:pt x="434416" y="24068"/>
                  </a:moveTo>
                  <a:lnTo>
                    <a:pt x="437419" y="23596"/>
                  </a:lnTo>
                </a:path>
                <a:path w="599439" h="87629">
                  <a:moveTo>
                    <a:pt x="431412" y="24475"/>
                  </a:moveTo>
                  <a:lnTo>
                    <a:pt x="434416" y="24068"/>
                  </a:lnTo>
                </a:path>
                <a:path w="599439" h="87629">
                  <a:moveTo>
                    <a:pt x="428430" y="24947"/>
                  </a:moveTo>
                  <a:lnTo>
                    <a:pt x="431412" y="24475"/>
                  </a:lnTo>
                </a:path>
                <a:path w="599439" h="87629">
                  <a:moveTo>
                    <a:pt x="425427" y="25354"/>
                  </a:moveTo>
                  <a:lnTo>
                    <a:pt x="428430" y="24947"/>
                  </a:lnTo>
                </a:path>
                <a:path w="599439" h="87629">
                  <a:moveTo>
                    <a:pt x="422423" y="25825"/>
                  </a:moveTo>
                  <a:lnTo>
                    <a:pt x="425427" y="25354"/>
                  </a:lnTo>
                </a:path>
                <a:path w="599439" h="87629">
                  <a:moveTo>
                    <a:pt x="419441" y="26232"/>
                  </a:moveTo>
                  <a:lnTo>
                    <a:pt x="422423" y="25825"/>
                  </a:lnTo>
                </a:path>
                <a:path w="599439" h="87629">
                  <a:moveTo>
                    <a:pt x="416438" y="26704"/>
                  </a:moveTo>
                  <a:lnTo>
                    <a:pt x="419441" y="26232"/>
                  </a:lnTo>
                </a:path>
                <a:path w="599439" h="87629">
                  <a:moveTo>
                    <a:pt x="413434" y="27111"/>
                  </a:moveTo>
                  <a:lnTo>
                    <a:pt x="416438" y="26704"/>
                  </a:lnTo>
                </a:path>
                <a:path w="599439" h="87629">
                  <a:moveTo>
                    <a:pt x="410452" y="27540"/>
                  </a:moveTo>
                  <a:lnTo>
                    <a:pt x="413434" y="27111"/>
                  </a:lnTo>
                </a:path>
                <a:path w="599439" h="87629">
                  <a:moveTo>
                    <a:pt x="407448" y="27990"/>
                  </a:moveTo>
                  <a:lnTo>
                    <a:pt x="410452" y="27540"/>
                  </a:lnTo>
                </a:path>
                <a:path w="599439" h="87629">
                  <a:moveTo>
                    <a:pt x="404445" y="28419"/>
                  </a:moveTo>
                  <a:lnTo>
                    <a:pt x="407448" y="27990"/>
                  </a:lnTo>
                </a:path>
                <a:path w="599439" h="87629">
                  <a:moveTo>
                    <a:pt x="401463" y="28869"/>
                  </a:moveTo>
                  <a:lnTo>
                    <a:pt x="404445" y="28419"/>
                  </a:lnTo>
                </a:path>
                <a:path w="599439" h="87629">
                  <a:moveTo>
                    <a:pt x="398459" y="29297"/>
                  </a:moveTo>
                  <a:lnTo>
                    <a:pt x="401463" y="28869"/>
                  </a:lnTo>
                </a:path>
                <a:path w="599439" h="87629">
                  <a:moveTo>
                    <a:pt x="395477" y="29747"/>
                  </a:moveTo>
                  <a:lnTo>
                    <a:pt x="398459" y="29297"/>
                  </a:lnTo>
                </a:path>
                <a:path w="599439" h="87629">
                  <a:moveTo>
                    <a:pt x="392474" y="30176"/>
                  </a:moveTo>
                  <a:lnTo>
                    <a:pt x="395477" y="29747"/>
                  </a:lnTo>
                </a:path>
                <a:path w="599439" h="87629">
                  <a:moveTo>
                    <a:pt x="389470" y="30626"/>
                  </a:moveTo>
                  <a:lnTo>
                    <a:pt x="392474" y="30176"/>
                  </a:lnTo>
                </a:path>
                <a:path w="599439" h="87629">
                  <a:moveTo>
                    <a:pt x="386488" y="31055"/>
                  </a:moveTo>
                  <a:lnTo>
                    <a:pt x="389470" y="30626"/>
                  </a:lnTo>
                </a:path>
                <a:path w="599439" h="87629">
                  <a:moveTo>
                    <a:pt x="383485" y="31462"/>
                  </a:moveTo>
                  <a:lnTo>
                    <a:pt x="386488" y="31055"/>
                  </a:lnTo>
                </a:path>
                <a:path w="599439" h="87629">
                  <a:moveTo>
                    <a:pt x="380481" y="31933"/>
                  </a:moveTo>
                  <a:lnTo>
                    <a:pt x="383485" y="31462"/>
                  </a:lnTo>
                </a:path>
                <a:path w="599439" h="87629">
                  <a:moveTo>
                    <a:pt x="377499" y="32341"/>
                  </a:moveTo>
                  <a:lnTo>
                    <a:pt x="380481" y="31933"/>
                  </a:lnTo>
                </a:path>
                <a:path w="599439" h="87629">
                  <a:moveTo>
                    <a:pt x="374495" y="32812"/>
                  </a:moveTo>
                  <a:lnTo>
                    <a:pt x="377499" y="32341"/>
                  </a:lnTo>
                </a:path>
                <a:path w="599439" h="87629">
                  <a:moveTo>
                    <a:pt x="371492" y="33219"/>
                  </a:moveTo>
                  <a:lnTo>
                    <a:pt x="374495" y="32812"/>
                  </a:lnTo>
                </a:path>
                <a:path w="599439" h="87629">
                  <a:moveTo>
                    <a:pt x="368510" y="33691"/>
                  </a:moveTo>
                  <a:lnTo>
                    <a:pt x="371492" y="33219"/>
                  </a:lnTo>
                </a:path>
                <a:path w="599439" h="87629">
                  <a:moveTo>
                    <a:pt x="365506" y="34098"/>
                  </a:moveTo>
                  <a:lnTo>
                    <a:pt x="368510" y="33691"/>
                  </a:lnTo>
                </a:path>
                <a:path w="599439" h="87629">
                  <a:moveTo>
                    <a:pt x="362503" y="34570"/>
                  </a:moveTo>
                  <a:lnTo>
                    <a:pt x="365506" y="34098"/>
                  </a:lnTo>
                </a:path>
                <a:path w="599439" h="87629">
                  <a:moveTo>
                    <a:pt x="359521" y="34977"/>
                  </a:moveTo>
                  <a:lnTo>
                    <a:pt x="362503" y="34570"/>
                  </a:lnTo>
                </a:path>
                <a:path w="599439" h="87629">
                  <a:moveTo>
                    <a:pt x="356517" y="35448"/>
                  </a:moveTo>
                  <a:lnTo>
                    <a:pt x="359521" y="34977"/>
                  </a:lnTo>
                </a:path>
                <a:path w="599439" h="87629">
                  <a:moveTo>
                    <a:pt x="353514" y="35855"/>
                  </a:moveTo>
                  <a:lnTo>
                    <a:pt x="356517" y="35448"/>
                  </a:lnTo>
                </a:path>
                <a:path w="599439" h="87629">
                  <a:moveTo>
                    <a:pt x="350532" y="36327"/>
                  </a:moveTo>
                  <a:lnTo>
                    <a:pt x="353514" y="35855"/>
                  </a:lnTo>
                </a:path>
                <a:path w="599439" h="87629">
                  <a:moveTo>
                    <a:pt x="347528" y="36734"/>
                  </a:moveTo>
                  <a:lnTo>
                    <a:pt x="350532" y="36327"/>
                  </a:lnTo>
                </a:path>
                <a:path w="599439" h="87629">
                  <a:moveTo>
                    <a:pt x="344546" y="37163"/>
                  </a:moveTo>
                  <a:lnTo>
                    <a:pt x="347528" y="36734"/>
                  </a:lnTo>
                </a:path>
                <a:path w="599439" h="87629">
                  <a:moveTo>
                    <a:pt x="341543" y="37613"/>
                  </a:moveTo>
                  <a:lnTo>
                    <a:pt x="344546" y="37163"/>
                  </a:lnTo>
                </a:path>
                <a:path w="599439" h="87629">
                  <a:moveTo>
                    <a:pt x="338539" y="38042"/>
                  </a:moveTo>
                  <a:lnTo>
                    <a:pt x="341543" y="37613"/>
                  </a:lnTo>
                </a:path>
                <a:path w="599439" h="87629">
                  <a:moveTo>
                    <a:pt x="335557" y="38492"/>
                  </a:moveTo>
                  <a:lnTo>
                    <a:pt x="338539" y="38042"/>
                  </a:lnTo>
                </a:path>
                <a:path w="599439" h="87629">
                  <a:moveTo>
                    <a:pt x="332554" y="38920"/>
                  </a:moveTo>
                  <a:lnTo>
                    <a:pt x="335557" y="38492"/>
                  </a:lnTo>
                </a:path>
                <a:path w="599439" h="87629">
                  <a:moveTo>
                    <a:pt x="329550" y="39370"/>
                  </a:moveTo>
                  <a:lnTo>
                    <a:pt x="332554" y="38920"/>
                  </a:lnTo>
                </a:path>
                <a:path w="599439" h="87629">
                  <a:moveTo>
                    <a:pt x="326568" y="39799"/>
                  </a:moveTo>
                  <a:lnTo>
                    <a:pt x="329550" y="39370"/>
                  </a:lnTo>
                </a:path>
                <a:path w="599439" h="87629">
                  <a:moveTo>
                    <a:pt x="323564" y="40249"/>
                  </a:moveTo>
                  <a:lnTo>
                    <a:pt x="326568" y="39799"/>
                  </a:lnTo>
                </a:path>
                <a:path w="599439" h="87629">
                  <a:moveTo>
                    <a:pt x="320561" y="40678"/>
                  </a:moveTo>
                  <a:lnTo>
                    <a:pt x="323564" y="40249"/>
                  </a:lnTo>
                </a:path>
                <a:path w="599439" h="87629">
                  <a:moveTo>
                    <a:pt x="317579" y="41128"/>
                  </a:moveTo>
                  <a:lnTo>
                    <a:pt x="320561" y="40678"/>
                  </a:lnTo>
                </a:path>
                <a:path w="599439" h="87629">
                  <a:moveTo>
                    <a:pt x="314575" y="41556"/>
                  </a:moveTo>
                  <a:lnTo>
                    <a:pt x="317579" y="41128"/>
                  </a:lnTo>
                </a:path>
                <a:path w="599439" h="87629">
                  <a:moveTo>
                    <a:pt x="311572" y="41985"/>
                  </a:moveTo>
                  <a:lnTo>
                    <a:pt x="314575" y="41556"/>
                  </a:lnTo>
                </a:path>
                <a:path w="599439" h="87629">
                  <a:moveTo>
                    <a:pt x="308590" y="42435"/>
                  </a:moveTo>
                  <a:lnTo>
                    <a:pt x="311572" y="41985"/>
                  </a:lnTo>
                </a:path>
                <a:path w="599439" h="87629">
                  <a:moveTo>
                    <a:pt x="305586" y="42864"/>
                  </a:moveTo>
                  <a:lnTo>
                    <a:pt x="308590" y="42435"/>
                  </a:lnTo>
                </a:path>
                <a:path w="599439" h="87629">
                  <a:moveTo>
                    <a:pt x="302583" y="43314"/>
                  </a:moveTo>
                  <a:lnTo>
                    <a:pt x="305586" y="42864"/>
                  </a:lnTo>
                </a:path>
                <a:path w="599439" h="87629">
                  <a:moveTo>
                    <a:pt x="299601" y="43743"/>
                  </a:moveTo>
                  <a:lnTo>
                    <a:pt x="302583" y="43314"/>
                  </a:lnTo>
                </a:path>
                <a:path w="599439" h="87629">
                  <a:moveTo>
                    <a:pt x="296597" y="44193"/>
                  </a:moveTo>
                  <a:lnTo>
                    <a:pt x="299601" y="43743"/>
                  </a:lnTo>
                </a:path>
                <a:path w="599439" h="87629">
                  <a:moveTo>
                    <a:pt x="293615" y="44621"/>
                  </a:moveTo>
                  <a:lnTo>
                    <a:pt x="296597" y="44193"/>
                  </a:lnTo>
                </a:path>
                <a:path w="599439" h="87629">
                  <a:moveTo>
                    <a:pt x="290612" y="45028"/>
                  </a:moveTo>
                  <a:lnTo>
                    <a:pt x="293615" y="44621"/>
                  </a:lnTo>
                </a:path>
                <a:path w="599439" h="87629">
                  <a:moveTo>
                    <a:pt x="287608" y="45500"/>
                  </a:moveTo>
                  <a:lnTo>
                    <a:pt x="290612" y="45028"/>
                  </a:lnTo>
                </a:path>
                <a:path w="599439" h="87629">
                  <a:moveTo>
                    <a:pt x="284626" y="45907"/>
                  </a:moveTo>
                  <a:lnTo>
                    <a:pt x="287608" y="45500"/>
                  </a:lnTo>
                </a:path>
                <a:path w="599439" h="87629">
                  <a:moveTo>
                    <a:pt x="281622" y="46379"/>
                  </a:moveTo>
                  <a:lnTo>
                    <a:pt x="284626" y="45907"/>
                  </a:lnTo>
                </a:path>
                <a:path w="599439" h="87629">
                  <a:moveTo>
                    <a:pt x="278619" y="46786"/>
                  </a:moveTo>
                  <a:lnTo>
                    <a:pt x="281622" y="46379"/>
                  </a:lnTo>
                </a:path>
                <a:path w="599439" h="87629">
                  <a:moveTo>
                    <a:pt x="275637" y="47257"/>
                  </a:moveTo>
                  <a:lnTo>
                    <a:pt x="278619" y="46786"/>
                  </a:lnTo>
                </a:path>
                <a:path w="599439" h="87629">
                  <a:moveTo>
                    <a:pt x="272633" y="47665"/>
                  </a:moveTo>
                  <a:lnTo>
                    <a:pt x="275637" y="47257"/>
                  </a:lnTo>
                </a:path>
                <a:path w="599439" h="87629">
                  <a:moveTo>
                    <a:pt x="269630" y="48136"/>
                  </a:moveTo>
                  <a:lnTo>
                    <a:pt x="272633" y="47665"/>
                  </a:lnTo>
                </a:path>
                <a:path w="599439" h="87629">
                  <a:moveTo>
                    <a:pt x="266648" y="48543"/>
                  </a:moveTo>
                  <a:lnTo>
                    <a:pt x="269630" y="48136"/>
                  </a:lnTo>
                </a:path>
                <a:path w="599439" h="87629">
                  <a:moveTo>
                    <a:pt x="263644" y="48972"/>
                  </a:moveTo>
                  <a:lnTo>
                    <a:pt x="266648" y="48543"/>
                  </a:lnTo>
                </a:path>
                <a:path w="599439" h="87629">
                  <a:moveTo>
                    <a:pt x="260641" y="49422"/>
                  </a:moveTo>
                  <a:lnTo>
                    <a:pt x="263644" y="48972"/>
                  </a:lnTo>
                </a:path>
                <a:path w="599439" h="87629">
                  <a:moveTo>
                    <a:pt x="257659" y="49851"/>
                  </a:moveTo>
                  <a:lnTo>
                    <a:pt x="260641" y="49422"/>
                  </a:lnTo>
                </a:path>
                <a:path w="599439" h="87629">
                  <a:moveTo>
                    <a:pt x="254655" y="50301"/>
                  </a:moveTo>
                  <a:lnTo>
                    <a:pt x="257659" y="49851"/>
                  </a:lnTo>
                </a:path>
                <a:path w="599439" h="87629">
                  <a:moveTo>
                    <a:pt x="251652" y="50729"/>
                  </a:moveTo>
                  <a:lnTo>
                    <a:pt x="254655" y="50301"/>
                  </a:lnTo>
                </a:path>
                <a:path w="599439" h="87629">
                  <a:moveTo>
                    <a:pt x="248670" y="51180"/>
                  </a:moveTo>
                  <a:lnTo>
                    <a:pt x="251652" y="50729"/>
                  </a:lnTo>
                </a:path>
                <a:path w="599439" h="87629">
                  <a:moveTo>
                    <a:pt x="245666" y="51608"/>
                  </a:moveTo>
                  <a:lnTo>
                    <a:pt x="248670" y="51180"/>
                  </a:lnTo>
                </a:path>
                <a:path w="599439" h="87629">
                  <a:moveTo>
                    <a:pt x="242663" y="52058"/>
                  </a:moveTo>
                  <a:lnTo>
                    <a:pt x="245666" y="51608"/>
                  </a:lnTo>
                </a:path>
                <a:path w="599439" h="87629">
                  <a:moveTo>
                    <a:pt x="239680" y="52487"/>
                  </a:moveTo>
                  <a:lnTo>
                    <a:pt x="242663" y="52058"/>
                  </a:lnTo>
                </a:path>
                <a:path w="599439" h="87629">
                  <a:moveTo>
                    <a:pt x="236677" y="52937"/>
                  </a:moveTo>
                  <a:lnTo>
                    <a:pt x="239680" y="52487"/>
                  </a:lnTo>
                </a:path>
                <a:path w="599439" h="87629">
                  <a:moveTo>
                    <a:pt x="233695" y="53366"/>
                  </a:moveTo>
                  <a:lnTo>
                    <a:pt x="236677" y="52937"/>
                  </a:lnTo>
                </a:path>
                <a:path w="599439" h="87629">
                  <a:moveTo>
                    <a:pt x="230691" y="53773"/>
                  </a:moveTo>
                  <a:lnTo>
                    <a:pt x="233695" y="53366"/>
                  </a:lnTo>
                </a:path>
                <a:path w="599439" h="87629">
                  <a:moveTo>
                    <a:pt x="227688" y="54244"/>
                  </a:moveTo>
                  <a:lnTo>
                    <a:pt x="230691" y="53773"/>
                  </a:lnTo>
                </a:path>
                <a:path w="599439" h="87629">
                  <a:moveTo>
                    <a:pt x="224706" y="54651"/>
                  </a:moveTo>
                  <a:lnTo>
                    <a:pt x="227688" y="54244"/>
                  </a:lnTo>
                </a:path>
                <a:path w="599439" h="87629">
                  <a:moveTo>
                    <a:pt x="221702" y="55123"/>
                  </a:moveTo>
                  <a:lnTo>
                    <a:pt x="224706" y="54651"/>
                  </a:lnTo>
                </a:path>
                <a:path w="599439" h="87629">
                  <a:moveTo>
                    <a:pt x="218699" y="55530"/>
                  </a:moveTo>
                  <a:lnTo>
                    <a:pt x="221702" y="55123"/>
                  </a:lnTo>
                </a:path>
                <a:path w="599439" h="87629">
                  <a:moveTo>
                    <a:pt x="215717" y="56002"/>
                  </a:moveTo>
                  <a:lnTo>
                    <a:pt x="218699" y="55530"/>
                  </a:lnTo>
                </a:path>
                <a:path w="599439" h="87629">
                  <a:moveTo>
                    <a:pt x="212713" y="56409"/>
                  </a:moveTo>
                  <a:lnTo>
                    <a:pt x="215717" y="56002"/>
                  </a:lnTo>
                </a:path>
                <a:path w="599439" h="87629">
                  <a:moveTo>
                    <a:pt x="209710" y="56880"/>
                  </a:moveTo>
                  <a:lnTo>
                    <a:pt x="212713" y="56409"/>
                  </a:lnTo>
                </a:path>
                <a:path w="599439" h="87629">
                  <a:moveTo>
                    <a:pt x="206728" y="57288"/>
                  </a:moveTo>
                  <a:lnTo>
                    <a:pt x="209710" y="56880"/>
                  </a:lnTo>
                </a:path>
                <a:path w="599439" h="87629">
                  <a:moveTo>
                    <a:pt x="203724" y="57759"/>
                  </a:moveTo>
                  <a:lnTo>
                    <a:pt x="206728" y="57288"/>
                  </a:lnTo>
                </a:path>
                <a:path w="599439" h="87629">
                  <a:moveTo>
                    <a:pt x="200721" y="58166"/>
                  </a:moveTo>
                  <a:lnTo>
                    <a:pt x="203724" y="57759"/>
                  </a:lnTo>
                </a:path>
                <a:path w="599439" h="87629">
                  <a:moveTo>
                    <a:pt x="197739" y="58638"/>
                  </a:moveTo>
                  <a:lnTo>
                    <a:pt x="200721" y="58166"/>
                  </a:lnTo>
                </a:path>
                <a:path w="599439" h="87629">
                  <a:moveTo>
                    <a:pt x="194735" y="59045"/>
                  </a:moveTo>
                  <a:lnTo>
                    <a:pt x="197739" y="58638"/>
                  </a:lnTo>
                </a:path>
                <a:path w="599439" h="87629">
                  <a:moveTo>
                    <a:pt x="191731" y="59474"/>
                  </a:moveTo>
                  <a:lnTo>
                    <a:pt x="194735" y="59045"/>
                  </a:lnTo>
                </a:path>
                <a:path w="599439" h="87629">
                  <a:moveTo>
                    <a:pt x="188749" y="59924"/>
                  </a:moveTo>
                  <a:lnTo>
                    <a:pt x="191731" y="59474"/>
                  </a:lnTo>
                </a:path>
                <a:path w="599439" h="87629">
                  <a:moveTo>
                    <a:pt x="185746" y="60353"/>
                  </a:moveTo>
                  <a:lnTo>
                    <a:pt x="188749" y="59924"/>
                  </a:lnTo>
                </a:path>
                <a:path w="599439" h="87629">
                  <a:moveTo>
                    <a:pt x="182764" y="60803"/>
                  </a:moveTo>
                  <a:lnTo>
                    <a:pt x="185746" y="60353"/>
                  </a:lnTo>
                </a:path>
                <a:path w="599439" h="87629">
                  <a:moveTo>
                    <a:pt x="179760" y="61231"/>
                  </a:moveTo>
                  <a:lnTo>
                    <a:pt x="182764" y="60803"/>
                  </a:lnTo>
                </a:path>
                <a:path w="599439" h="87629">
                  <a:moveTo>
                    <a:pt x="176757" y="61681"/>
                  </a:moveTo>
                  <a:lnTo>
                    <a:pt x="179760" y="61231"/>
                  </a:lnTo>
                </a:path>
                <a:path w="599439" h="87629">
                  <a:moveTo>
                    <a:pt x="173775" y="62110"/>
                  </a:moveTo>
                  <a:lnTo>
                    <a:pt x="176757" y="61681"/>
                  </a:lnTo>
                </a:path>
                <a:path w="599439" h="87629">
                  <a:moveTo>
                    <a:pt x="170771" y="62560"/>
                  </a:moveTo>
                  <a:lnTo>
                    <a:pt x="173775" y="62110"/>
                  </a:lnTo>
                </a:path>
                <a:path w="599439" h="87629">
                  <a:moveTo>
                    <a:pt x="167768" y="62989"/>
                  </a:moveTo>
                  <a:lnTo>
                    <a:pt x="170771" y="62560"/>
                  </a:lnTo>
                </a:path>
                <a:path w="599439" h="87629">
                  <a:moveTo>
                    <a:pt x="164786" y="63417"/>
                  </a:moveTo>
                  <a:lnTo>
                    <a:pt x="167768" y="62989"/>
                  </a:lnTo>
                </a:path>
                <a:path w="599439" h="87629">
                  <a:moveTo>
                    <a:pt x="161782" y="63867"/>
                  </a:moveTo>
                  <a:lnTo>
                    <a:pt x="164786" y="63417"/>
                  </a:lnTo>
                </a:path>
                <a:path w="599439" h="87629">
                  <a:moveTo>
                    <a:pt x="158779" y="64296"/>
                  </a:moveTo>
                  <a:lnTo>
                    <a:pt x="161782" y="63867"/>
                  </a:lnTo>
                </a:path>
                <a:path w="599439" h="87629">
                  <a:moveTo>
                    <a:pt x="155797" y="64746"/>
                  </a:moveTo>
                  <a:lnTo>
                    <a:pt x="158779" y="64296"/>
                  </a:lnTo>
                </a:path>
                <a:path w="599439" h="87629">
                  <a:moveTo>
                    <a:pt x="152793" y="65175"/>
                  </a:moveTo>
                  <a:lnTo>
                    <a:pt x="155797" y="64746"/>
                  </a:lnTo>
                </a:path>
                <a:path w="599439" h="87629">
                  <a:moveTo>
                    <a:pt x="149789" y="65625"/>
                  </a:moveTo>
                  <a:lnTo>
                    <a:pt x="152793" y="65175"/>
                  </a:lnTo>
                </a:path>
                <a:path w="599439" h="87629">
                  <a:moveTo>
                    <a:pt x="146807" y="66053"/>
                  </a:moveTo>
                  <a:lnTo>
                    <a:pt x="149789" y="65625"/>
                  </a:lnTo>
                </a:path>
                <a:path w="599439" h="87629">
                  <a:moveTo>
                    <a:pt x="143804" y="66461"/>
                  </a:moveTo>
                  <a:lnTo>
                    <a:pt x="146807" y="66053"/>
                  </a:lnTo>
                </a:path>
                <a:path w="599439" h="87629">
                  <a:moveTo>
                    <a:pt x="140800" y="66932"/>
                  </a:moveTo>
                  <a:lnTo>
                    <a:pt x="143804" y="66461"/>
                  </a:lnTo>
                </a:path>
                <a:path w="599439" h="87629">
                  <a:moveTo>
                    <a:pt x="137818" y="67339"/>
                  </a:moveTo>
                  <a:lnTo>
                    <a:pt x="140800" y="66932"/>
                  </a:lnTo>
                </a:path>
                <a:path w="599439" h="87629">
                  <a:moveTo>
                    <a:pt x="134815" y="67811"/>
                  </a:moveTo>
                  <a:lnTo>
                    <a:pt x="137818" y="67339"/>
                  </a:lnTo>
                </a:path>
                <a:path w="599439" h="87629">
                  <a:moveTo>
                    <a:pt x="131811" y="68218"/>
                  </a:moveTo>
                  <a:lnTo>
                    <a:pt x="134815" y="67811"/>
                  </a:lnTo>
                </a:path>
                <a:path w="599439" h="87629">
                  <a:moveTo>
                    <a:pt x="128829" y="68690"/>
                  </a:moveTo>
                  <a:lnTo>
                    <a:pt x="131811" y="68218"/>
                  </a:lnTo>
                </a:path>
                <a:path w="599439" h="87629">
                  <a:moveTo>
                    <a:pt x="125826" y="69097"/>
                  </a:moveTo>
                  <a:lnTo>
                    <a:pt x="128829" y="68690"/>
                  </a:lnTo>
                </a:path>
                <a:path w="599439" h="87629">
                  <a:moveTo>
                    <a:pt x="122844" y="69568"/>
                  </a:moveTo>
                  <a:lnTo>
                    <a:pt x="125826" y="69097"/>
                  </a:lnTo>
                </a:path>
                <a:path w="599439" h="87629">
                  <a:moveTo>
                    <a:pt x="119840" y="69975"/>
                  </a:moveTo>
                  <a:lnTo>
                    <a:pt x="122844" y="69568"/>
                  </a:lnTo>
                </a:path>
                <a:path w="599439" h="87629">
                  <a:moveTo>
                    <a:pt x="116837" y="70447"/>
                  </a:moveTo>
                  <a:lnTo>
                    <a:pt x="119840" y="69975"/>
                  </a:lnTo>
                </a:path>
                <a:path w="599439" h="87629">
                  <a:moveTo>
                    <a:pt x="113855" y="70854"/>
                  </a:moveTo>
                  <a:lnTo>
                    <a:pt x="116837" y="70447"/>
                  </a:lnTo>
                </a:path>
                <a:path w="599439" h="87629">
                  <a:moveTo>
                    <a:pt x="110851" y="71283"/>
                  </a:moveTo>
                  <a:lnTo>
                    <a:pt x="113855" y="70854"/>
                  </a:lnTo>
                </a:path>
                <a:path w="599439" h="87629">
                  <a:moveTo>
                    <a:pt x="107848" y="71733"/>
                  </a:moveTo>
                  <a:lnTo>
                    <a:pt x="110851" y="71283"/>
                  </a:lnTo>
                </a:path>
                <a:path w="599439" h="87629">
                  <a:moveTo>
                    <a:pt x="104865" y="72162"/>
                  </a:moveTo>
                  <a:lnTo>
                    <a:pt x="107848" y="71733"/>
                  </a:lnTo>
                </a:path>
                <a:path w="599439" h="87629">
                  <a:moveTo>
                    <a:pt x="101862" y="72612"/>
                  </a:moveTo>
                  <a:lnTo>
                    <a:pt x="104865" y="72162"/>
                  </a:lnTo>
                </a:path>
                <a:path w="599439" h="87629">
                  <a:moveTo>
                    <a:pt x="98858" y="73040"/>
                  </a:moveTo>
                  <a:lnTo>
                    <a:pt x="101862" y="72612"/>
                  </a:lnTo>
                </a:path>
                <a:path w="599439" h="87629">
                  <a:moveTo>
                    <a:pt x="95876" y="73490"/>
                  </a:moveTo>
                  <a:lnTo>
                    <a:pt x="98858" y="73040"/>
                  </a:lnTo>
                </a:path>
                <a:path w="599439" h="87629">
                  <a:moveTo>
                    <a:pt x="92873" y="73919"/>
                  </a:moveTo>
                  <a:lnTo>
                    <a:pt x="95876" y="73490"/>
                  </a:lnTo>
                </a:path>
                <a:path w="599439" h="87629">
                  <a:moveTo>
                    <a:pt x="89869" y="74369"/>
                  </a:moveTo>
                  <a:lnTo>
                    <a:pt x="92873" y="73919"/>
                  </a:lnTo>
                </a:path>
                <a:path w="599439" h="87629">
                  <a:moveTo>
                    <a:pt x="86887" y="74798"/>
                  </a:moveTo>
                  <a:lnTo>
                    <a:pt x="89869" y="74369"/>
                  </a:lnTo>
                </a:path>
                <a:path w="599439" h="87629">
                  <a:moveTo>
                    <a:pt x="83884" y="75248"/>
                  </a:moveTo>
                  <a:lnTo>
                    <a:pt x="86887" y="74798"/>
                  </a:lnTo>
                </a:path>
                <a:path w="599439" h="87629">
                  <a:moveTo>
                    <a:pt x="80880" y="75676"/>
                  </a:moveTo>
                  <a:lnTo>
                    <a:pt x="83884" y="75248"/>
                  </a:lnTo>
                </a:path>
                <a:path w="599439" h="87629">
                  <a:moveTo>
                    <a:pt x="77898" y="76084"/>
                  </a:moveTo>
                  <a:lnTo>
                    <a:pt x="80880" y="75676"/>
                  </a:lnTo>
                </a:path>
                <a:path w="599439" h="87629">
                  <a:moveTo>
                    <a:pt x="74895" y="76555"/>
                  </a:moveTo>
                  <a:lnTo>
                    <a:pt x="77898" y="76084"/>
                  </a:lnTo>
                </a:path>
                <a:path w="599439" h="87629">
                  <a:moveTo>
                    <a:pt x="71913" y="76962"/>
                  </a:moveTo>
                  <a:lnTo>
                    <a:pt x="74895" y="76555"/>
                  </a:lnTo>
                </a:path>
                <a:path w="599439" h="87629">
                  <a:moveTo>
                    <a:pt x="68909" y="77434"/>
                  </a:moveTo>
                  <a:lnTo>
                    <a:pt x="71913" y="76962"/>
                  </a:lnTo>
                </a:path>
                <a:path w="599439" h="87629">
                  <a:moveTo>
                    <a:pt x="65906" y="77841"/>
                  </a:moveTo>
                  <a:lnTo>
                    <a:pt x="68909" y="77434"/>
                  </a:lnTo>
                </a:path>
                <a:path w="599439" h="87629">
                  <a:moveTo>
                    <a:pt x="62923" y="78313"/>
                  </a:moveTo>
                  <a:lnTo>
                    <a:pt x="65906" y="77841"/>
                  </a:lnTo>
                </a:path>
                <a:path w="599439" h="87629">
                  <a:moveTo>
                    <a:pt x="59920" y="78720"/>
                  </a:moveTo>
                  <a:lnTo>
                    <a:pt x="62923" y="78313"/>
                  </a:lnTo>
                </a:path>
                <a:path w="599439" h="87629">
                  <a:moveTo>
                    <a:pt x="56916" y="79191"/>
                  </a:moveTo>
                  <a:lnTo>
                    <a:pt x="59920" y="78720"/>
                  </a:lnTo>
                </a:path>
                <a:path w="599439" h="87629">
                  <a:moveTo>
                    <a:pt x="53934" y="79599"/>
                  </a:moveTo>
                  <a:lnTo>
                    <a:pt x="56916" y="79191"/>
                  </a:lnTo>
                </a:path>
                <a:path w="599439" h="87629">
                  <a:moveTo>
                    <a:pt x="50931" y="80070"/>
                  </a:moveTo>
                  <a:lnTo>
                    <a:pt x="53934" y="79599"/>
                  </a:lnTo>
                </a:path>
                <a:path w="599439" h="87629">
                  <a:moveTo>
                    <a:pt x="47927" y="80477"/>
                  </a:moveTo>
                  <a:lnTo>
                    <a:pt x="50931" y="80070"/>
                  </a:lnTo>
                </a:path>
                <a:path w="599439" h="87629">
                  <a:moveTo>
                    <a:pt x="44945" y="80906"/>
                  </a:moveTo>
                  <a:lnTo>
                    <a:pt x="47927" y="80477"/>
                  </a:lnTo>
                </a:path>
                <a:path w="599439" h="87629">
                  <a:moveTo>
                    <a:pt x="41942" y="81356"/>
                  </a:moveTo>
                  <a:lnTo>
                    <a:pt x="44945" y="80906"/>
                  </a:lnTo>
                </a:path>
                <a:path w="599439" h="87629">
                  <a:moveTo>
                    <a:pt x="38938" y="81785"/>
                  </a:moveTo>
                  <a:lnTo>
                    <a:pt x="41942" y="81356"/>
                  </a:lnTo>
                </a:path>
                <a:path w="599439" h="87629">
                  <a:moveTo>
                    <a:pt x="35956" y="82235"/>
                  </a:moveTo>
                  <a:lnTo>
                    <a:pt x="38938" y="81785"/>
                  </a:lnTo>
                </a:path>
                <a:path w="599439" h="87629">
                  <a:moveTo>
                    <a:pt x="32953" y="82663"/>
                  </a:moveTo>
                  <a:lnTo>
                    <a:pt x="35956" y="82235"/>
                  </a:lnTo>
                </a:path>
                <a:path w="599439" h="87629">
                  <a:moveTo>
                    <a:pt x="29949" y="83113"/>
                  </a:moveTo>
                  <a:lnTo>
                    <a:pt x="32953" y="82663"/>
                  </a:lnTo>
                </a:path>
                <a:path w="599439" h="87629">
                  <a:moveTo>
                    <a:pt x="26967" y="83542"/>
                  </a:moveTo>
                  <a:lnTo>
                    <a:pt x="29949" y="83113"/>
                  </a:lnTo>
                </a:path>
                <a:path w="599439" h="87629">
                  <a:moveTo>
                    <a:pt x="23964" y="83992"/>
                  </a:moveTo>
                  <a:lnTo>
                    <a:pt x="26967" y="83542"/>
                  </a:lnTo>
                </a:path>
                <a:path w="599439" h="87629">
                  <a:moveTo>
                    <a:pt x="20960" y="84421"/>
                  </a:moveTo>
                  <a:lnTo>
                    <a:pt x="23964" y="83992"/>
                  </a:lnTo>
                </a:path>
                <a:path w="599439" h="87629">
                  <a:moveTo>
                    <a:pt x="17978" y="84849"/>
                  </a:moveTo>
                  <a:lnTo>
                    <a:pt x="20960" y="84421"/>
                  </a:lnTo>
                </a:path>
                <a:path w="599439" h="87629">
                  <a:moveTo>
                    <a:pt x="14974" y="85300"/>
                  </a:moveTo>
                  <a:lnTo>
                    <a:pt x="17978" y="84849"/>
                  </a:lnTo>
                </a:path>
                <a:path w="599439" h="87629">
                  <a:moveTo>
                    <a:pt x="11992" y="85728"/>
                  </a:moveTo>
                  <a:lnTo>
                    <a:pt x="14974" y="85300"/>
                  </a:lnTo>
                </a:path>
                <a:path w="599439" h="87629">
                  <a:moveTo>
                    <a:pt x="8989" y="86178"/>
                  </a:moveTo>
                  <a:lnTo>
                    <a:pt x="11992" y="85728"/>
                  </a:lnTo>
                </a:path>
                <a:path w="599439" h="87629">
                  <a:moveTo>
                    <a:pt x="5985" y="86607"/>
                  </a:moveTo>
                  <a:lnTo>
                    <a:pt x="8989" y="86178"/>
                  </a:lnTo>
                </a:path>
                <a:path w="599439" h="87629">
                  <a:moveTo>
                    <a:pt x="3003" y="87057"/>
                  </a:moveTo>
                  <a:lnTo>
                    <a:pt x="5985" y="86607"/>
                  </a:lnTo>
                </a:path>
                <a:path w="599439" h="87629">
                  <a:moveTo>
                    <a:pt x="0" y="87486"/>
                  </a:moveTo>
                  <a:lnTo>
                    <a:pt x="3003" y="87057"/>
                  </a:lnTo>
                </a:path>
              </a:pathLst>
            </a:custGeom>
            <a:ln w="10721">
              <a:solidFill>
                <a:srgbClr val="010202"/>
              </a:solidFill>
            </a:ln>
          </p:spPr>
          <p:txBody>
            <a:bodyPr wrap="square" lIns="0" tIns="0" rIns="0" bIns="0" rtlCol="0"/>
            <a:lstStyle/>
            <a:p>
              <a:endParaRPr sz="2647"/>
            </a:p>
          </p:txBody>
        </p:sp>
        <p:sp>
          <p:nvSpPr>
            <p:cNvPr id="15" name="object 15"/>
            <p:cNvSpPr/>
            <p:nvPr/>
          </p:nvSpPr>
          <p:spPr>
            <a:xfrm>
              <a:off x="2530703" y="6438404"/>
              <a:ext cx="2097405" cy="306705"/>
            </a:xfrm>
            <a:custGeom>
              <a:avLst/>
              <a:gdLst/>
              <a:ahLst/>
              <a:cxnLst/>
              <a:rect l="l" t="t" r="r" b="b"/>
              <a:pathLst>
                <a:path w="2097404" h="306704">
                  <a:moveTo>
                    <a:pt x="296597" y="254206"/>
                  </a:moveTo>
                  <a:lnTo>
                    <a:pt x="299600" y="253713"/>
                  </a:lnTo>
                </a:path>
                <a:path w="2097404" h="306704">
                  <a:moveTo>
                    <a:pt x="293593" y="254742"/>
                  </a:moveTo>
                  <a:lnTo>
                    <a:pt x="296597" y="254206"/>
                  </a:lnTo>
                </a:path>
                <a:path w="2097404" h="306704">
                  <a:moveTo>
                    <a:pt x="290611" y="255299"/>
                  </a:moveTo>
                  <a:lnTo>
                    <a:pt x="293593" y="254742"/>
                  </a:lnTo>
                </a:path>
                <a:path w="2097404" h="306704">
                  <a:moveTo>
                    <a:pt x="287608" y="255835"/>
                  </a:moveTo>
                  <a:lnTo>
                    <a:pt x="290611" y="255299"/>
                  </a:lnTo>
                </a:path>
                <a:path w="2097404" h="306704">
                  <a:moveTo>
                    <a:pt x="284604" y="256435"/>
                  </a:moveTo>
                  <a:lnTo>
                    <a:pt x="287608" y="255835"/>
                  </a:lnTo>
                </a:path>
                <a:path w="2097404" h="306704">
                  <a:moveTo>
                    <a:pt x="281622" y="256928"/>
                  </a:moveTo>
                  <a:lnTo>
                    <a:pt x="284604" y="256435"/>
                  </a:lnTo>
                </a:path>
                <a:path w="2097404" h="306704">
                  <a:moveTo>
                    <a:pt x="278619" y="257464"/>
                  </a:moveTo>
                  <a:lnTo>
                    <a:pt x="281622" y="256928"/>
                  </a:lnTo>
                </a:path>
                <a:path w="2097404" h="306704">
                  <a:moveTo>
                    <a:pt x="275615" y="258021"/>
                  </a:moveTo>
                  <a:lnTo>
                    <a:pt x="278619" y="257464"/>
                  </a:lnTo>
                </a:path>
                <a:path w="2097404" h="306704">
                  <a:moveTo>
                    <a:pt x="272633" y="258557"/>
                  </a:moveTo>
                  <a:lnTo>
                    <a:pt x="275615" y="258021"/>
                  </a:lnTo>
                </a:path>
                <a:path w="2097404" h="306704">
                  <a:moveTo>
                    <a:pt x="269630" y="259114"/>
                  </a:moveTo>
                  <a:lnTo>
                    <a:pt x="272633" y="258557"/>
                  </a:lnTo>
                </a:path>
                <a:path w="2097404" h="306704">
                  <a:moveTo>
                    <a:pt x="266648" y="259650"/>
                  </a:moveTo>
                  <a:lnTo>
                    <a:pt x="269630" y="259114"/>
                  </a:lnTo>
                </a:path>
                <a:path w="2097404" h="306704">
                  <a:moveTo>
                    <a:pt x="263644" y="260186"/>
                  </a:moveTo>
                  <a:lnTo>
                    <a:pt x="266648" y="259650"/>
                  </a:lnTo>
                </a:path>
                <a:path w="2097404" h="306704">
                  <a:moveTo>
                    <a:pt x="260641" y="260743"/>
                  </a:moveTo>
                  <a:lnTo>
                    <a:pt x="263644" y="260186"/>
                  </a:lnTo>
                </a:path>
                <a:path w="2097404" h="306704">
                  <a:moveTo>
                    <a:pt x="257658" y="261279"/>
                  </a:moveTo>
                  <a:lnTo>
                    <a:pt x="260641" y="260743"/>
                  </a:lnTo>
                </a:path>
                <a:path w="2097404" h="306704">
                  <a:moveTo>
                    <a:pt x="254655" y="261815"/>
                  </a:moveTo>
                  <a:lnTo>
                    <a:pt x="257658" y="261279"/>
                  </a:lnTo>
                </a:path>
                <a:path w="2097404" h="306704">
                  <a:moveTo>
                    <a:pt x="251651" y="262372"/>
                  </a:moveTo>
                  <a:lnTo>
                    <a:pt x="254655" y="261815"/>
                  </a:lnTo>
                </a:path>
                <a:path w="2097404" h="306704">
                  <a:moveTo>
                    <a:pt x="248669" y="262908"/>
                  </a:moveTo>
                  <a:lnTo>
                    <a:pt x="251651" y="262372"/>
                  </a:lnTo>
                </a:path>
                <a:path w="2097404" h="306704">
                  <a:moveTo>
                    <a:pt x="245666" y="263422"/>
                  </a:moveTo>
                  <a:lnTo>
                    <a:pt x="248669" y="262908"/>
                  </a:lnTo>
                </a:path>
                <a:path w="2097404" h="306704">
                  <a:moveTo>
                    <a:pt x="242662" y="263958"/>
                  </a:moveTo>
                  <a:lnTo>
                    <a:pt x="245666" y="263422"/>
                  </a:lnTo>
                </a:path>
                <a:path w="2097404" h="306704">
                  <a:moveTo>
                    <a:pt x="239680" y="264494"/>
                  </a:moveTo>
                  <a:lnTo>
                    <a:pt x="242662" y="263958"/>
                  </a:lnTo>
                </a:path>
                <a:path w="2097404" h="306704">
                  <a:moveTo>
                    <a:pt x="236677" y="265051"/>
                  </a:moveTo>
                  <a:lnTo>
                    <a:pt x="239680" y="264494"/>
                  </a:lnTo>
                </a:path>
                <a:path w="2097404" h="306704">
                  <a:moveTo>
                    <a:pt x="233673" y="265587"/>
                  </a:moveTo>
                  <a:lnTo>
                    <a:pt x="236677" y="265051"/>
                  </a:lnTo>
                </a:path>
                <a:path w="2097404" h="306704">
                  <a:moveTo>
                    <a:pt x="230691" y="266144"/>
                  </a:moveTo>
                  <a:lnTo>
                    <a:pt x="233673" y="265587"/>
                  </a:lnTo>
                </a:path>
                <a:path w="2097404" h="306704">
                  <a:moveTo>
                    <a:pt x="227688" y="266637"/>
                  </a:moveTo>
                  <a:lnTo>
                    <a:pt x="230691" y="266144"/>
                  </a:lnTo>
                </a:path>
                <a:path w="2097404" h="306704">
                  <a:moveTo>
                    <a:pt x="224684" y="267173"/>
                  </a:moveTo>
                  <a:lnTo>
                    <a:pt x="227688" y="266637"/>
                  </a:lnTo>
                </a:path>
                <a:path w="2097404" h="306704">
                  <a:moveTo>
                    <a:pt x="221702" y="267730"/>
                  </a:moveTo>
                  <a:lnTo>
                    <a:pt x="224684" y="267173"/>
                  </a:lnTo>
                </a:path>
                <a:path w="2097404" h="306704">
                  <a:moveTo>
                    <a:pt x="218699" y="268266"/>
                  </a:moveTo>
                  <a:lnTo>
                    <a:pt x="221702" y="267730"/>
                  </a:lnTo>
                </a:path>
                <a:path w="2097404" h="306704">
                  <a:moveTo>
                    <a:pt x="215695" y="268823"/>
                  </a:moveTo>
                  <a:lnTo>
                    <a:pt x="218699" y="268266"/>
                  </a:lnTo>
                </a:path>
                <a:path w="2097404" h="306704">
                  <a:moveTo>
                    <a:pt x="212713" y="269316"/>
                  </a:moveTo>
                  <a:lnTo>
                    <a:pt x="215695" y="268823"/>
                  </a:lnTo>
                </a:path>
                <a:path w="2097404" h="306704">
                  <a:moveTo>
                    <a:pt x="209709" y="269852"/>
                  </a:moveTo>
                  <a:lnTo>
                    <a:pt x="212713" y="269316"/>
                  </a:lnTo>
                </a:path>
                <a:path w="2097404" h="306704">
                  <a:moveTo>
                    <a:pt x="206727" y="270409"/>
                  </a:moveTo>
                  <a:lnTo>
                    <a:pt x="209709" y="269852"/>
                  </a:lnTo>
                </a:path>
                <a:path w="2097404" h="306704">
                  <a:moveTo>
                    <a:pt x="203724" y="270945"/>
                  </a:moveTo>
                  <a:lnTo>
                    <a:pt x="206727" y="270409"/>
                  </a:lnTo>
                </a:path>
                <a:path w="2097404" h="306704">
                  <a:moveTo>
                    <a:pt x="200720" y="271459"/>
                  </a:moveTo>
                  <a:lnTo>
                    <a:pt x="203724" y="270945"/>
                  </a:lnTo>
                </a:path>
                <a:path w="2097404" h="306704">
                  <a:moveTo>
                    <a:pt x="197738" y="271995"/>
                  </a:moveTo>
                  <a:lnTo>
                    <a:pt x="200720" y="271459"/>
                  </a:lnTo>
                </a:path>
                <a:path w="2097404" h="306704">
                  <a:moveTo>
                    <a:pt x="194735" y="272531"/>
                  </a:moveTo>
                  <a:lnTo>
                    <a:pt x="197738" y="271995"/>
                  </a:lnTo>
                </a:path>
                <a:path w="2097404" h="306704">
                  <a:moveTo>
                    <a:pt x="191731" y="273088"/>
                  </a:moveTo>
                  <a:lnTo>
                    <a:pt x="194735" y="272531"/>
                  </a:lnTo>
                </a:path>
                <a:path w="2097404" h="306704">
                  <a:moveTo>
                    <a:pt x="188749" y="273581"/>
                  </a:moveTo>
                  <a:lnTo>
                    <a:pt x="191731" y="273088"/>
                  </a:lnTo>
                </a:path>
                <a:path w="2097404" h="306704">
                  <a:moveTo>
                    <a:pt x="185746" y="274138"/>
                  </a:moveTo>
                  <a:lnTo>
                    <a:pt x="188749" y="273581"/>
                  </a:lnTo>
                </a:path>
                <a:path w="2097404" h="306704">
                  <a:moveTo>
                    <a:pt x="182742" y="274674"/>
                  </a:moveTo>
                  <a:lnTo>
                    <a:pt x="185746" y="274138"/>
                  </a:lnTo>
                </a:path>
                <a:path w="2097404" h="306704">
                  <a:moveTo>
                    <a:pt x="179760" y="275188"/>
                  </a:moveTo>
                  <a:lnTo>
                    <a:pt x="182742" y="274674"/>
                  </a:lnTo>
                </a:path>
                <a:path w="2097404" h="306704">
                  <a:moveTo>
                    <a:pt x="176757" y="275724"/>
                  </a:moveTo>
                  <a:lnTo>
                    <a:pt x="179760" y="275188"/>
                  </a:lnTo>
                </a:path>
                <a:path w="2097404" h="306704">
                  <a:moveTo>
                    <a:pt x="173753" y="276260"/>
                  </a:moveTo>
                  <a:lnTo>
                    <a:pt x="176757" y="275724"/>
                  </a:lnTo>
                </a:path>
                <a:path w="2097404" h="306704">
                  <a:moveTo>
                    <a:pt x="170771" y="276774"/>
                  </a:moveTo>
                  <a:lnTo>
                    <a:pt x="173753" y="276260"/>
                  </a:lnTo>
                </a:path>
                <a:path w="2097404" h="306704">
                  <a:moveTo>
                    <a:pt x="167767" y="277310"/>
                  </a:moveTo>
                  <a:lnTo>
                    <a:pt x="170771" y="276774"/>
                  </a:lnTo>
                </a:path>
                <a:path w="2097404" h="306704">
                  <a:moveTo>
                    <a:pt x="164764" y="277868"/>
                  </a:moveTo>
                  <a:lnTo>
                    <a:pt x="167767" y="277310"/>
                  </a:lnTo>
                </a:path>
                <a:path w="2097404" h="306704">
                  <a:moveTo>
                    <a:pt x="161782" y="278360"/>
                  </a:moveTo>
                  <a:lnTo>
                    <a:pt x="164764" y="277868"/>
                  </a:lnTo>
                </a:path>
                <a:path w="2097404" h="306704">
                  <a:moveTo>
                    <a:pt x="158778" y="278896"/>
                  </a:moveTo>
                  <a:lnTo>
                    <a:pt x="161782" y="278360"/>
                  </a:lnTo>
                </a:path>
                <a:path w="2097404" h="306704">
                  <a:moveTo>
                    <a:pt x="155796" y="279411"/>
                  </a:moveTo>
                  <a:lnTo>
                    <a:pt x="158778" y="278896"/>
                  </a:lnTo>
                </a:path>
                <a:path w="2097404" h="306704">
                  <a:moveTo>
                    <a:pt x="152793" y="279946"/>
                  </a:moveTo>
                  <a:lnTo>
                    <a:pt x="155796" y="279411"/>
                  </a:lnTo>
                </a:path>
                <a:path w="2097404" h="306704">
                  <a:moveTo>
                    <a:pt x="149789" y="280504"/>
                  </a:moveTo>
                  <a:lnTo>
                    <a:pt x="152793" y="279946"/>
                  </a:lnTo>
                </a:path>
                <a:path w="2097404" h="306704">
                  <a:moveTo>
                    <a:pt x="146807" y="280997"/>
                  </a:moveTo>
                  <a:lnTo>
                    <a:pt x="149789" y="280504"/>
                  </a:lnTo>
                </a:path>
                <a:path w="2097404" h="306704">
                  <a:moveTo>
                    <a:pt x="143804" y="281532"/>
                  </a:moveTo>
                  <a:lnTo>
                    <a:pt x="146807" y="280997"/>
                  </a:lnTo>
                </a:path>
                <a:path w="2097404" h="306704">
                  <a:moveTo>
                    <a:pt x="140800" y="282047"/>
                  </a:moveTo>
                  <a:lnTo>
                    <a:pt x="143804" y="281532"/>
                  </a:lnTo>
                </a:path>
                <a:path w="2097404" h="306704">
                  <a:moveTo>
                    <a:pt x="137818" y="282583"/>
                  </a:moveTo>
                  <a:lnTo>
                    <a:pt x="140800" y="282047"/>
                  </a:lnTo>
                </a:path>
                <a:path w="2097404" h="306704">
                  <a:moveTo>
                    <a:pt x="134815" y="283097"/>
                  </a:moveTo>
                  <a:lnTo>
                    <a:pt x="137818" y="282583"/>
                  </a:lnTo>
                </a:path>
                <a:path w="2097404" h="306704">
                  <a:moveTo>
                    <a:pt x="131811" y="283633"/>
                  </a:moveTo>
                  <a:lnTo>
                    <a:pt x="134815" y="283097"/>
                  </a:lnTo>
                </a:path>
                <a:path w="2097404" h="306704">
                  <a:moveTo>
                    <a:pt x="128829" y="284126"/>
                  </a:moveTo>
                  <a:lnTo>
                    <a:pt x="131811" y="283633"/>
                  </a:lnTo>
                </a:path>
                <a:path w="2097404" h="306704">
                  <a:moveTo>
                    <a:pt x="125826" y="284683"/>
                  </a:moveTo>
                  <a:lnTo>
                    <a:pt x="128829" y="284126"/>
                  </a:lnTo>
                </a:path>
                <a:path w="2097404" h="306704">
                  <a:moveTo>
                    <a:pt x="122822" y="285176"/>
                  </a:moveTo>
                  <a:lnTo>
                    <a:pt x="125826" y="284683"/>
                  </a:lnTo>
                </a:path>
                <a:path w="2097404" h="306704">
                  <a:moveTo>
                    <a:pt x="119840" y="285733"/>
                  </a:moveTo>
                  <a:lnTo>
                    <a:pt x="122822" y="285176"/>
                  </a:lnTo>
                </a:path>
                <a:path w="2097404" h="306704">
                  <a:moveTo>
                    <a:pt x="116836" y="286226"/>
                  </a:moveTo>
                  <a:lnTo>
                    <a:pt x="119840" y="285733"/>
                  </a:lnTo>
                </a:path>
                <a:path w="2097404" h="306704">
                  <a:moveTo>
                    <a:pt x="113833" y="286783"/>
                  </a:moveTo>
                  <a:lnTo>
                    <a:pt x="116836" y="286226"/>
                  </a:lnTo>
                </a:path>
                <a:path w="2097404" h="306704">
                  <a:moveTo>
                    <a:pt x="110851" y="287276"/>
                  </a:moveTo>
                  <a:lnTo>
                    <a:pt x="113833" y="286783"/>
                  </a:lnTo>
                </a:path>
                <a:path w="2097404" h="306704">
                  <a:moveTo>
                    <a:pt x="107847" y="287812"/>
                  </a:moveTo>
                  <a:lnTo>
                    <a:pt x="110851" y="287276"/>
                  </a:lnTo>
                </a:path>
                <a:path w="2097404" h="306704">
                  <a:moveTo>
                    <a:pt x="104844" y="288326"/>
                  </a:moveTo>
                  <a:lnTo>
                    <a:pt x="107847" y="287812"/>
                  </a:lnTo>
                </a:path>
                <a:path w="2097404" h="306704">
                  <a:moveTo>
                    <a:pt x="101862" y="288862"/>
                  </a:moveTo>
                  <a:lnTo>
                    <a:pt x="104844" y="288326"/>
                  </a:lnTo>
                </a:path>
                <a:path w="2097404" h="306704">
                  <a:moveTo>
                    <a:pt x="98858" y="289377"/>
                  </a:moveTo>
                  <a:lnTo>
                    <a:pt x="101862" y="288862"/>
                  </a:lnTo>
                </a:path>
                <a:path w="2097404" h="306704">
                  <a:moveTo>
                    <a:pt x="95876" y="289870"/>
                  </a:moveTo>
                  <a:lnTo>
                    <a:pt x="98858" y="289377"/>
                  </a:lnTo>
                </a:path>
                <a:path w="2097404" h="306704">
                  <a:moveTo>
                    <a:pt x="92873" y="290405"/>
                  </a:moveTo>
                  <a:lnTo>
                    <a:pt x="95876" y="289870"/>
                  </a:lnTo>
                </a:path>
                <a:path w="2097404" h="306704">
                  <a:moveTo>
                    <a:pt x="89869" y="290920"/>
                  </a:moveTo>
                  <a:lnTo>
                    <a:pt x="92873" y="290405"/>
                  </a:lnTo>
                </a:path>
                <a:path w="2097404" h="306704">
                  <a:moveTo>
                    <a:pt x="86887" y="291413"/>
                  </a:moveTo>
                  <a:lnTo>
                    <a:pt x="89869" y="290920"/>
                  </a:lnTo>
                </a:path>
                <a:path w="2097404" h="306704">
                  <a:moveTo>
                    <a:pt x="83884" y="291970"/>
                  </a:moveTo>
                  <a:lnTo>
                    <a:pt x="86887" y="291413"/>
                  </a:lnTo>
                </a:path>
                <a:path w="2097404" h="306704">
                  <a:moveTo>
                    <a:pt x="80880" y="292463"/>
                  </a:moveTo>
                  <a:lnTo>
                    <a:pt x="83884" y="291970"/>
                  </a:lnTo>
                </a:path>
                <a:path w="2097404" h="306704">
                  <a:moveTo>
                    <a:pt x="77898" y="292977"/>
                  </a:moveTo>
                  <a:lnTo>
                    <a:pt x="80880" y="292463"/>
                  </a:lnTo>
                </a:path>
                <a:path w="2097404" h="306704">
                  <a:moveTo>
                    <a:pt x="74894" y="293513"/>
                  </a:moveTo>
                  <a:lnTo>
                    <a:pt x="77898" y="292977"/>
                  </a:lnTo>
                </a:path>
                <a:path w="2097404" h="306704">
                  <a:moveTo>
                    <a:pt x="71891" y="294006"/>
                  </a:moveTo>
                  <a:lnTo>
                    <a:pt x="74894" y="293513"/>
                  </a:lnTo>
                </a:path>
                <a:path w="2097404" h="306704">
                  <a:moveTo>
                    <a:pt x="68909" y="294520"/>
                  </a:moveTo>
                  <a:lnTo>
                    <a:pt x="71891" y="294006"/>
                  </a:lnTo>
                </a:path>
                <a:path w="2097404" h="306704">
                  <a:moveTo>
                    <a:pt x="65905" y="295056"/>
                  </a:moveTo>
                  <a:lnTo>
                    <a:pt x="68909" y="294520"/>
                  </a:lnTo>
                </a:path>
                <a:path w="2097404" h="306704">
                  <a:moveTo>
                    <a:pt x="62902" y="295570"/>
                  </a:moveTo>
                  <a:lnTo>
                    <a:pt x="65905" y="295056"/>
                  </a:lnTo>
                </a:path>
                <a:path w="2097404" h="306704">
                  <a:moveTo>
                    <a:pt x="59920" y="296063"/>
                  </a:moveTo>
                  <a:lnTo>
                    <a:pt x="62902" y="295570"/>
                  </a:lnTo>
                </a:path>
                <a:path w="2097404" h="306704">
                  <a:moveTo>
                    <a:pt x="56916" y="296578"/>
                  </a:moveTo>
                  <a:lnTo>
                    <a:pt x="59920" y="296063"/>
                  </a:lnTo>
                </a:path>
                <a:path w="2097404" h="306704">
                  <a:moveTo>
                    <a:pt x="53913" y="297114"/>
                  </a:moveTo>
                  <a:lnTo>
                    <a:pt x="56916" y="296578"/>
                  </a:lnTo>
                </a:path>
                <a:path w="2097404" h="306704">
                  <a:moveTo>
                    <a:pt x="50931" y="297607"/>
                  </a:moveTo>
                  <a:lnTo>
                    <a:pt x="53913" y="297114"/>
                  </a:lnTo>
                </a:path>
                <a:path w="2097404" h="306704">
                  <a:moveTo>
                    <a:pt x="47927" y="298121"/>
                  </a:moveTo>
                  <a:lnTo>
                    <a:pt x="50931" y="297607"/>
                  </a:lnTo>
                </a:path>
                <a:path w="2097404" h="306704">
                  <a:moveTo>
                    <a:pt x="44945" y="298614"/>
                  </a:moveTo>
                  <a:lnTo>
                    <a:pt x="47927" y="298121"/>
                  </a:lnTo>
                </a:path>
                <a:path w="2097404" h="306704">
                  <a:moveTo>
                    <a:pt x="41941" y="299128"/>
                  </a:moveTo>
                  <a:lnTo>
                    <a:pt x="44945" y="298614"/>
                  </a:lnTo>
                </a:path>
                <a:path w="2097404" h="306704">
                  <a:moveTo>
                    <a:pt x="38938" y="299621"/>
                  </a:moveTo>
                  <a:lnTo>
                    <a:pt x="41941" y="299128"/>
                  </a:lnTo>
                </a:path>
                <a:path w="2097404" h="306704">
                  <a:moveTo>
                    <a:pt x="35956" y="300178"/>
                  </a:moveTo>
                  <a:lnTo>
                    <a:pt x="38938" y="299621"/>
                  </a:lnTo>
                </a:path>
                <a:path w="2097404" h="306704">
                  <a:moveTo>
                    <a:pt x="32952" y="300671"/>
                  </a:moveTo>
                  <a:lnTo>
                    <a:pt x="35956" y="300178"/>
                  </a:lnTo>
                </a:path>
                <a:path w="2097404" h="306704">
                  <a:moveTo>
                    <a:pt x="29949" y="301164"/>
                  </a:moveTo>
                  <a:lnTo>
                    <a:pt x="32952" y="300671"/>
                  </a:lnTo>
                </a:path>
                <a:path w="2097404" h="306704">
                  <a:moveTo>
                    <a:pt x="26967" y="301679"/>
                  </a:moveTo>
                  <a:lnTo>
                    <a:pt x="29949" y="301164"/>
                  </a:lnTo>
                </a:path>
                <a:path w="2097404" h="306704">
                  <a:moveTo>
                    <a:pt x="23963" y="302172"/>
                  </a:moveTo>
                  <a:lnTo>
                    <a:pt x="26967" y="301679"/>
                  </a:lnTo>
                </a:path>
                <a:path w="2097404" h="306704">
                  <a:moveTo>
                    <a:pt x="20960" y="302686"/>
                  </a:moveTo>
                  <a:lnTo>
                    <a:pt x="23963" y="302172"/>
                  </a:lnTo>
                </a:path>
                <a:path w="2097404" h="306704">
                  <a:moveTo>
                    <a:pt x="17978" y="303179"/>
                  </a:moveTo>
                  <a:lnTo>
                    <a:pt x="20960" y="302686"/>
                  </a:lnTo>
                </a:path>
                <a:path w="2097404" h="306704">
                  <a:moveTo>
                    <a:pt x="14974" y="303693"/>
                  </a:moveTo>
                  <a:lnTo>
                    <a:pt x="17978" y="303179"/>
                  </a:lnTo>
                </a:path>
                <a:path w="2097404" h="306704">
                  <a:moveTo>
                    <a:pt x="11971" y="304186"/>
                  </a:moveTo>
                  <a:lnTo>
                    <a:pt x="14974" y="303693"/>
                  </a:lnTo>
                </a:path>
                <a:path w="2097404" h="306704">
                  <a:moveTo>
                    <a:pt x="8989" y="304679"/>
                  </a:moveTo>
                  <a:lnTo>
                    <a:pt x="11971" y="304186"/>
                  </a:lnTo>
                </a:path>
                <a:path w="2097404" h="306704">
                  <a:moveTo>
                    <a:pt x="5985" y="305194"/>
                  </a:moveTo>
                  <a:lnTo>
                    <a:pt x="8989" y="304679"/>
                  </a:lnTo>
                </a:path>
                <a:path w="2097404" h="306704">
                  <a:moveTo>
                    <a:pt x="2982" y="305687"/>
                  </a:moveTo>
                  <a:lnTo>
                    <a:pt x="5985" y="305194"/>
                  </a:lnTo>
                </a:path>
                <a:path w="2097404" h="306704">
                  <a:moveTo>
                    <a:pt x="0" y="306201"/>
                  </a:moveTo>
                  <a:lnTo>
                    <a:pt x="2982" y="305687"/>
                  </a:lnTo>
                </a:path>
                <a:path w="2097404" h="306704">
                  <a:moveTo>
                    <a:pt x="2094203" y="450"/>
                  </a:moveTo>
                  <a:lnTo>
                    <a:pt x="2097207" y="0"/>
                  </a:lnTo>
                </a:path>
                <a:path w="2097404" h="306704">
                  <a:moveTo>
                    <a:pt x="2091199" y="878"/>
                  </a:moveTo>
                  <a:lnTo>
                    <a:pt x="2094203" y="450"/>
                  </a:lnTo>
                </a:path>
                <a:path w="2097404" h="306704">
                  <a:moveTo>
                    <a:pt x="2088217" y="1285"/>
                  </a:moveTo>
                  <a:lnTo>
                    <a:pt x="2091199" y="878"/>
                  </a:lnTo>
                </a:path>
                <a:path w="2097404" h="306704">
                  <a:moveTo>
                    <a:pt x="2085214" y="1757"/>
                  </a:moveTo>
                  <a:lnTo>
                    <a:pt x="2088217" y="1285"/>
                  </a:lnTo>
                </a:path>
                <a:path w="2097404" h="306704">
                  <a:moveTo>
                    <a:pt x="2082210" y="2164"/>
                  </a:moveTo>
                  <a:lnTo>
                    <a:pt x="2085214" y="1757"/>
                  </a:lnTo>
                </a:path>
                <a:path w="2097404" h="306704">
                  <a:moveTo>
                    <a:pt x="2079249" y="2636"/>
                  </a:moveTo>
                  <a:lnTo>
                    <a:pt x="2082210" y="2164"/>
                  </a:lnTo>
                </a:path>
                <a:path w="2097404" h="306704">
                  <a:moveTo>
                    <a:pt x="2076225" y="3043"/>
                  </a:moveTo>
                  <a:lnTo>
                    <a:pt x="2079249" y="2636"/>
                  </a:lnTo>
                </a:path>
                <a:path w="2097404" h="306704">
                  <a:moveTo>
                    <a:pt x="2073242" y="3514"/>
                  </a:moveTo>
                  <a:lnTo>
                    <a:pt x="2076225" y="3043"/>
                  </a:lnTo>
                </a:path>
                <a:path w="2097404" h="306704">
                  <a:moveTo>
                    <a:pt x="2070239" y="3922"/>
                  </a:moveTo>
                  <a:lnTo>
                    <a:pt x="2073242" y="3514"/>
                  </a:lnTo>
                </a:path>
                <a:path w="2097404" h="306704">
                  <a:moveTo>
                    <a:pt x="2067257" y="4393"/>
                  </a:moveTo>
                  <a:lnTo>
                    <a:pt x="2070239" y="3922"/>
                  </a:lnTo>
                </a:path>
                <a:path w="2097404" h="306704">
                  <a:moveTo>
                    <a:pt x="2064253" y="4800"/>
                  </a:moveTo>
                  <a:lnTo>
                    <a:pt x="2067257" y="4393"/>
                  </a:lnTo>
                </a:path>
                <a:path w="2097404" h="306704">
                  <a:moveTo>
                    <a:pt x="2061250" y="5272"/>
                  </a:moveTo>
                  <a:lnTo>
                    <a:pt x="2064253" y="4800"/>
                  </a:lnTo>
                </a:path>
                <a:path w="2097404" h="306704">
                  <a:moveTo>
                    <a:pt x="2058268" y="5679"/>
                  </a:moveTo>
                  <a:lnTo>
                    <a:pt x="2061250" y="5272"/>
                  </a:lnTo>
                </a:path>
                <a:path w="2097404" h="306704">
                  <a:moveTo>
                    <a:pt x="2055265" y="6108"/>
                  </a:moveTo>
                  <a:lnTo>
                    <a:pt x="2058268" y="5679"/>
                  </a:lnTo>
                </a:path>
                <a:path w="2097404" h="306704">
                  <a:moveTo>
                    <a:pt x="2052261" y="6558"/>
                  </a:moveTo>
                  <a:lnTo>
                    <a:pt x="2055265" y="6108"/>
                  </a:lnTo>
                </a:path>
                <a:path w="2097404" h="306704">
                  <a:moveTo>
                    <a:pt x="2049257" y="6986"/>
                  </a:moveTo>
                  <a:lnTo>
                    <a:pt x="2052261" y="6558"/>
                  </a:lnTo>
                </a:path>
                <a:path w="2097404" h="306704">
                  <a:moveTo>
                    <a:pt x="2046276" y="7436"/>
                  </a:moveTo>
                  <a:lnTo>
                    <a:pt x="2049257" y="6986"/>
                  </a:lnTo>
                </a:path>
                <a:path w="2097404" h="306704">
                  <a:moveTo>
                    <a:pt x="2043272" y="7865"/>
                  </a:moveTo>
                  <a:lnTo>
                    <a:pt x="2046276" y="7436"/>
                  </a:lnTo>
                </a:path>
                <a:path w="2097404" h="306704">
                  <a:moveTo>
                    <a:pt x="2040268" y="8315"/>
                  </a:moveTo>
                  <a:lnTo>
                    <a:pt x="2043272" y="7865"/>
                  </a:lnTo>
                </a:path>
                <a:path w="2097404" h="306704">
                  <a:moveTo>
                    <a:pt x="2037307" y="8744"/>
                  </a:moveTo>
                  <a:lnTo>
                    <a:pt x="2040268" y="8315"/>
                  </a:lnTo>
                </a:path>
                <a:path w="2097404" h="306704">
                  <a:moveTo>
                    <a:pt x="2034283" y="9194"/>
                  </a:moveTo>
                  <a:lnTo>
                    <a:pt x="2037307" y="8744"/>
                  </a:lnTo>
                </a:path>
                <a:path w="2097404" h="306704">
                  <a:moveTo>
                    <a:pt x="2031279" y="9623"/>
                  </a:moveTo>
                  <a:lnTo>
                    <a:pt x="2034283" y="9194"/>
                  </a:lnTo>
                </a:path>
                <a:path w="2097404" h="306704">
                  <a:moveTo>
                    <a:pt x="2028319" y="10073"/>
                  </a:moveTo>
                  <a:lnTo>
                    <a:pt x="2031279" y="9623"/>
                  </a:lnTo>
                </a:path>
                <a:path w="2097404" h="306704">
                  <a:moveTo>
                    <a:pt x="2025293" y="10501"/>
                  </a:moveTo>
                  <a:lnTo>
                    <a:pt x="2028319" y="10073"/>
                  </a:lnTo>
                </a:path>
                <a:path w="2097404" h="306704">
                  <a:moveTo>
                    <a:pt x="2022290" y="10908"/>
                  </a:moveTo>
                  <a:lnTo>
                    <a:pt x="2025293" y="10501"/>
                  </a:lnTo>
                </a:path>
                <a:path w="2097404" h="306704">
                  <a:moveTo>
                    <a:pt x="2019308" y="11380"/>
                  </a:moveTo>
                  <a:lnTo>
                    <a:pt x="2022290" y="10908"/>
                  </a:lnTo>
                </a:path>
                <a:path w="2097404" h="306704">
                  <a:moveTo>
                    <a:pt x="2016304" y="11787"/>
                  </a:moveTo>
                  <a:lnTo>
                    <a:pt x="2019308" y="11380"/>
                  </a:lnTo>
                </a:path>
                <a:path w="2097404" h="306704">
                  <a:moveTo>
                    <a:pt x="2013322" y="12259"/>
                  </a:moveTo>
                  <a:lnTo>
                    <a:pt x="2016304" y="11787"/>
                  </a:lnTo>
                </a:path>
                <a:path w="2097404" h="306704">
                  <a:moveTo>
                    <a:pt x="2010319" y="12666"/>
                  </a:moveTo>
                  <a:lnTo>
                    <a:pt x="2013322" y="12259"/>
                  </a:lnTo>
                </a:path>
                <a:path w="2097404" h="306704">
                  <a:moveTo>
                    <a:pt x="2007337" y="13137"/>
                  </a:moveTo>
                  <a:lnTo>
                    <a:pt x="2010319" y="12666"/>
                  </a:lnTo>
                </a:path>
                <a:path w="2097404" h="306704">
                  <a:moveTo>
                    <a:pt x="2004333" y="13545"/>
                  </a:moveTo>
                  <a:lnTo>
                    <a:pt x="2007337" y="13137"/>
                  </a:lnTo>
                </a:path>
                <a:path w="2097404" h="306704">
                  <a:moveTo>
                    <a:pt x="2001330" y="14016"/>
                  </a:moveTo>
                  <a:lnTo>
                    <a:pt x="2004333" y="13545"/>
                  </a:lnTo>
                </a:path>
                <a:path w="2097404" h="306704">
                  <a:moveTo>
                    <a:pt x="1998326" y="14423"/>
                  </a:moveTo>
                  <a:lnTo>
                    <a:pt x="2001330" y="14016"/>
                  </a:lnTo>
                </a:path>
                <a:path w="2097404" h="306704">
                  <a:moveTo>
                    <a:pt x="1995344" y="14852"/>
                  </a:moveTo>
                  <a:lnTo>
                    <a:pt x="1998326" y="14423"/>
                  </a:lnTo>
                </a:path>
                <a:path w="2097404" h="306704">
                  <a:moveTo>
                    <a:pt x="1992341" y="15323"/>
                  </a:moveTo>
                  <a:lnTo>
                    <a:pt x="1995344" y="14852"/>
                  </a:lnTo>
                </a:path>
                <a:path w="2097404" h="306704">
                  <a:moveTo>
                    <a:pt x="1989337" y="15731"/>
                  </a:moveTo>
                  <a:lnTo>
                    <a:pt x="1992341" y="15323"/>
                  </a:lnTo>
                </a:path>
                <a:path w="2097404" h="306704">
                  <a:moveTo>
                    <a:pt x="1986355" y="16202"/>
                  </a:moveTo>
                  <a:lnTo>
                    <a:pt x="1989337" y="15731"/>
                  </a:lnTo>
                </a:path>
                <a:path w="2097404" h="306704">
                  <a:moveTo>
                    <a:pt x="1983351" y="16609"/>
                  </a:moveTo>
                  <a:lnTo>
                    <a:pt x="1986355" y="16202"/>
                  </a:lnTo>
                </a:path>
                <a:path w="2097404" h="306704">
                  <a:moveTo>
                    <a:pt x="1980348" y="17081"/>
                  </a:moveTo>
                  <a:lnTo>
                    <a:pt x="1983351" y="16609"/>
                  </a:lnTo>
                </a:path>
                <a:path w="2097404" h="306704">
                  <a:moveTo>
                    <a:pt x="1977366" y="17488"/>
                  </a:moveTo>
                  <a:lnTo>
                    <a:pt x="1980348" y="17081"/>
                  </a:lnTo>
                </a:path>
                <a:path w="2097404" h="306704">
                  <a:moveTo>
                    <a:pt x="1974362" y="17960"/>
                  </a:moveTo>
                  <a:lnTo>
                    <a:pt x="1977366" y="17488"/>
                  </a:lnTo>
                </a:path>
                <a:path w="2097404" h="306704">
                  <a:moveTo>
                    <a:pt x="1971359" y="18367"/>
                  </a:moveTo>
                  <a:lnTo>
                    <a:pt x="1974362" y="17960"/>
                  </a:lnTo>
                </a:path>
                <a:path w="2097404" h="306704">
                  <a:moveTo>
                    <a:pt x="1968377" y="18796"/>
                  </a:moveTo>
                  <a:lnTo>
                    <a:pt x="1971359" y="18367"/>
                  </a:lnTo>
                </a:path>
                <a:path w="2097404" h="306704">
                  <a:moveTo>
                    <a:pt x="1965395" y="19246"/>
                  </a:moveTo>
                  <a:lnTo>
                    <a:pt x="1968377" y="18796"/>
                  </a:lnTo>
                </a:path>
                <a:path w="2097404" h="306704">
                  <a:moveTo>
                    <a:pt x="1962391" y="19674"/>
                  </a:moveTo>
                  <a:lnTo>
                    <a:pt x="1965395" y="19246"/>
                  </a:lnTo>
                </a:path>
                <a:path w="2097404" h="306704">
                  <a:moveTo>
                    <a:pt x="1959388" y="20124"/>
                  </a:moveTo>
                  <a:lnTo>
                    <a:pt x="1962391" y="19674"/>
                  </a:lnTo>
                </a:path>
                <a:path w="2097404" h="306704">
                  <a:moveTo>
                    <a:pt x="1956384" y="20553"/>
                  </a:moveTo>
                  <a:lnTo>
                    <a:pt x="1959388" y="20124"/>
                  </a:lnTo>
                </a:path>
                <a:path w="2097404" h="306704">
                  <a:moveTo>
                    <a:pt x="1953402" y="21003"/>
                  </a:moveTo>
                  <a:lnTo>
                    <a:pt x="1956384" y="20553"/>
                  </a:lnTo>
                </a:path>
                <a:path w="2097404" h="306704">
                  <a:moveTo>
                    <a:pt x="1950399" y="21432"/>
                  </a:moveTo>
                  <a:lnTo>
                    <a:pt x="1953402" y="21003"/>
                  </a:lnTo>
                </a:path>
                <a:path w="2097404" h="306704">
                  <a:moveTo>
                    <a:pt x="1947395" y="21882"/>
                  </a:moveTo>
                  <a:lnTo>
                    <a:pt x="1950399" y="21432"/>
                  </a:lnTo>
                </a:path>
                <a:path w="2097404" h="306704">
                  <a:moveTo>
                    <a:pt x="1944413" y="22310"/>
                  </a:moveTo>
                  <a:lnTo>
                    <a:pt x="1947395" y="21882"/>
                  </a:lnTo>
                </a:path>
                <a:path w="2097404" h="306704">
                  <a:moveTo>
                    <a:pt x="1941410" y="22760"/>
                  </a:moveTo>
                  <a:lnTo>
                    <a:pt x="1944413" y="22310"/>
                  </a:lnTo>
                </a:path>
                <a:path w="2097404" h="306704">
                  <a:moveTo>
                    <a:pt x="1938406" y="23189"/>
                  </a:moveTo>
                  <a:lnTo>
                    <a:pt x="1941410" y="22760"/>
                  </a:lnTo>
                </a:path>
                <a:path w="2097404" h="306704">
                  <a:moveTo>
                    <a:pt x="1935445" y="23596"/>
                  </a:moveTo>
                  <a:lnTo>
                    <a:pt x="1938406" y="23189"/>
                  </a:lnTo>
                </a:path>
                <a:path w="2097404" h="306704">
                  <a:moveTo>
                    <a:pt x="1932420" y="24068"/>
                  </a:moveTo>
                  <a:lnTo>
                    <a:pt x="1935445" y="23596"/>
                  </a:lnTo>
                </a:path>
                <a:path w="2097404" h="306704">
                  <a:moveTo>
                    <a:pt x="1929417" y="24475"/>
                  </a:moveTo>
                  <a:lnTo>
                    <a:pt x="1932420" y="24068"/>
                  </a:lnTo>
                </a:path>
                <a:path w="2097404" h="306704">
                  <a:moveTo>
                    <a:pt x="1926435" y="24947"/>
                  </a:moveTo>
                  <a:lnTo>
                    <a:pt x="1929417" y="24475"/>
                  </a:lnTo>
                </a:path>
                <a:path w="2097404" h="306704">
                  <a:moveTo>
                    <a:pt x="1923432" y="25354"/>
                  </a:moveTo>
                  <a:lnTo>
                    <a:pt x="1926435" y="24947"/>
                  </a:lnTo>
                </a:path>
                <a:path w="2097404" h="306704">
                  <a:moveTo>
                    <a:pt x="1920428" y="25825"/>
                  </a:moveTo>
                  <a:lnTo>
                    <a:pt x="1923432" y="25354"/>
                  </a:lnTo>
                </a:path>
                <a:path w="2097404" h="306704">
                  <a:moveTo>
                    <a:pt x="1917446" y="26232"/>
                  </a:moveTo>
                  <a:lnTo>
                    <a:pt x="1920428" y="25825"/>
                  </a:lnTo>
                </a:path>
                <a:path w="2097404" h="306704">
                  <a:moveTo>
                    <a:pt x="1914442" y="26704"/>
                  </a:moveTo>
                  <a:lnTo>
                    <a:pt x="1917446" y="26232"/>
                  </a:lnTo>
                </a:path>
                <a:path w="2097404" h="306704">
                  <a:moveTo>
                    <a:pt x="1911439" y="27111"/>
                  </a:moveTo>
                  <a:lnTo>
                    <a:pt x="1914442" y="26704"/>
                  </a:lnTo>
                </a:path>
                <a:path w="2097404" h="306704">
                  <a:moveTo>
                    <a:pt x="1908457" y="27583"/>
                  </a:moveTo>
                  <a:lnTo>
                    <a:pt x="1911439" y="27111"/>
                  </a:lnTo>
                </a:path>
                <a:path w="2097404" h="306704">
                  <a:moveTo>
                    <a:pt x="1905453" y="27990"/>
                  </a:moveTo>
                  <a:lnTo>
                    <a:pt x="1908457" y="27583"/>
                  </a:lnTo>
                </a:path>
                <a:path w="2097404" h="306704">
                  <a:moveTo>
                    <a:pt x="1902471" y="28419"/>
                  </a:moveTo>
                  <a:lnTo>
                    <a:pt x="1905453" y="27990"/>
                  </a:lnTo>
                </a:path>
                <a:path w="2097404" h="306704">
                  <a:moveTo>
                    <a:pt x="1899468" y="28869"/>
                  </a:moveTo>
                  <a:lnTo>
                    <a:pt x="1902471" y="28419"/>
                  </a:lnTo>
                </a:path>
                <a:path w="2097404" h="306704">
                  <a:moveTo>
                    <a:pt x="1896464" y="29297"/>
                  </a:moveTo>
                  <a:lnTo>
                    <a:pt x="1899468" y="28869"/>
                  </a:lnTo>
                </a:path>
                <a:path w="2097404" h="306704">
                  <a:moveTo>
                    <a:pt x="1893482" y="29747"/>
                  </a:moveTo>
                  <a:lnTo>
                    <a:pt x="1896464" y="29297"/>
                  </a:lnTo>
                </a:path>
                <a:path w="2097404" h="306704">
                  <a:moveTo>
                    <a:pt x="1890478" y="30176"/>
                  </a:moveTo>
                  <a:lnTo>
                    <a:pt x="1893482" y="29747"/>
                  </a:lnTo>
                </a:path>
                <a:path w="2097404" h="306704">
                  <a:moveTo>
                    <a:pt x="1887475" y="30626"/>
                  </a:moveTo>
                  <a:lnTo>
                    <a:pt x="1890478" y="30176"/>
                  </a:lnTo>
                </a:path>
                <a:path w="2097404" h="306704">
                  <a:moveTo>
                    <a:pt x="1884493" y="31055"/>
                  </a:moveTo>
                  <a:lnTo>
                    <a:pt x="1887475" y="30626"/>
                  </a:lnTo>
                </a:path>
                <a:path w="2097404" h="306704">
                  <a:moveTo>
                    <a:pt x="1881490" y="31505"/>
                  </a:moveTo>
                  <a:lnTo>
                    <a:pt x="1884493" y="31055"/>
                  </a:lnTo>
                </a:path>
                <a:path w="2097404" h="306704">
                  <a:moveTo>
                    <a:pt x="1878486" y="31933"/>
                  </a:moveTo>
                  <a:lnTo>
                    <a:pt x="1881490" y="31505"/>
                  </a:lnTo>
                </a:path>
                <a:path w="2097404" h="306704">
                  <a:moveTo>
                    <a:pt x="1875504" y="32341"/>
                  </a:moveTo>
                  <a:lnTo>
                    <a:pt x="1878486" y="31933"/>
                  </a:lnTo>
                </a:path>
                <a:path w="2097404" h="306704">
                  <a:moveTo>
                    <a:pt x="1872500" y="32812"/>
                  </a:moveTo>
                  <a:lnTo>
                    <a:pt x="1875504" y="32341"/>
                  </a:lnTo>
                </a:path>
                <a:path w="2097404" h="306704">
                  <a:moveTo>
                    <a:pt x="1869497" y="33219"/>
                  </a:moveTo>
                  <a:lnTo>
                    <a:pt x="1872500" y="32812"/>
                  </a:lnTo>
                </a:path>
                <a:path w="2097404" h="306704">
                  <a:moveTo>
                    <a:pt x="1866515" y="33691"/>
                  </a:moveTo>
                  <a:lnTo>
                    <a:pt x="1869497" y="33219"/>
                  </a:lnTo>
                </a:path>
                <a:path w="2097404" h="306704">
                  <a:moveTo>
                    <a:pt x="1863511" y="34098"/>
                  </a:moveTo>
                  <a:lnTo>
                    <a:pt x="1866515" y="33691"/>
                  </a:lnTo>
                </a:path>
                <a:path w="2097404" h="306704">
                  <a:moveTo>
                    <a:pt x="1860508" y="34570"/>
                  </a:moveTo>
                  <a:lnTo>
                    <a:pt x="1863511" y="34098"/>
                  </a:lnTo>
                </a:path>
                <a:path w="2097404" h="306704">
                  <a:moveTo>
                    <a:pt x="1857526" y="34977"/>
                  </a:moveTo>
                  <a:lnTo>
                    <a:pt x="1860508" y="34570"/>
                  </a:lnTo>
                </a:path>
                <a:path w="2097404" h="306704">
                  <a:moveTo>
                    <a:pt x="1854522" y="35448"/>
                  </a:moveTo>
                  <a:lnTo>
                    <a:pt x="1857526" y="34977"/>
                  </a:lnTo>
                </a:path>
                <a:path w="2097404" h="306704">
                  <a:moveTo>
                    <a:pt x="1851540" y="35856"/>
                  </a:moveTo>
                  <a:lnTo>
                    <a:pt x="1854522" y="35448"/>
                  </a:lnTo>
                </a:path>
                <a:path w="2097404" h="306704">
                  <a:moveTo>
                    <a:pt x="1848536" y="36284"/>
                  </a:moveTo>
                  <a:lnTo>
                    <a:pt x="1851540" y="35856"/>
                  </a:lnTo>
                </a:path>
                <a:path w="2097404" h="306704">
                  <a:moveTo>
                    <a:pt x="1845533" y="36756"/>
                  </a:moveTo>
                  <a:lnTo>
                    <a:pt x="1848536" y="36284"/>
                  </a:lnTo>
                </a:path>
                <a:path w="2097404" h="306704">
                  <a:moveTo>
                    <a:pt x="1842551" y="37163"/>
                  </a:moveTo>
                  <a:lnTo>
                    <a:pt x="1845533" y="36756"/>
                  </a:lnTo>
                </a:path>
                <a:path w="2097404" h="306704">
                  <a:moveTo>
                    <a:pt x="1839548" y="37634"/>
                  </a:moveTo>
                  <a:lnTo>
                    <a:pt x="1842551" y="37163"/>
                  </a:lnTo>
                </a:path>
                <a:path w="2097404" h="306704">
                  <a:moveTo>
                    <a:pt x="1836544" y="38042"/>
                  </a:moveTo>
                  <a:lnTo>
                    <a:pt x="1839548" y="37634"/>
                  </a:lnTo>
                </a:path>
                <a:path w="2097404" h="306704">
                  <a:moveTo>
                    <a:pt x="1833562" y="38513"/>
                  </a:moveTo>
                  <a:lnTo>
                    <a:pt x="1836544" y="38042"/>
                  </a:lnTo>
                </a:path>
                <a:path w="2097404" h="306704">
                  <a:moveTo>
                    <a:pt x="1830558" y="38920"/>
                  </a:moveTo>
                  <a:lnTo>
                    <a:pt x="1833562" y="38513"/>
                  </a:lnTo>
                </a:path>
                <a:path w="2097404" h="306704">
                  <a:moveTo>
                    <a:pt x="1827555" y="39392"/>
                  </a:moveTo>
                  <a:lnTo>
                    <a:pt x="1830558" y="38920"/>
                  </a:lnTo>
                </a:path>
                <a:path w="2097404" h="306704">
                  <a:moveTo>
                    <a:pt x="1824573" y="39799"/>
                  </a:moveTo>
                  <a:lnTo>
                    <a:pt x="1827555" y="39392"/>
                  </a:lnTo>
                </a:path>
                <a:path w="2097404" h="306704">
                  <a:moveTo>
                    <a:pt x="1821569" y="40270"/>
                  </a:moveTo>
                  <a:lnTo>
                    <a:pt x="1824573" y="39799"/>
                  </a:lnTo>
                </a:path>
                <a:path w="2097404" h="306704">
                  <a:moveTo>
                    <a:pt x="1818566" y="40678"/>
                  </a:moveTo>
                  <a:lnTo>
                    <a:pt x="1821569" y="40270"/>
                  </a:lnTo>
                </a:path>
                <a:path w="2097404" h="306704">
                  <a:moveTo>
                    <a:pt x="1815584" y="41106"/>
                  </a:moveTo>
                  <a:lnTo>
                    <a:pt x="1818566" y="40678"/>
                  </a:lnTo>
                </a:path>
                <a:path w="2097404" h="306704">
                  <a:moveTo>
                    <a:pt x="1812580" y="41556"/>
                  </a:moveTo>
                  <a:lnTo>
                    <a:pt x="1815584" y="41106"/>
                  </a:lnTo>
                </a:path>
                <a:path w="2097404" h="306704">
                  <a:moveTo>
                    <a:pt x="1809577" y="41985"/>
                  </a:moveTo>
                  <a:lnTo>
                    <a:pt x="1812580" y="41556"/>
                  </a:lnTo>
                </a:path>
                <a:path w="2097404" h="306704">
                  <a:moveTo>
                    <a:pt x="1806594" y="42435"/>
                  </a:moveTo>
                  <a:lnTo>
                    <a:pt x="1809577" y="41985"/>
                  </a:lnTo>
                </a:path>
                <a:path w="2097404" h="306704">
                  <a:moveTo>
                    <a:pt x="1803591" y="42864"/>
                  </a:moveTo>
                  <a:lnTo>
                    <a:pt x="1806594" y="42435"/>
                  </a:lnTo>
                </a:path>
                <a:path w="2097404" h="306704">
                  <a:moveTo>
                    <a:pt x="1800587" y="43314"/>
                  </a:moveTo>
                  <a:lnTo>
                    <a:pt x="1803591" y="42864"/>
                  </a:lnTo>
                </a:path>
                <a:path w="2097404" h="306704">
                  <a:moveTo>
                    <a:pt x="1797606" y="43743"/>
                  </a:moveTo>
                  <a:lnTo>
                    <a:pt x="1800587" y="43314"/>
                  </a:lnTo>
                </a:path>
              </a:pathLst>
            </a:custGeom>
            <a:ln w="10721">
              <a:solidFill>
                <a:srgbClr val="010202"/>
              </a:solidFill>
            </a:ln>
          </p:spPr>
          <p:txBody>
            <a:bodyPr wrap="square" lIns="0" tIns="0" rIns="0" bIns="0" rtlCol="0"/>
            <a:lstStyle/>
            <a:p>
              <a:endParaRPr sz="2647"/>
            </a:p>
          </p:txBody>
        </p:sp>
        <p:sp>
          <p:nvSpPr>
            <p:cNvPr id="16" name="object 16"/>
            <p:cNvSpPr/>
            <p:nvPr/>
          </p:nvSpPr>
          <p:spPr>
            <a:xfrm>
              <a:off x="2830295" y="6578258"/>
              <a:ext cx="599440" cy="114300"/>
            </a:xfrm>
            <a:custGeom>
              <a:avLst/>
              <a:gdLst/>
              <a:ahLst/>
              <a:cxnLst/>
              <a:rect l="l" t="t" r="r" b="b"/>
              <a:pathLst>
                <a:path w="599439" h="114300">
                  <a:moveTo>
                    <a:pt x="596219" y="578"/>
                  </a:moveTo>
                  <a:lnTo>
                    <a:pt x="599223" y="0"/>
                  </a:lnTo>
                </a:path>
                <a:path w="599439" h="114300">
                  <a:moveTo>
                    <a:pt x="593216" y="1157"/>
                  </a:moveTo>
                  <a:lnTo>
                    <a:pt x="596219" y="578"/>
                  </a:lnTo>
                </a:path>
                <a:path w="599439" h="114300">
                  <a:moveTo>
                    <a:pt x="590234" y="1757"/>
                  </a:moveTo>
                  <a:lnTo>
                    <a:pt x="593216" y="1157"/>
                  </a:lnTo>
                </a:path>
                <a:path w="599439" h="114300">
                  <a:moveTo>
                    <a:pt x="587230" y="2336"/>
                  </a:moveTo>
                  <a:lnTo>
                    <a:pt x="590234" y="1757"/>
                  </a:lnTo>
                </a:path>
                <a:path w="599439" h="114300">
                  <a:moveTo>
                    <a:pt x="584227" y="2957"/>
                  </a:moveTo>
                  <a:lnTo>
                    <a:pt x="587230" y="2336"/>
                  </a:lnTo>
                </a:path>
                <a:path w="599439" h="114300">
                  <a:moveTo>
                    <a:pt x="581245" y="3557"/>
                  </a:moveTo>
                  <a:lnTo>
                    <a:pt x="584227" y="2957"/>
                  </a:lnTo>
                </a:path>
                <a:path w="599439" h="114300">
                  <a:moveTo>
                    <a:pt x="578241" y="4136"/>
                  </a:moveTo>
                  <a:lnTo>
                    <a:pt x="581245" y="3557"/>
                  </a:lnTo>
                </a:path>
                <a:path w="599439" h="114300">
                  <a:moveTo>
                    <a:pt x="575238" y="4715"/>
                  </a:moveTo>
                  <a:lnTo>
                    <a:pt x="578241" y="4136"/>
                  </a:lnTo>
                </a:path>
                <a:path w="599439" h="114300">
                  <a:moveTo>
                    <a:pt x="572256" y="5315"/>
                  </a:moveTo>
                  <a:lnTo>
                    <a:pt x="575238" y="4715"/>
                  </a:lnTo>
                </a:path>
                <a:path w="599439" h="114300">
                  <a:moveTo>
                    <a:pt x="569252" y="5893"/>
                  </a:moveTo>
                  <a:lnTo>
                    <a:pt x="572256" y="5315"/>
                  </a:lnTo>
                </a:path>
                <a:path w="599439" h="114300">
                  <a:moveTo>
                    <a:pt x="566270" y="6472"/>
                  </a:moveTo>
                  <a:lnTo>
                    <a:pt x="569252" y="5893"/>
                  </a:lnTo>
                </a:path>
                <a:path w="599439" h="114300">
                  <a:moveTo>
                    <a:pt x="563266" y="7072"/>
                  </a:moveTo>
                  <a:lnTo>
                    <a:pt x="566270" y="6472"/>
                  </a:lnTo>
                </a:path>
                <a:path w="599439" h="114300">
                  <a:moveTo>
                    <a:pt x="560263" y="7651"/>
                  </a:moveTo>
                  <a:lnTo>
                    <a:pt x="563266" y="7072"/>
                  </a:lnTo>
                </a:path>
                <a:path w="599439" h="114300">
                  <a:moveTo>
                    <a:pt x="557281" y="8229"/>
                  </a:moveTo>
                  <a:lnTo>
                    <a:pt x="560263" y="7651"/>
                  </a:lnTo>
                </a:path>
                <a:path w="599439" h="114300">
                  <a:moveTo>
                    <a:pt x="554277" y="8829"/>
                  </a:moveTo>
                  <a:lnTo>
                    <a:pt x="557281" y="8229"/>
                  </a:lnTo>
                </a:path>
                <a:path w="599439" h="114300">
                  <a:moveTo>
                    <a:pt x="551274" y="9408"/>
                  </a:moveTo>
                  <a:lnTo>
                    <a:pt x="554277" y="8829"/>
                  </a:lnTo>
                </a:path>
                <a:path w="599439" h="114300">
                  <a:moveTo>
                    <a:pt x="548292" y="9987"/>
                  </a:moveTo>
                  <a:lnTo>
                    <a:pt x="551274" y="9408"/>
                  </a:lnTo>
                </a:path>
                <a:path w="599439" h="114300">
                  <a:moveTo>
                    <a:pt x="545288" y="10587"/>
                  </a:moveTo>
                  <a:lnTo>
                    <a:pt x="548292" y="9987"/>
                  </a:lnTo>
                </a:path>
                <a:path w="599439" h="114300">
                  <a:moveTo>
                    <a:pt x="542285" y="11166"/>
                  </a:moveTo>
                  <a:lnTo>
                    <a:pt x="545288" y="10587"/>
                  </a:lnTo>
                </a:path>
                <a:path w="599439" h="114300">
                  <a:moveTo>
                    <a:pt x="539303" y="11744"/>
                  </a:moveTo>
                  <a:lnTo>
                    <a:pt x="542285" y="11166"/>
                  </a:lnTo>
                </a:path>
                <a:path w="599439" h="114300">
                  <a:moveTo>
                    <a:pt x="536299" y="12344"/>
                  </a:moveTo>
                  <a:lnTo>
                    <a:pt x="539303" y="11744"/>
                  </a:lnTo>
                </a:path>
                <a:path w="599439" h="114300">
                  <a:moveTo>
                    <a:pt x="533296" y="12923"/>
                  </a:moveTo>
                  <a:lnTo>
                    <a:pt x="536299" y="12344"/>
                  </a:lnTo>
                </a:path>
                <a:path w="599439" h="114300">
                  <a:moveTo>
                    <a:pt x="530314" y="13523"/>
                  </a:moveTo>
                  <a:lnTo>
                    <a:pt x="533296" y="12923"/>
                  </a:lnTo>
                </a:path>
                <a:path w="599439" h="114300">
                  <a:moveTo>
                    <a:pt x="527310" y="14102"/>
                  </a:moveTo>
                  <a:lnTo>
                    <a:pt x="530314" y="13523"/>
                  </a:lnTo>
                </a:path>
                <a:path w="599439" h="114300">
                  <a:moveTo>
                    <a:pt x="524307" y="14680"/>
                  </a:moveTo>
                  <a:lnTo>
                    <a:pt x="527310" y="14102"/>
                  </a:lnTo>
                </a:path>
                <a:path w="599439" h="114300">
                  <a:moveTo>
                    <a:pt x="521325" y="15281"/>
                  </a:moveTo>
                  <a:lnTo>
                    <a:pt x="524307" y="14680"/>
                  </a:lnTo>
                </a:path>
                <a:path w="599439" h="114300">
                  <a:moveTo>
                    <a:pt x="518321" y="15816"/>
                  </a:moveTo>
                  <a:lnTo>
                    <a:pt x="521325" y="15281"/>
                  </a:lnTo>
                </a:path>
                <a:path w="599439" h="114300">
                  <a:moveTo>
                    <a:pt x="515317" y="16395"/>
                  </a:moveTo>
                  <a:lnTo>
                    <a:pt x="518321" y="15816"/>
                  </a:lnTo>
                </a:path>
                <a:path w="599439" h="114300">
                  <a:moveTo>
                    <a:pt x="512335" y="16995"/>
                  </a:moveTo>
                  <a:lnTo>
                    <a:pt x="515317" y="16395"/>
                  </a:lnTo>
                </a:path>
                <a:path w="599439" h="114300">
                  <a:moveTo>
                    <a:pt x="509332" y="17574"/>
                  </a:moveTo>
                  <a:lnTo>
                    <a:pt x="512335" y="16995"/>
                  </a:lnTo>
                </a:path>
                <a:path w="599439" h="114300">
                  <a:moveTo>
                    <a:pt x="506350" y="18153"/>
                  </a:moveTo>
                  <a:lnTo>
                    <a:pt x="509332" y="17574"/>
                  </a:lnTo>
                </a:path>
                <a:path w="599439" h="114300">
                  <a:moveTo>
                    <a:pt x="503346" y="18753"/>
                  </a:moveTo>
                  <a:lnTo>
                    <a:pt x="506350" y="18153"/>
                  </a:lnTo>
                </a:path>
                <a:path w="599439" h="114300">
                  <a:moveTo>
                    <a:pt x="500343" y="19331"/>
                  </a:moveTo>
                  <a:lnTo>
                    <a:pt x="503346" y="18753"/>
                  </a:lnTo>
                </a:path>
                <a:path w="599439" h="114300">
                  <a:moveTo>
                    <a:pt x="497361" y="19910"/>
                  </a:moveTo>
                  <a:lnTo>
                    <a:pt x="500343" y="19331"/>
                  </a:lnTo>
                </a:path>
                <a:path w="599439" h="114300">
                  <a:moveTo>
                    <a:pt x="494357" y="20510"/>
                  </a:moveTo>
                  <a:lnTo>
                    <a:pt x="497361" y="19910"/>
                  </a:lnTo>
                </a:path>
                <a:path w="599439" h="114300">
                  <a:moveTo>
                    <a:pt x="491354" y="21089"/>
                  </a:moveTo>
                  <a:lnTo>
                    <a:pt x="494357" y="20510"/>
                  </a:lnTo>
                </a:path>
                <a:path w="599439" h="114300">
                  <a:moveTo>
                    <a:pt x="488372" y="21667"/>
                  </a:moveTo>
                  <a:lnTo>
                    <a:pt x="491354" y="21089"/>
                  </a:lnTo>
                </a:path>
                <a:path w="599439" h="114300">
                  <a:moveTo>
                    <a:pt x="485368" y="22268"/>
                  </a:moveTo>
                  <a:lnTo>
                    <a:pt x="488372" y="21667"/>
                  </a:lnTo>
                </a:path>
                <a:path w="599439" h="114300">
                  <a:moveTo>
                    <a:pt x="482365" y="22846"/>
                  </a:moveTo>
                  <a:lnTo>
                    <a:pt x="485368" y="22268"/>
                  </a:lnTo>
                </a:path>
                <a:path w="599439" h="114300">
                  <a:moveTo>
                    <a:pt x="479383" y="23425"/>
                  </a:moveTo>
                  <a:lnTo>
                    <a:pt x="482365" y="22846"/>
                  </a:lnTo>
                </a:path>
                <a:path w="599439" h="114300">
                  <a:moveTo>
                    <a:pt x="476379" y="23982"/>
                  </a:moveTo>
                  <a:lnTo>
                    <a:pt x="479383" y="23425"/>
                  </a:lnTo>
                </a:path>
                <a:path w="599439" h="114300">
                  <a:moveTo>
                    <a:pt x="473376" y="24561"/>
                  </a:moveTo>
                  <a:lnTo>
                    <a:pt x="476379" y="23982"/>
                  </a:lnTo>
                </a:path>
                <a:path w="599439" h="114300">
                  <a:moveTo>
                    <a:pt x="470393" y="25139"/>
                  </a:moveTo>
                  <a:lnTo>
                    <a:pt x="473376" y="24561"/>
                  </a:lnTo>
                </a:path>
                <a:path w="599439" h="114300">
                  <a:moveTo>
                    <a:pt x="467390" y="25740"/>
                  </a:moveTo>
                  <a:lnTo>
                    <a:pt x="470393" y="25139"/>
                  </a:lnTo>
                </a:path>
                <a:path w="599439" h="114300">
                  <a:moveTo>
                    <a:pt x="464386" y="26318"/>
                  </a:moveTo>
                  <a:lnTo>
                    <a:pt x="467390" y="25740"/>
                  </a:lnTo>
                </a:path>
                <a:path w="599439" h="114300">
                  <a:moveTo>
                    <a:pt x="461404" y="26918"/>
                  </a:moveTo>
                  <a:lnTo>
                    <a:pt x="464386" y="26318"/>
                  </a:lnTo>
                </a:path>
                <a:path w="599439" h="114300">
                  <a:moveTo>
                    <a:pt x="458401" y="27497"/>
                  </a:moveTo>
                  <a:lnTo>
                    <a:pt x="461404" y="26918"/>
                  </a:lnTo>
                </a:path>
                <a:path w="599439" h="114300">
                  <a:moveTo>
                    <a:pt x="455419" y="28076"/>
                  </a:moveTo>
                  <a:lnTo>
                    <a:pt x="458401" y="27497"/>
                  </a:lnTo>
                </a:path>
                <a:path w="599439" h="114300">
                  <a:moveTo>
                    <a:pt x="452415" y="28676"/>
                  </a:moveTo>
                  <a:lnTo>
                    <a:pt x="455419" y="28076"/>
                  </a:lnTo>
                </a:path>
                <a:path w="599439" h="114300">
                  <a:moveTo>
                    <a:pt x="449412" y="29211"/>
                  </a:moveTo>
                  <a:lnTo>
                    <a:pt x="452415" y="28676"/>
                  </a:lnTo>
                </a:path>
                <a:path w="599439" h="114300">
                  <a:moveTo>
                    <a:pt x="446430" y="29790"/>
                  </a:moveTo>
                  <a:lnTo>
                    <a:pt x="449412" y="29211"/>
                  </a:lnTo>
                </a:path>
                <a:path w="599439" h="114300">
                  <a:moveTo>
                    <a:pt x="443426" y="30390"/>
                  </a:moveTo>
                  <a:lnTo>
                    <a:pt x="446430" y="29790"/>
                  </a:lnTo>
                </a:path>
                <a:path w="599439" h="114300">
                  <a:moveTo>
                    <a:pt x="440423" y="30969"/>
                  </a:moveTo>
                  <a:lnTo>
                    <a:pt x="443426" y="30390"/>
                  </a:lnTo>
                </a:path>
                <a:path w="599439" h="114300">
                  <a:moveTo>
                    <a:pt x="437441" y="31548"/>
                  </a:moveTo>
                  <a:lnTo>
                    <a:pt x="440423" y="30969"/>
                  </a:lnTo>
                </a:path>
                <a:path w="599439" h="114300">
                  <a:moveTo>
                    <a:pt x="434437" y="32148"/>
                  </a:moveTo>
                  <a:lnTo>
                    <a:pt x="437441" y="31548"/>
                  </a:lnTo>
                </a:path>
                <a:path w="599439" h="114300">
                  <a:moveTo>
                    <a:pt x="431433" y="32683"/>
                  </a:moveTo>
                  <a:lnTo>
                    <a:pt x="434437" y="32148"/>
                  </a:lnTo>
                </a:path>
                <a:path w="599439" h="114300">
                  <a:moveTo>
                    <a:pt x="428451" y="33262"/>
                  </a:moveTo>
                  <a:lnTo>
                    <a:pt x="431433" y="32683"/>
                  </a:lnTo>
                </a:path>
                <a:path w="599439" h="114300">
                  <a:moveTo>
                    <a:pt x="425448" y="33862"/>
                  </a:moveTo>
                  <a:lnTo>
                    <a:pt x="428451" y="33262"/>
                  </a:lnTo>
                </a:path>
                <a:path w="599439" h="114300">
                  <a:moveTo>
                    <a:pt x="422444" y="34441"/>
                  </a:moveTo>
                  <a:lnTo>
                    <a:pt x="425448" y="33862"/>
                  </a:lnTo>
                </a:path>
                <a:path w="599439" h="114300">
                  <a:moveTo>
                    <a:pt x="419462" y="35020"/>
                  </a:moveTo>
                  <a:lnTo>
                    <a:pt x="422444" y="34441"/>
                  </a:lnTo>
                </a:path>
                <a:path w="599439" h="114300">
                  <a:moveTo>
                    <a:pt x="416459" y="35620"/>
                  </a:moveTo>
                  <a:lnTo>
                    <a:pt x="419462" y="35020"/>
                  </a:lnTo>
                </a:path>
                <a:path w="599439" h="114300">
                  <a:moveTo>
                    <a:pt x="413455" y="36156"/>
                  </a:moveTo>
                  <a:lnTo>
                    <a:pt x="416459" y="35620"/>
                  </a:lnTo>
                </a:path>
                <a:path w="599439" h="114300">
                  <a:moveTo>
                    <a:pt x="410473" y="36756"/>
                  </a:moveTo>
                  <a:lnTo>
                    <a:pt x="413455" y="36156"/>
                  </a:lnTo>
                </a:path>
                <a:path w="599439" h="114300">
                  <a:moveTo>
                    <a:pt x="407470" y="37334"/>
                  </a:moveTo>
                  <a:lnTo>
                    <a:pt x="410473" y="36756"/>
                  </a:lnTo>
                </a:path>
                <a:path w="599439" h="114300">
                  <a:moveTo>
                    <a:pt x="404466" y="37913"/>
                  </a:moveTo>
                  <a:lnTo>
                    <a:pt x="407470" y="37334"/>
                  </a:lnTo>
                </a:path>
                <a:path w="599439" h="114300">
                  <a:moveTo>
                    <a:pt x="401484" y="38513"/>
                  </a:moveTo>
                  <a:lnTo>
                    <a:pt x="404466" y="37913"/>
                  </a:lnTo>
                </a:path>
                <a:path w="599439" h="114300">
                  <a:moveTo>
                    <a:pt x="398480" y="39049"/>
                  </a:moveTo>
                  <a:lnTo>
                    <a:pt x="401484" y="38513"/>
                  </a:lnTo>
                </a:path>
                <a:path w="599439" h="114300">
                  <a:moveTo>
                    <a:pt x="395498" y="39628"/>
                  </a:moveTo>
                  <a:lnTo>
                    <a:pt x="398480" y="39049"/>
                  </a:lnTo>
                </a:path>
                <a:path w="599439" h="114300">
                  <a:moveTo>
                    <a:pt x="392495" y="40228"/>
                  </a:moveTo>
                  <a:lnTo>
                    <a:pt x="395498" y="39628"/>
                  </a:lnTo>
                </a:path>
                <a:path w="599439" h="114300">
                  <a:moveTo>
                    <a:pt x="389491" y="40806"/>
                  </a:moveTo>
                  <a:lnTo>
                    <a:pt x="392495" y="40228"/>
                  </a:lnTo>
                </a:path>
                <a:path w="599439" h="114300">
                  <a:moveTo>
                    <a:pt x="386509" y="41342"/>
                  </a:moveTo>
                  <a:lnTo>
                    <a:pt x="389491" y="40806"/>
                  </a:lnTo>
                </a:path>
                <a:path w="599439" h="114300">
                  <a:moveTo>
                    <a:pt x="383506" y="41942"/>
                  </a:moveTo>
                  <a:lnTo>
                    <a:pt x="386509" y="41342"/>
                  </a:lnTo>
                </a:path>
                <a:path w="599439" h="114300">
                  <a:moveTo>
                    <a:pt x="380502" y="42521"/>
                  </a:moveTo>
                  <a:lnTo>
                    <a:pt x="383506" y="41942"/>
                  </a:lnTo>
                </a:path>
                <a:path w="599439" h="114300">
                  <a:moveTo>
                    <a:pt x="377520" y="43100"/>
                  </a:moveTo>
                  <a:lnTo>
                    <a:pt x="380502" y="42521"/>
                  </a:lnTo>
                </a:path>
                <a:path w="599439" h="114300">
                  <a:moveTo>
                    <a:pt x="374517" y="43657"/>
                  </a:moveTo>
                  <a:lnTo>
                    <a:pt x="377520" y="43100"/>
                  </a:lnTo>
                </a:path>
                <a:path w="599439" h="114300">
                  <a:moveTo>
                    <a:pt x="371513" y="44235"/>
                  </a:moveTo>
                  <a:lnTo>
                    <a:pt x="374517" y="43657"/>
                  </a:lnTo>
                </a:path>
                <a:path w="599439" h="114300">
                  <a:moveTo>
                    <a:pt x="368531" y="44814"/>
                  </a:moveTo>
                  <a:lnTo>
                    <a:pt x="371513" y="44235"/>
                  </a:lnTo>
                </a:path>
                <a:path w="599439" h="114300">
                  <a:moveTo>
                    <a:pt x="365528" y="45414"/>
                  </a:moveTo>
                  <a:lnTo>
                    <a:pt x="368531" y="44814"/>
                  </a:lnTo>
                </a:path>
                <a:path w="599439" h="114300">
                  <a:moveTo>
                    <a:pt x="362524" y="45950"/>
                  </a:moveTo>
                  <a:lnTo>
                    <a:pt x="365528" y="45414"/>
                  </a:lnTo>
                </a:path>
                <a:path w="599439" h="114300">
                  <a:moveTo>
                    <a:pt x="359542" y="46550"/>
                  </a:moveTo>
                  <a:lnTo>
                    <a:pt x="362524" y="45950"/>
                  </a:lnTo>
                </a:path>
                <a:path w="599439" h="114300">
                  <a:moveTo>
                    <a:pt x="356539" y="47129"/>
                  </a:moveTo>
                  <a:lnTo>
                    <a:pt x="359542" y="46550"/>
                  </a:lnTo>
                </a:path>
                <a:path w="599439" h="114300">
                  <a:moveTo>
                    <a:pt x="353535" y="47665"/>
                  </a:moveTo>
                  <a:lnTo>
                    <a:pt x="356539" y="47129"/>
                  </a:lnTo>
                </a:path>
                <a:path w="599439" h="114300">
                  <a:moveTo>
                    <a:pt x="350553" y="48265"/>
                  </a:moveTo>
                  <a:lnTo>
                    <a:pt x="353535" y="47665"/>
                  </a:lnTo>
                </a:path>
                <a:path w="599439" h="114300">
                  <a:moveTo>
                    <a:pt x="347549" y="48843"/>
                  </a:moveTo>
                  <a:lnTo>
                    <a:pt x="350553" y="48265"/>
                  </a:lnTo>
                </a:path>
                <a:path w="599439" h="114300">
                  <a:moveTo>
                    <a:pt x="344567" y="49422"/>
                  </a:moveTo>
                  <a:lnTo>
                    <a:pt x="347549" y="48843"/>
                  </a:lnTo>
                </a:path>
                <a:path w="599439" h="114300">
                  <a:moveTo>
                    <a:pt x="341564" y="49979"/>
                  </a:moveTo>
                  <a:lnTo>
                    <a:pt x="344567" y="49422"/>
                  </a:lnTo>
                </a:path>
                <a:path w="599439" h="114300">
                  <a:moveTo>
                    <a:pt x="338560" y="50558"/>
                  </a:moveTo>
                  <a:lnTo>
                    <a:pt x="341564" y="49979"/>
                  </a:lnTo>
                </a:path>
                <a:path w="599439" h="114300">
                  <a:moveTo>
                    <a:pt x="335578" y="51137"/>
                  </a:moveTo>
                  <a:lnTo>
                    <a:pt x="338560" y="50558"/>
                  </a:lnTo>
                </a:path>
                <a:path w="599439" h="114300">
                  <a:moveTo>
                    <a:pt x="332575" y="51694"/>
                  </a:moveTo>
                  <a:lnTo>
                    <a:pt x="335578" y="51137"/>
                  </a:lnTo>
                </a:path>
                <a:path w="599439" h="114300">
                  <a:moveTo>
                    <a:pt x="329571" y="52273"/>
                  </a:moveTo>
                  <a:lnTo>
                    <a:pt x="332575" y="51694"/>
                  </a:lnTo>
                </a:path>
                <a:path w="599439" h="114300">
                  <a:moveTo>
                    <a:pt x="326589" y="52851"/>
                  </a:moveTo>
                  <a:lnTo>
                    <a:pt x="329571" y="52273"/>
                  </a:lnTo>
                </a:path>
                <a:path w="599439" h="114300">
                  <a:moveTo>
                    <a:pt x="323586" y="53408"/>
                  </a:moveTo>
                  <a:lnTo>
                    <a:pt x="326589" y="52851"/>
                  </a:lnTo>
                </a:path>
                <a:path w="599439" h="114300">
                  <a:moveTo>
                    <a:pt x="320582" y="53987"/>
                  </a:moveTo>
                  <a:lnTo>
                    <a:pt x="323586" y="53408"/>
                  </a:lnTo>
                </a:path>
                <a:path w="599439" h="114300">
                  <a:moveTo>
                    <a:pt x="317600" y="54587"/>
                  </a:moveTo>
                  <a:lnTo>
                    <a:pt x="320582" y="53987"/>
                  </a:lnTo>
                </a:path>
                <a:path w="599439" h="114300">
                  <a:moveTo>
                    <a:pt x="314597" y="55123"/>
                  </a:moveTo>
                  <a:lnTo>
                    <a:pt x="317600" y="54587"/>
                  </a:lnTo>
                </a:path>
                <a:path w="599439" h="114300">
                  <a:moveTo>
                    <a:pt x="311593" y="55702"/>
                  </a:moveTo>
                  <a:lnTo>
                    <a:pt x="314597" y="55123"/>
                  </a:lnTo>
                </a:path>
                <a:path w="599439" h="114300">
                  <a:moveTo>
                    <a:pt x="308611" y="56302"/>
                  </a:moveTo>
                  <a:lnTo>
                    <a:pt x="311593" y="55702"/>
                  </a:lnTo>
                </a:path>
                <a:path w="599439" h="114300">
                  <a:moveTo>
                    <a:pt x="305608" y="56838"/>
                  </a:moveTo>
                  <a:lnTo>
                    <a:pt x="308611" y="56302"/>
                  </a:lnTo>
                </a:path>
                <a:path w="599439" h="114300">
                  <a:moveTo>
                    <a:pt x="302604" y="57416"/>
                  </a:moveTo>
                  <a:lnTo>
                    <a:pt x="305608" y="56838"/>
                  </a:lnTo>
                </a:path>
                <a:path w="599439" h="114300">
                  <a:moveTo>
                    <a:pt x="299622" y="58016"/>
                  </a:moveTo>
                  <a:lnTo>
                    <a:pt x="302604" y="57416"/>
                  </a:lnTo>
                </a:path>
                <a:path w="599439" h="114300">
                  <a:moveTo>
                    <a:pt x="296618" y="58552"/>
                  </a:moveTo>
                  <a:lnTo>
                    <a:pt x="299622" y="58016"/>
                  </a:lnTo>
                </a:path>
                <a:path w="599439" h="114300">
                  <a:moveTo>
                    <a:pt x="293636" y="59131"/>
                  </a:moveTo>
                  <a:lnTo>
                    <a:pt x="296618" y="58552"/>
                  </a:lnTo>
                </a:path>
                <a:path w="599439" h="114300">
                  <a:moveTo>
                    <a:pt x="290633" y="59688"/>
                  </a:moveTo>
                  <a:lnTo>
                    <a:pt x="293636" y="59131"/>
                  </a:lnTo>
                </a:path>
                <a:path w="599439" h="114300">
                  <a:moveTo>
                    <a:pt x="287629" y="60267"/>
                  </a:moveTo>
                  <a:lnTo>
                    <a:pt x="290633" y="59688"/>
                  </a:lnTo>
                </a:path>
                <a:path w="599439" h="114300">
                  <a:moveTo>
                    <a:pt x="284647" y="60867"/>
                  </a:moveTo>
                  <a:lnTo>
                    <a:pt x="287629" y="60267"/>
                  </a:lnTo>
                </a:path>
                <a:path w="599439" h="114300">
                  <a:moveTo>
                    <a:pt x="281644" y="61403"/>
                  </a:moveTo>
                  <a:lnTo>
                    <a:pt x="284647" y="60867"/>
                  </a:lnTo>
                </a:path>
                <a:path w="599439" h="114300">
                  <a:moveTo>
                    <a:pt x="278640" y="61981"/>
                  </a:moveTo>
                  <a:lnTo>
                    <a:pt x="281644" y="61403"/>
                  </a:lnTo>
                </a:path>
                <a:path w="599439" h="114300">
                  <a:moveTo>
                    <a:pt x="275658" y="62539"/>
                  </a:moveTo>
                  <a:lnTo>
                    <a:pt x="278640" y="61981"/>
                  </a:lnTo>
                </a:path>
                <a:path w="599439" h="114300">
                  <a:moveTo>
                    <a:pt x="272655" y="63117"/>
                  </a:moveTo>
                  <a:lnTo>
                    <a:pt x="275658" y="62539"/>
                  </a:lnTo>
                </a:path>
                <a:path w="599439" h="114300">
                  <a:moveTo>
                    <a:pt x="269651" y="63696"/>
                  </a:moveTo>
                  <a:lnTo>
                    <a:pt x="272655" y="63117"/>
                  </a:lnTo>
                </a:path>
                <a:path w="599439" h="114300">
                  <a:moveTo>
                    <a:pt x="266669" y="64253"/>
                  </a:moveTo>
                  <a:lnTo>
                    <a:pt x="269651" y="63696"/>
                  </a:lnTo>
                </a:path>
                <a:path w="599439" h="114300">
                  <a:moveTo>
                    <a:pt x="263666" y="64832"/>
                  </a:moveTo>
                  <a:lnTo>
                    <a:pt x="266669" y="64253"/>
                  </a:lnTo>
                </a:path>
                <a:path w="599439" h="114300">
                  <a:moveTo>
                    <a:pt x="260662" y="65368"/>
                  </a:moveTo>
                  <a:lnTo>
                    <a:pt x="263666" y="64832"/>
                  </a:lnTo>
                </a:path>
                <a:path w="599439" h="114300">
                  <a:moveTo>
                    <a:pt x="257680" y="65968"/>
                  </a:moveTo>
                  <a:lnTo>
                    <a:pt x="260662" y="65368"/>
                  </a:lnTo>
                </a:path>
                <a:path w="599439" h="114300">
                  <a:moveTo>
                    <a:pt x="254676" y="66503"/>
                  </a:moveTo>
                  <a:lnTo>
                    <a:pt x="257680" y="65968"/>
                  </a:lnTo>
                </a:path>
                <a:path w="599439" h="114300">
                  <a:moveTo>
                    <a:pt x="251673" y="67104"/>
                  </a:moveTo>
                  <a:lnTo>
                    <a:pt x="254676" y="66503"/>
                  </a:lnTo>
                </a:path>
                <a:path w="599439" h="114300">
                  <a:moveTo>
                    <a:pt x="248691" y="67639"/>
                  </a:moveTo>
                  <a:lnTo>
                    <a:pt x="251673" y="67104"/>
                  </a:lnTo>
                </a:path>
                <a:path w="599439" h="114300">
                  <a:moveTo>
                    <a:pt x="245687" y="68218"/>
                  </a:moveTo>
                  <a:lnTo>
                    <a:pt x="248691" y="67639"/>
                  </a:lnTo>
                </a:path>
                <a:path w="599439" h="114300">
                  <a:moveTo>
                    <a:pt x="242684" y="68818"/>
                  </a:moveTo>
                  <a:lnTo>
                    <a:pt x="245687" y="68218"/>
                  </a:lnTo>
                </a:path>
                <a:path w="599439" h="114300">
                  <a:moveTo>
                    <a:pt x="239702" y="69354"/>
                  </a:moveTo>
                  <a:lnTo>
                    <a:pt x="242684" y="68818"/>
                  </a:lnTo>
                </a:path>
                <a:path w="599439" h="114300">
                  <a:moveTo>
                    <a:pt x="236698" y="69933"/>
                  </a:moveTo>
                  <a:lnTo>
                    <a:pt x="239702" y="69354"/>
                  </a:lnTo>
                </a:path>
                <a:path w="599439" h="114300">
                  <a:moveTo>
                    <a:pt x="233716" y="70490"/>
                  </a:moveTo>
                  <a:lnTo>
                    <a:pt x="236698" y="69933"/>
                  </a:lnTo>
                </a:path>
                <a:path w="599439" h="114300">
                  <a:moveTo>
                    <a:pt x="230713" y="71069"/>
                  </a:moveTo>
                  <a:lnTo>
                    <a:pt x="233716" y="70490"/>
                  </a:lnTo>
                </a:path>
                <a:path w="599439" h="114300">
                  <a:moveTo>
                    <a:pt x="227709" y="71604"/>
                  </a:moveTo>
                  <a:lnTo>
                    <a:pt x="230713" y="71069"/>
                  </a:lnTo>
                </a:path>
                <a:path w="599439" h="114300">
                  <a:moveTo>
                    <a:pt x="224727" y="72205"/>
                  </a:moveTo>
                  <a:lnTo>
                    <a:pt x="227709" y="71604"/>
                  </a:lnTo>
                </a:path>
                <a:path w="599439" h="114300">
                  <a:moveTo>
                    <a:pt x="221724" y="72740"/>
                  </a:moveTo>
                  <a:lnTo>
                    <a:pt x="224727" y="72205"/>
                  </a:lnTo>
                </a:path>
                <a:path w="599439" h="114300">
                  <a:moveTo>
                    <a:pt x="218720" y="73340"/>
                  </a:moveTo>
                  <a:lnTo>
                    <a:pt x="221724" y="72740"/>
                  </a:lnTo>
                </a:path>
                <a:path w="599439" h="114300">
                  <a:moveTo>
                    <a:pt x="215738" y="73876"/>
                  </a:moveTo>
                  <a:lnTo>
                    <a:pt x="218720" y="73340"/>
                  </a:lnTo>
                </a:path>
                <a:path w="599439" h="114300">
                  <a:moveTo>
                    <a:pt x="212734" y="74412"/>
                  </a:moveTo>
                  <a:lnTo>
                    <a:pt x="215738" y="73876"/>
                  </a:lnTo>
                </a:path>
                <a:path w="599439" h="114300">
                  <a:moveTo>
                    <a:pt x="209731" y="75012"/>
                  </a:moveTo>
                  <a:lnTo>
                    <a:pt x="212734" y="74412"/>
                  </a:lnTo>
                </a:path>
                <a:path w="599439" h="114300">
                  <a:moveTo>
                    <a:pt x="206749" y="75548"/>
                  </a:moveTo>
                  <a:lnTo>
                    <a:pt x="209731" y="75012"/>
                  </a:lnTo>
                </a:path>
                <a:path w="599439" h="114300">
                  <a:moveTo>
                    <a:pt x="203745" y="76127"/>
                  </a:moveTo>
                  <a:lnTo>
                    <a:pt x="206749" y="75548"/>
                  </a:lnTo>
                </a:path>
                <a:path w="599439" h="114300">
                  <a:moveTo>
                    <a:pt x="200742" y="76684"/>
                  </a:moveTo>
                  <a:lnTo>
                    <a:pt x="203745" y="76127"/>
                  </a:lnTo>
                </a:path>
                <a:path w="599439" h="114300">
                  <a:moveTo>
                    <a:pt x="197738" y="77262"/>
                  </a:moveTo>
                  <a:lnTo>
                    <a:pt x="200742" y="76684"/>
                  </a:lnTo>
                </a:path>
                <a:path w="599439" h="114300">
                  <a:moveTo>
                    <a:pt x="194756" y="77820"/>
                  </a:moveTo>
                  <a:lnTo>
                    <a:pt x="197738" y="77262"/>
                  </a:lnTo>
                </a:path>
                <a:path w="599439" h="114300">
                  <a:moveTo>
                    <a:pt x="191753" y="78398"/>
                  </a:moveTo>
                  <a:lnTo>
                    <a:pt x="194756" y="77820"/>
                  </a:lnTo>
                </a:path>
                <a:path w="599439" h="114300">
                  <a:moveTo>
                    <a:pt x="188771" y="78934"/>
                  </a:moveTo>
                  <a:lnTo>
                    <a:pt x="191753" y="78398"/>
                  </a:lnTo>
                </a:path>
                <a:path w="599439" h="114300">
                  <a:moveTo>
                    <a:pt x="185767" y="79491"/>
                  </a:moveTo>
                  <a:lnTo>
                    <a:pt x="188771" y="78934"/>
                  </a:lnTo>
                </a:path>
                <a:path w="599439" h="114300">
                  <a:moveTo>
                    <a:pt x="182785" y="80070"/>
                  </a:moveTo>
                  <a:lnTo>
                    <a:pt x="185767" y="79491"/>
                  </a:lnTo>
                </a:path>
                <a:path w="599439" h="114300">
                  <a:moveTo>
                    <a:pt x="179782" y="80606"/>
                  </a:moveTo>
                  <a:lnTo>
                    <a:pt x="182785" y="80070"/>
                  </a:lnTo>
                </a:path>
                <a:path w="599439" h="114300">
                  <a:moveTo>
                    <a:pt x="176757" y="81206"/>
                  </a:moveTo>
                  <a:lnTo>
                    <a:pt x="179782" y="80606"/>
                  </a:lnTo>
                </a:path>
                <a:path w="599439" h="114300">
                  <a:moveTo>
                    <a:pt x="173796" y="81742"/>
                  </a:moveTo>
                  <a:lnTo>
                    <a:pt x="176757" y="81206"/>
                  </a:lnTo>
                </a:path>
                <a:path w="599439" h="114300">
                  <a:moveTo>
                    <a:pt x="170792" y="82320"/>
                  </a:moveTo>
                  <a:lnTo>
                    <a:pt x="173796" y="81742"/>
                  </a:lnTo>
                </a:path>
                <a:path w="599439" h="114300">
                  <a:moveTo>
                    <a:pt x="167767" y="82878"/>
                  </a:moveTo>
                  <a:lnTo>
                    <a:pt x="170792" y="82320"/>
                  </a:lnTo>
                </a:path>
                <a:path w="599439" h="114300">
                  <a:moveTo>
                    <a:pt x="164807" y="83414"/>
                  </a:moveTo>
                  <a:lnTo>
                    <a:pt x="167767" y="82878"/>
                  </a:lnTo>
                </a:path>
                <a:path w="599439" h="114300">
                  <a:moveTo>
                    <a:pt x="161782" y="84014"/>
                  </a:moveTo>
                  <a:lnTo>
                    <a:pt x="164807" y="83414"/>
                  </a:lnTo>
                </a:path>
                <a:path w="599439" h="114300">
                  <a:moveTo>
                    <a:pt x="158800" y="84549"/>
                  </a:moveTo>
                  <a:lnTo>
                    <a:pt x="161782" y="84014"/>
                  </a:lnTo>
                </a:path>
                <a:path w="599439" h="114300">
                  <a:moveTo>
                    <a:pt x="155818" y="85085"/>
                  </a:moveTo>
                  <a:lnTo>
                    <a:pt x="158800" y="84549"/>
                  </a:lnTo>
                </a:path>
                <a:path w="599439" h="114300">
                  <a:moveTo>
                    <a:pt x="152814" y="85685"/>
                  </a:moveTo>
                  <a:lnTo>
                    <a:pt x="155818" y="85085"/>
                  </a:lnTo>
                </a:path>
                <a:path w="599439" h="114300">
                  <a:moveTo>
                    <a:pt x="149811" y="86221"/>
                  </a:moveTo>
                  <a:lnTo>
                    <a:pt x="152814" y="85685"/>
                  </a:lnTo>
                </a:path>
                <a:path w="599439" h="114300">
                  <a:moveTo>
                    <a:pt x="146807" y="86800"/>
                  </a:moveTo>
                  <a:lnTo>
                    <a:pt x="149811" y="86221"/>
                  </a:lnTo>
                </a:path>
                <a:path w="599439" h="114300">
                  <a:moveTo>
                    <a:pt x="143825" y="87357"/>
                  </a:moveTo>
                  <a:lnTo>
                    <a:pt x="146807" y="86800"/>
                  </a:lnTo>
                </a:path>
                <a:path w="599439" h="114300">
                  <a:moveTo>
                    <a:pt x="140800" y="87893"/>
                  </a:moveTo>
                  <a:lnTo>
                    <a:pt x="143825" y="87357"/>
                  </a:lnTo>
                </a:path>
                <a:path w="599439" h="114300">
                  <a:moveTo>
                    <a:pt x="137840" y="88493"/>
                  </a:moveTo>
                  <a:lnTo>
                    <a:pt x="140800" y="87893"/>
                  </a:lnTo>
                </a:path>
                <a:path w="599439" h="114300">
                  <a:moveTo>
                    <a:pt x="134836" y="89029"/>
                  </a:moveTo>
                  <a:lnTo>
                    <a:pt x="137840" y="88493"/>
                  </a:lnTo>
                </a:path>
                <a:path w="599439" h="114300">
                  <a:moveTo>
                    <a:pt x="131833" y="89564"/>
                  </a:moveTo>
                  <a:lnTo>
                    <a:pt x="134836" y="89029"/>
                  </a:lnTo>
                </a:path>
                <a:path w="599439" h="114300">
                  <a:moveTo>
                    <a:pt x="128850" y="90122"/>
                  </a:moveTo>
                  <a:lnTo>
                    <a:pt x="131833" y="89564"/>
                  </a:lnTo>
                </a:path>
                <a:path w="599439" h="114300">
                  <a:moveTo>
                    <a:pt x="125825" y="90700"/>
                  </a:moveTo>
                  <a:lnTo>
                    <a:pt x="128850" y="90122"/>
                  </a:lnTo>
                </a:path>
                <a:path w="599439" h="114300">
                  <a:moveTo>
                    <a:pt x="122865" y="91236"/>
                  </a:moveTo>
                  <a:lnTo>
                    <a:pt x="125825" y="90700"/>
                  </a:lnTo>
                </a:path>
                <a:path w="599439" h="114300">
                  <a:moveTo>
                    <a:pt x="119840" y="91793"/>
                  </a:moveTo>
                  <a:lnTo>
                    <a:pt x="122865" y="91236"/>
                  </a:lnTo>
                </a:path>
                <a:path w="599439" h="114300">
                  <a:moveTo>
                    <a:pt x="116858" y="92372"/>
                  </a:moveTo>
                  <a:lnTo>
                    <a:pt x="119840" y="91793"/>
                  </a:lnTo>
                </a:path>
                <a:path w="599439" h="114300">
                  <a:moveTo>
                    <a:pt x="113876" y="92929"/>
                  </a:moveTo>
                  <a:lnTo>
                    <a:pt x="116858" y="92372"/>
                  </a:lnTo>
                </a:path>
                <a:path w="599439" h="114300">
                  <a:moveTo>
                    <a:pt x="110851" y="93465"/>
                  </a:moveTo>
                  <a:lnTo>
                    <a:pt x="113876" y="92929"/>
                  </a:lnTo>
                </a:path>
                <a:path w="599439" h="114300">
                  <a:moveTo>
                    <a:pt x="107869" y="94001"/>
                  </a:moveTo>
                  <a:lnTo>
                    <a:pt x="110851" y="93465"/>
                  </a:lnTo>
                </a:path>
                <a:path w="599439" h="114300">
                  <a:moveTo>
                    <a:pt x="104865" y="94601"/>
                  </a:moveTo>
                  <a:lnTo>
                    <a:pt x="107869" y="94001"/>
                  </a:lnTo>
                </a:path>
                <a:path w="599439" h="114300">
                  <a:moveTo>
                    <a:pt x="101862" y="95137"/>
                  </a:moveTo>
                  <a:lnTo>
                    <a:pt x="104865" y="94601"/>
                  </a:lnTo>
                </a:path>
                <a:path w="599439" h="114300">
                  <a:moveTo>
                    <a:pt x="98880" y="95694"/>
                  </a:moveTo>
                  <a:lnTo>
                    <a:pt x="101862" y="95137"/>
                  </a:lnTo>
                </a:path>
                <a:path w="599439" h="114300">
                  <a:moveTo>
                    <a:pt x="95876" y="96230"/>
                  </a:moveTo>
                  <a:lnTo>
                    <a:pt x="98880" y="95694"/>
                  </a:lnTo>
                </a:path>
                <a:path w="599439" h="114300">
                  <a:moveTo>
                    <a:pt x="92894" y="96809"/>
                  </a:moveTo>
                  <a:lnTo>
                    <a:pt x="95876" y="96230"/>
                  </a:lnTo>
                </a:path>
                <a:path w="599439" h="114300">
                  <a:moveTo>
                    <a:pt x="89869" y="97366"/>
                  </a:moveTo>
                  <a:lnTo>
                    <a:pt x="92894" y="96809"/>
                  </a:lnTo>
                </a:path>
                <a:path w="599439" h="114300">
                  <a:moveTo>
                    <a:pt x="86908" y="97902"/>
                  </a:moveTo>
                  <a:lnTo>
                    <a:pt x="89869" y="97366"/>
                  </a:lnTo>
                </a:path>
                <a:path w="599439" h="114300">
                  <a:moveTo>
                    <a:pt x="83883" y="98437"/>
                  </a:moveTo>
                  <a:lnTo>
                    <a:pt x="86908" y="97902"/>
                  </a:lnTo>
                </a:path>
                <a:path w="599439" h="114300">
                  <a:moveTo>
                    <a:pt x="80880" y="99038"/>
                  </a:moveTo>
                  <a:lnTo>
                    <a:pt x="83883" y="98437"/>
                  </a:lnTo>
                </a:path>
                <a:path w="599439" h="114300">
                  <a:moveTo>
                    <a:pt x="77919" y="99573"/>
                  </a:moveTo>
                  <a:lnTo>
                    <a:pt x="80880" y="99038"/>
                  </a:lnTo>
                </a:path>
                <a:path w="599439" h="114300">
                  <a:moveTo>
                    <a:pt x="74894" y="100131"/>
                  </a:moveTo>
                  <a:lnTo>
                    <a:pt x="77919" y="99573"/>
                  </a:lnTo>
                </a:path>
                <a:path w="599439" h="114300">
                  <a:moveTo>
                    <a:pt x="71934" y="100666"/>
                  </a:moveTo>
                  <a:lnTo>
                    <a:pt x="74894" y="100131"/>
                  </a:lnTo>
                </a:path>
                <a:path w="599439" h="114300">
                  <a:moveTo>
                    <a:pt x="68909" y="101202"/>
                  </a:moveTo>
                  <a:lnTo>
                    <a:pt x="71934" y="100666"/>
                  </a:lnTo>
                </a:path>
                <a:path w="599439" h="114300">
                  <a:moveTo>
                    <a:pt x="65905" y="101759"/>
                  </a:moveTo>
                  <a:lnTo>
                    <a:pt x="68909" y="101202"/>
                  </a:lnTo>
                </a:path>
                <a:path w="599439" h="114300">
                  <a:moveTo>
                    <a:pt x="62923" y="102338"/>
                  </a:moveTo>
                  <a:lnTo>
                    <a:pt x="65905" y="101759"/>
                  </a:lnTo>
                </a:path>
                <a:path w="599439" h="114300">
                  <a:moveTo>
                    <a:pt x="59920" y="102874"/>
                  </a:moveTo>
                  <a:lnTo>
                    <a:pt x="62923" y="102338"/>
                  </a:lnTo>
                </a:path>
                <a:path w="599439" h="114300">
                  <a:moveTo>
                    <a:pt x="56938" y="103431"/>
                  </a:moveTo>
                  <a:lnTo>
                    <a:pt x="59920" y="102874"/>
                  </a:lnTo>
                </a:path>
                <a:path w="599439" h="114300">
                  <a:moveTo>
                    <a:pt x="53934" y="103967"/>
                  </a:moveTo>
                  <a:lnTo>
                    <a:pt x="56938" y="103431"/>
                  </a:lnTo>
                </a:path>
                <a:path w="599439" h="114300">
                  <a:moveTo>
                    <a:pt x="50952" y="104524"/>
                  </a:moveTo>
                  <a:lnTo>
                    <a:pt x="53934" y="103967"/>
                  </a:lnTo>
                </a:path>
                <a:path w="599439" h="114300">
                  <a:moveTo>
                    <a:pt x="47927" y="105060"/>
                  </a:moveTo>
                  <a:lnTo>
                    <a:pt x="50952" y="104524"/>
                  </a:lnTo>
                </a:path>
                <a:path w="599439" h="114300">
                  <a:moveTo>
                    <a:pt x="44945" y="105596"/>
                  </a:moveTo>
                  <a:lnTo>
                    <a:pt x="47927" y="105060"/>
                  </a:lnTo>
                </a:path>
                <a:path w="599439" h="114300">
                  <a:moveTo>
                    <a:pt x="41941" y="106196"/>
                  </a:moveTo>
                  <a:lnTo>
                    <a:pt x="44945" y="105596"/>
                  </a:lnTo>
                </a:path>
                <a:path w="599439" h="114300">
                  <a:moveTo>
                    <a:pt x="38938" y="106732"/>
                  </a:moveTo>
                  <a:lnTo>
                    <a:pt x="41941" y="106196"/>
                  </a:lnTo>
                </a:path>
                <a:path w="599439" h="114300">
                  <a:moveTo>
                    <a:pt x="35956" y="107289"/>
                  </a:moveTo>
                  <a:lnTo>
                    <a:pt x="38938" y="106732"/>
                  </a:lnTo>
                </a:path>
                <a:path w="599439" h="114300">
                  <a:moveTo>
                    <a:pt x="32952" y="107825"/>
                  </a:moveTo>
                  <a:lnTo>
                    <a:pt x="35956" y="107289"/>
                  </a:lnTo>
                </a:path>
                <a:path w="599439" h="114300">
                  <a:moveTo>
                    <a:pt x="29949" y="108360"/>
                  </a:moveTo>
                  <a:lnTo>
                    <a:pt x="32952" y="107825"/>
                  </a:lnTo>
                </a:path>
                <a:path w="599439" h="114300">
                  <a:moveTo>
                    <a:pt x="26967" y="108918"/>
                  </a:moveTo>
                  <a:lnTo>
                    <a:pt x="29949" y="108360"/>
                  </a:lnTo>
                </a:path>
                <a:path w="599439" h="114300">
                  <a:moveTo>
                    <a:pt x="23963" y="109454"/>
                  </a:moveTo>
                  <a:lnTo>
                    <a:pt x="26967" y="108918"/>
                  </a:lnTo>
                </a:path>
                <a:path w="599439" h="114300">
                  <a:moveTo>
                    <a:pt x="20981" y="109989"/>
                  </a:moveTo>
                  <a:lnTo>
                    <a:pt x="23963" y="109454"/>
                  </a:lnTo>
                </a:path>
                <a:path w="599439" h="114300">
                  <a:moveTo>
                    <a:pt x="17978" y="110547"/>
                  </a:moveTo>
                  <a:lnTo>
                    <a:pt x="20981" y="109989"/>
                  </a:lnTo>
                </a:path>
                <a:path w="599439" h="114300">
                  <a:moveTo>
                    <a:pt x="14974" y="111082"/>
                  </a:moveTo>
                  <a:lnTo>
                    <a:pt x="17978" y="110547"/>
                  </a:lnTo>
                </a:path>
                <a:path w="599439" h="114300">
                  <a:moveTo>
                    <a:pt x="11992" y="111640"/>
                  </a:moveTo>
                  <a:lnTo>
                    <a:pt x="14974" y="111082"/>
                  </a:lnTo>
                </a:path>
                <a:path w="599439" h="114300">
                  <a:moveTo>
                    <a:pt x="8989" y="112175"/>
                  </a:moveTo>
                  <a:lnTo>
                    <a:pt x="11992" y="111640"/>
                  </a:lnTo>
                </a:path>
                <a:path w="599439" h="114300">
                  <a:moveTo>
                    <a:pt x="5985" y="112711"/>
                  </a:moveTo>
                  <a:lnTo>
                    <a:pt x="8989" y="112175"/>
                  </a:lnTo>
                </a:path>
                <a:path w="599439" h="114300">
                  <a:moveTo>
                    <a:pt x="3003" y="113268"/>
                  </a:moveTo>
                  <a:lnTo>
                    <a:pt x="5985" y="112711"/>
                  </a:lnTo>
                </a:path>
                <a:path w="599439" h="114300">
                  <a:moveTo>
                    <a:pt x="0" y="113847"/>
                  </a:moveTo>
                  <a:lnTo>
                    <a:pt x="3003" y="113268"/>
                  </a:lnTo>
                </a:path>
              </a:pathLst>
            </a:custGeom>
            <a:ln w="10721">
              <a:solidFill>
                <a:srgbClr val="010202"/>
              </a:solidFill>
            </a:ln>
          </p:spPr>
          <p:txBody>
            <a:bodyPr wrap="square" lIns="0" tIns="0" rIns="0" bIns="0" rtlCol="0"/>
            <a:lstStyle/>
            <a:p>
              <a:endParaRPr sz="2647"/>
            </a:p>
          </p:txBody>
        </p:sp>
        <p:sp>
          <p:nvSpPr>
            <p:cNvPr id="17" name="object 17"/>
            <p:cNvSpPr/>
            <p:nvPr/>
          </p:nvSpPr>
          <p:spPr>
            <a:xfrm>
              <a:off x="3429512" y="6457826"/>
              <a:ext cx="599440" cy="120650"/>
            </a:xfrm>
            <a:custGeom>
              <a:avLst/>
              <a:gdLst/>
              <a:ahLst/>
              <a:cxnLst/>
              <a:rect l="l" t="t" r="r" b="b"/>
              <a:pathLst>
                <a:path w="599439" h="120650">
                  <a:moveTo>
                    <a:pt x="596198" y="621"/>
                  </a:moveTo>
                  <a:lnTo>
                    <a:pt x="599202" y="0"/>
                  </a:lnTo>
                </a:path>
                <a:path w="599439" h="120650">
                  <a:moveTo>
                    <a:pt x="593194" y="1200"/>
                  </a:moveTo>
                  <a:lnTo>
                    <a:pt x="596198" y="621"/>
                  </a:lnTo>
                </a:path>
                <a:path w="599439" h="120650">
                  <a:moveTo>
                    <a:pt x="590212" y="1843"/>
                  </a:moveTo>
                  <a:lnTo>
                    <a:pt x="593194" y="1200"/>
                  </a:lnTo>
                </a:path>
                <a:path w="599439" h="120650">
                  <a:moveTo>
                    <a:pt x="587209" y="2421"/>
                  </a:moveTo>
                  <a:lnTo>
                    <a:pt x="590212" y="1843"/>
                  </a:lnTo>
                </a:path>
                <a:path w="599439" h="120650">
                  <a:moveTo>
                    <a:pt x="584205" y="3043"/>
                  </a:moveTo>
                  <a:lnTo>
                    <a:pt x="587209" y="2421"/>
                  </a:lnTo>
                </a:path>
                <a:path w="599439" h="120650">
                  <a:moveTo>
                    <a:pt x="581223" y="3686"/>
                  </a:moveTo>
                  <a:lnTo>
                    <a:pt x="584205" y="3043"/>
                  </a:lnTo>
                </a:path>
                <a:path w="599439" h="120650">
                  <a:moveTo>
                    <a:pt x="578220" y="4264"/>
                  </a:moveTo>
                  <a:lnTo>
                    <a:pt x="581223" y="3686"/>
                  </a:lnTo>
                </a:path>
                <a:path w="599439" h="120650">
                  <a:moveTo>
                    <a:pt x="575216" y="4886"/>
                  </a:moveTo>
                  <a:lnTo>
                    <a:pt x="578220" y="4264"/>
                  </a:lnTo>
                </a:path>
                <a:path w="599439" h="120650">
                  <a:moveTo>
                    <a:pt x="572234" y="5529"/>
                  </a:moveTo>
                  <a:lnTo>
                    <a:pt x="575216" y="4886"/>
                  </a:lnTo>
                </a:path>
                <a:path w="599439" h="120650">
                  <a:moveTo>
                    <a:pt x="569231" y="6108"/>
                  </a:moveTo>
                  <a:lnTo>
                    <a:pt x="572234" y="5529"/>
                  </a:lnTo>
                </a:path>
                <a:path w="599439" h="120650">
                  <a:moveTo>
                    <a:pt x="566249" y="6729"/>
                  </a:moveTo>
                  <a:lnTo>
                    <a:pt x="569231" y="6108"/>
                  </a:lnTo>
                </a:path>
                <a:path w="599439" h="120650">
                  <a:moveTo>
                    <a:pt x="563245" y="7351"/>
                  </a:moveTo>
                  <a:lnTo>
                    <a:pt x="566249" y="6729"/>
                  </a:lnTo>
                </a:path>
                <a:path w="599439" h="120650">
                  <a:moveTo>
                    <a:pt x="560242" y="7951"/>
                  </a:moveTo>
                  <a:lnTo>
                    <a:pt x="563245" y="7351"/>
                  </a:lnTo>
                </a:path>
                <a:path w="599439" h="120650">
                  <a:moveTo>
                    <a:pt x="557260" y="8572"/>
                  </a:moveTo>
                  <a:lnTo>
                    <a:pt x="560242" y="7951"/>
                  </a:lnTo>
                </a:path>
                <a:path w="599439" h="120650">
                  <a:moveTo>
                    <a:pt x="554256" y="9194"/>
                  </a:moveTo>
                  <a:lnTo>
                    <a:pt x="557260" y="8572"/>
                  </a:lnTo>
                </a:path>
                <a:path w="599439" h="120650">
                  <a:moveTo>
                    <a:pt x="551252" y="9794"/>
                  </a:moveTo>
                  <a:lnTo>
                    <a:pt x="554256" y="9194"/>
                  </a:lnTo>
                </a:path>
                <a:path w="599439" h="120650">
                  <a:moveTo>
                    <a:pt x="548270" y="10416"/>
                  </a:moveTo>
                  <a:lnTo>
                    <a:pt x="551252" y="9794"/>
                  </a:lnTo>
                </a:path>
                <a:path w="599439" h="120650">
                  <a:moveTo>
                    <a:pt x="545267" y="10994"/>
                  </a:moveTo>
                  <a:lnTo>
                    <a:pt x="548270" y="10416"/>
                  </a:lnTo>
                </a:path>
                <a:path w="599439" h="120650">
                  <a:moveTo>
                    <a:pt x="542263" y="11637"/>
                  </a:moveTo>
                  <a:lnTo>
                    <a:pt x="545267" y="10994"/>
                  </a:lnTo>
                </a:path>
                <a:path w="599439" h="120650">
                  <a:moveTo>
                    <a:pt x="539281" y="12259"/>
                  </a:moveTo>
                  <a:lnTo>
                    <a:pt x="542263" y="11637"/>
                  </a:lnTo>
                </a:path>
                <a:path w="599439" h="120650">
                  <a:moveTo>
                    <a:pt x="536278" y="12837"/>
                  </a:moveTo>
                  <a:lnTo>
                    <a:pt x="539281" y="12259"/>
                  </a:lnTo>
                </a:path>
                <a:path w="599439" h="120650">
                  <a:moveTo>
                    <a:pt x="533274" y="13480"/>
                  </a:moveTo>
                  <a:lnTo>
                    <a:pt x="536278" y="12837"/>
                  </a:lnTo>
                </a:path>
                <a:path w="599439" h="120650">
                  <a:moveTo>
                    <a:pt x="530292" y="14102"/>
                  </a:moveTo>
                  <a:lnTo>
                    <a:pt x="533274" y="13480"/>
                  </a:lnTo>
                </a:path>
                <a:path w="599439" h="120650">
                  <a:moveTo>
                    <a:pt x="527289" y="14680"/>
                  </a:moveTo>
                  <a:lnTo>
                    <a:pt x="530292" y="14102"/>
                  </a:lnTo>
                </a:path>
                <a:path w="599439" h="120650">
                  <a:moveTo>
                    <a:pt x="524285" y="15323"/>
                  </a:moveTo>
                  <a:lnTo>
                    <a:pt x="527289" y="14680"/>
                  </a:lnTo>
                </a:path>
                <a:path w="599439" h="120650">
                  <a:moveTo>
                    <a:pt x="521303" y="15945"/>
                  </a:moveTo>
                  <a:lnTo>
                    <a:pt x="524285" y="15323"/>
                  </a:lnTo>
                </a:path>
                <a:path w="599439" h="120650">
                  <a:moveTo>
                    <a:pt x="518300" y="16524"/>
                  </a:moveTo>
                  <a:lnTo>
                    <a:pt x="521303" y="15945"/>
                  </a:lnTo>
                </a:path>
                <a:path w="599439" h="120650">
                  <a:moveTo>
                    <a:pt x="515296" y="17145"/>
                  </a:moveTo>
                  <a:lnTo>
                    <a:pt x="518300" y="16524"/>
                  </a:lnTo>
                </a:path>
                <a:path w="599439" h="120650">
                  <a:moveTo>
                    <a:pt x="512314" y="17745"/>
                  </a:moveTo>
                  <a:lnTo>
                    <a:pt x="515296" y="17145"/>
                  </a:lnTo>
                </a:path>
                <a:path w="599439" h="120650">
                  <a:moveTo>
                    <a:pt x="509310" y="18367"/>
                  </a:moveTo>
                  <a:lnTo>
                    <a:pt x="512314" y="17745"/>
                  </a:lnTo>
                </a:path>
                <a:path w="599439" h="120650">
                  <a:moveTo>
                    <a:pt x="506328" y="18945"/>
                  </a:moveTo>
                  <a:lnTo>
                    <a:pt x="509310" y="18367"/>
                  </a:lnTo>
                </a:path>
                <a:path w="599439" h="120650">
                  <a:moveTo>
                    <a:pt x="503325" y="19588"/>
                  </a:moveTo>
                  <a:lnTo>
                    <a:pt x="506328" y="18945"/>
                  </a:lnTo>
                </a:path>
                <a:path w="599439" h="120650">
                  <a:moveTo>
                    <a:pt x="500321" y="20210"/>
                  </a:moveTo>
                  <a:lnTo>
                    <a:pt x="503325" y="19588"/>
                  </a:lnTo>
                </a:path>
                <a:path w="599439" h="120650">
                  <a:moveTo>
                    <a:pt x="497339" y="20789"/>
                  </a:moveTo>
                  <a:lnTo>
                    <a:pt x="500321" y="20210"/>
                  </a:lnTo>
                </a:path>
                <a:path w="599439" h="120650">
                  <a:moveTo>
                    <a:pt x="494336" y="21432"/>
                  </a:moveTo>
                  <a:lnTo>
                    <a:pt x="497339" y="20789"/>
                  </a:lnTo>
                </a:path>
                <a:path w="599439" h="120650">
                  <a:moveTo>
                    <a:pt x="491332" y="22010"/>
                  </a:moveTo>
                  <a:lnTo>
                    <a:pt x="494336" y="21432"/>
                  </a:lnTo>
                </a:path>
                <a:path w="599439" h="120650">
                  <a:moveTo>
                    <a:pt x="488350" y="22632"/>
                  </a:moveTo>
                  <a:lnTo>
                    <a:pt x="491332" y="22010"/>
                  </a:lnTo>
                </a:path>
                <a:path w="599439" h="120650">
                  <a:moveTo>
                    <a:pt x="485347" y="23275"/>
                  </a:moveTo>
                  <a:lnTo>
                    <a:pt x="488350" y="22632"/>
                  </a:lnTo>
                </a:path>
                <a:path w="599439" h="120650">
                  <a:moveTo>
                    <a:pt x="482343" y="23853"/>
                  </a:moveTo>
                  <a:lnTo>
                    <a:pt x="485347" y="23275"/>
                  </a:lnTo>
                </a:path>
                <a:path w="599439" h="120650">
                  <a:moveTo>
                    <a:pt x="479361" y="24475"/>
                  </a:moveTo>
                  <a:lnTo>
                    <a:pt x="482343" y="23853"/>
                  </a:lnTo>
                </a:path>
                <a:path w="599439" h="120650">
                  <a:moveTo>
                    <a:pt x="476358" y="25075"/>
                  </a:moveTo>
                  <a:lnTo>
                    <a:pt x="479361" y="24475"/>
                  </a:lnTo>
                </a:path>
                <a:path w="599439" h="120650">
                  <a:moveTo>
                    <a:pt x="473354" y="25697"/>
                  </a:moveTo>
                  <a:lnTo>
                    <a:pt x="476358" y="25075"/>
                  </a:lnTo>
                </a:path>
                <a:path w="599439" h="120650">
                  <a:moveTo>
                    <a:pt x="470372" y="26275"/>
                  </a:moveTo>
                  <a:lnTo>
                    <a:pt x="473354" y="25697"/>
                  </a:lnTo>
                </a:path>
                <a:path w="599439" h="120650">
                  <a:moveTo>
                    <a:pt x="467369" y="26918"/>
                  </a:moveTo>
                  <a:lnTo>
                    <a:pt x="470372" y="26275"/>
                  </a:lnTo>
                </a:path>
                <a:path w="599439" h="120650">
                  <a:moveTo>
                    <a:pt x="464365" y="27497"/>
                  </a:moveTo>
                  <a:lnTo>
                    <a:pt x="467369" y="26918"/>
                  </a:lnTo>
                </a:path>
                <a:path w="599439" h="120650">
                  <a:moveTo>
                    <a:pt x="461383" y="28118"/>
                  </a:moveTo>
                  <a:lnTo>
                    <a:pt x="464365" y="27497"/>
                  </a:lnTo>
                </a:path>
                <a:path w="599439" h="120650">
                  <a:moveTo>
                    <a:pt x="458379" y="28761"/>
                  </a:moveTo>
                  <a:lnTo>
                    <a:pt x="461383" y="28118"/>
                  </a:lnTo>
                </a:path>
                <a:path w="599439" h="120650">
                  <a:moveTo>
                    <a:pt x="455397" y="29340"/>
                  </a:moveTo>
                  <a:lnTo>
                    <a:pt x="458379" y="28761"/>
                  </a:lnTo>
                </a:path>
                <a:path w="599439" h="120650">
                  <a:moveTo>
                    <a:pt x="452394" y="29962"/>
                  </a:moveTo>
                  <a:lnTo>
                    <a:pt x="455397" y="29340"/>
                  </a:lnTo>
                </a:path>
                <a:path w="599439" h="120650">
                  <a:moveTo>
                    <a:pt x="449390" y="30540"/>
                  </a:moveTo>
                  <a:lnTo>
                    <a:pt x="452394" y="29962"/>
                  </a:lnTo>
                </a:path>
                <a:path w="599439" h="120650">
                  <a:moveTo>
                    <a:pt x="446408" y="31183"/>
                  </a:moveTo>
                  <a:lnTo>
                    <a:pt x="449390" y="30540"/>
                  </a:lnTo>
                </a:path>
                <a:path w="599439" h="120650">
                  <a:moveTo>
                    <a:pt x="443405" y="31762"/>
                  </a:moveTo>
                  <a:lnTo>
                    <a:pt x="446408" y="31183"/>
                  </a:lnTo>
                </a:path>
                <a:path w="599439" h="120650">
                  <a:moveTo>
                    <a:pt x="440401" y="32383"/>
                  </a:moveTo>
                  <a:lnTo>
                    <a:pt x="443405" y="31762"/>
                  </a:lnTo>
                </a:path>
                <a:path w="599439" h="120650">
                  <a:moveTo>
                    <a:pt x="437419" y="32984"/>
                  </a:moveTo>
                  <a:lnTo>
                    <a:pt x="440401" y="32383"/>
                  </a:lnTo>
                </a:path>
                <a:path w="599439" h="120650">
                  <a:moveTo>
                    <a:pt x="434416" y="33605"/>
                  </a:moveTo>
                  <a:lnTo>
                    <a:pt x="437419" y="32984"/>
                  </a:lnTo>
                </a:path>
                <a:path w="599439" h="120650">
                  <a:moveTo>
                    <a:pt x="431412" y="34184"/>
                  </a:moveTo>
                  <a:lnTo>
                    <a:pt x="434416" y="33605"/>
                  </a:lnTo>
                </a:path>
                <a:path w="599439" h="120650">
                  <a:moveTo>
                    <a:pt x="428430" y="34827"/>
                  </a:moveTo>
                  <a:lnTo>
                    <a:pt x="431412" y="34184"/>
                  </a:lnTo>
                </a:path>
                <a:path w="599439" h="120650">
                  <a:moveTo>
                    <a:pt x="425427" y="35448"/>
                  </a:moveTo>
                  <a:lnTo>
                    <a:pt x="428430" y="34827"/>
                  </a:lnTo>
                </a:path>
                <a:path w="599439" h="120650">
                  <a:moveTo>
                    <a:pt x="422423" y="36027"/>
                  </a:moveTo>
                  <a:lnTo>
                    <a:pt x="425427" y="35448"/>
                  </a:lnTo>
                </a:path>
                <a:path w="599439" h="120650">
                  <a:moveTo>
                    <a:pt x="419441" y="36627"/>
                  </a:moveTo>
                  <a:lnTo>
                    <a:pt x="422423" y="36027"/>
                  </a:lnTo>
                </a:path>
                <a:path w="599439" h="120650">
                  <a:moveTo>
                    <a:pt x="416438" y="37249"/>
                  </a:moveTo>
                  <a:lnTo>
                    <a:pt x="419441" y="36627"/>
                  </a:lnTo>
                </a:path>
                <a:path w="599439" h="120650">
                  <a:moveTo>
                    <a:pt x="413434" y="37870"/>
                  </a:moveTo>
                  <a:lnTo>
                    <a:pt x="416438" y="37249"/>
                  </a:lnTo>
                </a:path>
                <a:path w="599439" h="120650">
                  <a:moveTo>
                    <a:pt x="410452" y="38470"/>
                  </a:moveTo>
                  <a:lnTo>
                    <a:pt x="413434" y="37870"/>
                  </a:lnTo>
                </a:path>
                <a:path w="599439" h="120650">
                  <a:moveTo>
                    <a:pt x="407448" y="39092"/>
                  </a:moveTo>
                  <a:lnTo>
                    <a:pt x="410452" y="38470"/>
                  </a:lnTo>
                </a:path>
                <a:path w="599439" h="120650">
                  <a:moveTo>
                    <a:pt x="404445" y="39670"/>
                  </a:moveTo>
                  <a:lnTo>
                    <a:pt x="407448" y="39092"/>
                  </a:lnTo>
                </a:path>
                <a:path w="599439" h="120650">
                  <a:moveTo>
                    <a:pt x="401463" y="40313"/>
                  </a:moveTo>
                  <a:lnTo>
                    <a:pt x="404445" y="39670"/>
                  </a:lnTo>
                </a:path>
                <a:path w="599439" h="120650">
                  <a:moveTo>
                    <a:pt x="398459" y="40892"/>
                  </a:moveTo>
                  <a:lnTo>
                    <a:pt x="401463" y="40313"/>
                  </a:lnTo>
                </a:path>
                <a:path w="599439" h="120650">
                  <a:moveTo>
                    <a:pt x="395477" y="41471"/>
                  </a:moveTo>
                  <a:lnTo>
                    <a:pt x="398459" y="40892"/>
                  </a:lnTo>
                </a:path>
                <a:path w="599439" h="120650">
                  <a:moveTo>
                    <a:pt x="392474" y="42114"/>
                  </a:moveTo>
                  <a:lnTo>
                    <a:pt x="395477" y="41471"/>
                  </a:lnTo>
                </a:path>
                <a:path w="599439" h="120650">
                  <a:moveTo>
                    <a:pt x="389470" y="42735"/>
                  </a:moveTo>
                  <a:lnTo>
                    <a:pt x="392474" y="42114"/>
                  </a:lnTo>
                </a:path>
                <a:path w="599439" h="120650">
                  <a:moveTo>
                    <a:pt x="386488" y="43314"/>
                  </a:moveTo>
                  <a:lnTo>
                    <a:pt x="389470" y="42735"/>
                  </a:lnTo>
                </a:path>
                <a:path w="599439" h="120650">
                  <a:moveTo>
                    <a:pt x="383485" y="43914"/>
                  </a:moveTo>
                  <a:lnTo>
                    <a:pt x="386488" y="43314"/>
                  </a:lnTo>
                </a:path>
                <a:path w="599439" h="120650">
                  <a:moveTo>
                    <a:pt x="380481" y="44535"/>
                  </a:moveTo>
                  <a:lnTo>
                    <a:pt x="383485" y="43914"/>
                  </a:lnTo>
                </a:path>
                <a:path w="599439" h="120650">
                  <a:moveTo>
                    <a:pt x="377499" y="45114"/>
                  </a:moveTo>
                  <a:lnTo>
                    <a:pt x="380481" y="44535"/>
                  </a:lnTo>
                </a:path>
                <a:path w="599439" h="120650">
                  <a:moveTo>
                    <a:pt x="374495" y="45736"/>
                  </a:moveTo>
                  <a:lnTo>
                    <a:pt x="377499" y="45114"/>
                  </a:lnTo>
                </a:path>
                <a:path w="599439" h="120650">
                  <a:moveTo>
                    <a:pt x="371492" y="46336"/>
                  </a:moveTo>
                  <a:lnTo>
                    <a:pt x="374495" y="45736"/>
                  </a:lnTo>
                </a:path>
                <a:path w="599439" h="120650">
                  <a:moveTo>
                    <a:pt x="368510" y="46957"/>
                  </a:moveTo>
                  <a:lnTo>
                    <a:pt x="371492" y="46336"/>
                  </a:lnTo>
                </a:path>
                <a:path w="599439" h="120650">
                  <a:moveTo>
                    <a:pt x="365506" y="47536"/>
                  </a:moveTo>
                  <a:lnTo>
                    <a:pt x="368510" y="46957"/>
                  </a:lnTo>
                </a:path>
                <a:path w="599439" h="120650">
                  <a:moveTo>
                    <a:pt x="362503" y="48179"/>
                  </a:moveTo>
                  <a:lnTo>
                    <a:pt x="365506" y="47536"/>
                  </a:lnTo>
                </a:path>
                <a:path w="599439" h="120650">
                  <a:moveTo>
                    <a:pt x="359521" y="48758"/>
                  </a:moveTo>
                  <a:lnTo>
                    <a:pt x="362503" y="48179"/>
                  </a:lnTo>
                </a:path>
                <a:path w="599439" h="120650">
                  <a:moveTo>
                    <a:pt x="356517" y="49379"/>
                  </a:moveTo>
                  <a:lnTo>
                    <a:pt x="359521" y="48758"/>
                  </a:lnTo>
                </a:path>
                <a:path w="599439" h="120650">
                  <a:moveTo>
                    <a:pt x="353514" y="49979"/>
                  </a:moveTo>
                  <a:lnTo>
                    <a:pt x="356517" y="49379"/>
                  </a:lnTo>
                </a:path>
                <a:path w="599439" h="120650">
                  <a:moveTo>
                    <a:pt x="350532" y="50601"/>
                  </a:moveTo>
                  <a:lnTo>
                    <a:pt x="353514" y="49979"/>
                  </a:lnTo>
                </a:path>
                <a:path w="599439" h="120650">
                  <a:moveTo>
                    <a:pt x="347528" y="51179"/>
                  </a:moveTo>
                  <a:lnTo>
                    <a:pt x="350532" y="50601"/>
                  </a:lnTo>
                </a:path>
                <a:path w="599439" h="120650">
                  <a:moveTo>
                    <a:pt x="344546" y="51780"/>
                  </a:moveTo>
                  <a:lnTo>
                    <a:pt x="347528" y="51179"/>
                  </a:lnTo>
                </a:path>
                <a:path w="599439" h="120650">
                  <a:moveTo>
                    <a:pt x="341543" y="52401"/>
                  </a:moveTo>
                  <a:lnTo>
                    <a:pt x="344546" y="51780"/>
                  </a:lnTo>
                </a:path>
                <a:path w="599439" h="120650">
                  <a:moveTo>
                    <a:pt x="338539" y="52980"/>
                  </a:moveTo>
                  <a:lnTo>
                    <a:pt x="341543" y="52401"/>
                  </a:lnTo>
                </a:path>
                <a:path w="599439" h="120650">
                  <a:moveTo>
                    <a:pt x="335557" y="53623"/>
                  </a:moveTo>
                  <a:lnTo>
                    <a:pt x="338539" y="52980"/>
                  </a:lnTo>
                </a:path>
                <a:path w="599439" h="120650">
                  <a:moveTo>
                    <a:pt x="332554" y="54201"/>
                  </a:moveTo>
                  <a:lnTo>
                    <a:pt x="335557" y="53623"/>
                  </a:lnTo>
                </a:path>
                <a:path w="599439" h="120650">
                  <a:moveTo>
                    <a:pt x="329550" y="54823"/>
                  </a:moveTo>
                  <a:lnTo>
                    <a:pt x="332554" y="54201"/>
                  </a:lnTo>
                </a:path>
                <a:path w="599439" h="120650">
                  <a:moveTo>
                    <a:pt x="326568" y="55423"/>
                  </a:moveTo>
                  <a:lnTo>
                    <a:pt x="329550" y="54823"/>
                  </a:lnTo>
                </a:path>
                <a:path w="599439" h="120650">
                  <a:moveTo>
                    <a:pt x="323564" y="56002"/>
                  </a:moveTo>
                  <a:lnTo>
                    <a:pt x="326568" y="55423"/>
                  </a:lnTo>
                </a:path>
                <a:path w="599439" h="120650">
                  <a:moveTo>
                    <a:pt x="320561" y="56623"/>
                  </a:moveTo>
                  <a:lnTo>
                    <a:pt x="323564" y="56002"/>
                  </a:lnTo>
                </a:path>
                <a:path w="599439" h="120650">
                  <a:moveTo>
                    <a:pt x="317579" y="57223"/>
                  </a:moveTo>
                  <a:lnTo>
                    <a:pt x="320561" y="56623"/>
                  </a:lnTo>
                </a:path>
                <a:path w="599439" h="120650">
                  <a:moveTo>
                    <a:pt x="314575" y="57845"/>
                  </a:moveTo>
                  <a:lnTo>
                    <a:pt x="317579" y="57223"/>
                  </a:lnTo>
                </a:path>
                <a:path w="599439" h="120650">
                  <a:moveTo>
                    <a:pt x="311572" y="58424"/>
                  </a:moveTo>
                  <a:lnTo>
                    <a:pt x="314575" y="57845"/>
                  </a:lnTo>
                </a:path>
                <a:path w="599439" h="120650">
                  <a:moveTo>
                    <a:pt x="308590" y="59067"/>
                  </a:moveTo>
                  <a:lnTo>
                    <a:pt x="311572" y="58424"/>
                  </a:lnTo>
                </a:path>
                <a:path w="599439" h="120650">
                  <a:moveTo>
                    <a:pt x="305586" y="59645"/>
                  </a:moveTo>
                  <a:lnTo>
                    <a:pt x="308590" y="59067"/>
                  </a:lnTo>
                </a:path>
                <a:path w="599439" h="120650">
                  <a:moveTo>
                    <a:pt x="302583" y="60224"/>
                  </a:moveTo>
                  <a:lnTo>
                    <a:pt x="305586" y="59645"/>
                  </a:lnTo>
                </a:path>
                <a:path w="599439" h="120650">
                  <a:moveTo>
                    <a:pt x="299601" y="60867"/>
                  </a:moveTo>
                  <a:lnTo>
                    <a:pt x="302583" y="60224"/>
                  </a:lnTo>
                </a:path>
                <a:path w="599439" h="120650">
                  <a:moveTo>
                    <a:pt x="296597" y="61445"/>
                  </a:moveTo>
                  <a:lnTo>
                    <a:pt x="299601" y="60867"/>
                  </a:lnTo>
                </a:path>
                <a:path w="599439" h="120650">
                  <a:moveTo>
                    <a:pt x="293615" y="62067"/>
                  </a:moveTo>
                  <a:lnTo>
                    <a:pt x="296597" y="61445"/>
                  </a:lnTo>
                </a:path>
                <a:path w="599439" h="120650">
                  <a:moveTo>
                    <a:pt x="290612" y="62667"/>
                  </a:moveTo>
                  <a:lnTo>
                    <a:pt x="293615" y="62067"/>
                  </a:lnTo>
                </a:path>
                <a:path w="599439" h="120650">
                  <a:moveTo>
                    <a:pt x="287608" y="63246"/>
                  </a:moveTo>
                  <a:lnTo>
                    <a:pt x="290612" y="62667"/>
                  </a:lnTo>
                </a:path>
                <a:path w="599439" h="120650">
                  <a:moveTo>
                    <a:pt x="284626" y="63867"/>
                  </a:moveTo>
                  <a:lnTo>
                    <a:pt x="287608" y="63246"/>
                  </a:lnTo>
                </a:path>
                <a:path w="599439" h="120650">
                  <a:moveTo>
                    <a:pt x="281622" y="64467"/>
                  </a:moveTo>
                  <a:lnTo>
                    <a:pt x="284626" y="63867"/>
                  </a:lnTo>
                </a:path>
                <a:path w="599439" h="120650">
                  <a:moveTo>
                    <a:pt x="278619" y="65089"/>
                  </a:moveTo>
                  <a:lnTo>
                    <a:pt x="281622" y="64467"/>
                  </a:lnTo>
                </a:path>
                <a:path w="599439" h="120650">
                  <a:moveTo>
                    <a:pt x="275637" y="65668"/>
                  </a:moveTo>
                  <a:lnTo>
                    <a:pt x="278619" y="65089"/>
                  </a:lnTo>
                </a:path>
                <a:path w="599439" h="120650">
                  <a:moveTo>
                    <a:pt x="272633" y="66268"/>
                  </a:moveTo>
                  <a:lnTo>
                    <a:pt x="275637" y="65668"/>
                  </a:lnTo>
                </a:path>
                <a:path w="599439" h="120650">
                  <a:moveTo>
                    <a:pt x="269630" y="66889"/>
                  </a:moveTo>
                  <a:lnTo>
                    <a:pt x="272633" y="66268"/>
                  </a:lnTo>
                </a:path>
                <a:path w="599439" h="120650">
                  <a:moveTo>
                    <a:pt x="266648" y="67468"/>
                  </a:moveTo>
                  <a:lnTo>
                    <a:pt x="269630" y="66889"/>
                  </a:lnTo>
                </a:path>
                <a:path w="599439" h="120650">
                  <a:moveTo>
                    <a:pt x="263644" y="68047"/>
                  </a:moveTo>
                  <a:lnTo>
                    <a:pt x="266648" y="67468"/>
                  </a:lnTo>
                </a:path>
                <a:path w="599439" h="120650">
                  <a:moveTo>
                    <a:pt x="260641" y="68690"/>
                  </a:moveTo>
                  <a:lnTo>
                    <a:pt x="263644" y="68047"/>
                  </a:lnTo>
                </a:path>
                <a:path w="599439" h="120650">
                  <a:moveTo>
                    <a:pt x="257659" y="69268"/>
                  </a:moveTo>
                  <a:lnTo>
                    <a:pt x="260641" y="68690"/>
                  </a:lnTo>
                </a:path>
                <a:path w="599439" h="120650">
                  <a:moveTo>
                    <a:pt x="254655" y="69847"/>
                  </a:moveTo>
                  <a:lnTo>
                    <a:pt x="257659" y="69268"/>
                  </a:lnTo>
                </a:path>
                <a:path w="599439" h="120650">
                  <a:moveTo>
                    <a:pt x="251652" y="70490"/>
                  </a:moveTo>
                  <a:lnTo>
                    <a:pt x="254655" y="69847"/>
                  </a:lnTo>
                </a:path>
                <a:path w="599439" h="120650">
                  <a:moveTo>
                    <a:pt x="248669" y="71069"/>
                  </a:moveTo>
                  <a:lnTo>
                    <a:pt x="251652" y="70490"/>
                  </a:lnTo>
                </a:path>
                <a:path w="599439" h="120650">
                  <a:moveTo>
                    <a:pt x="245666" y="71647"/>
                  </a:moveTo>
                  <a:lnTo>
                    <a:pt x="248669" y="71069"/>
                  </a:lnTo>
                </a:path>
                <a:path w="599439" h="120650">
                  <a:moveTo>
                    <a:pt x="242663" y="72290"/>
                  </a:moveTo>
                  <a:lnTo>
                    <a:pt x="245666" y="71647"/>
                  </a:lnTo>
                </a:path>
                <a:path w="599439" h="120650">
                  <a:moveTo>
                    <a:pt x="239680" y="72869"/>
                  </a:moveTo>
                  <a:lnTo>
                    <a:pt x="242663" y="72290"/>
                  </a:lnTo>
                </a:path>
                <a:path w="599439" h="120650">
                  <a:moveTo>
                    <a:pt x="236677" y="73447"/>
                  </a:moveTo>
                  <a:lnTo>
                    <a:pt x="239680" y="72869"/>
                  </a:lnTo>
                </a:path>
                <a:path w="599439" h="120650">
                  <a:moveTo>
                    <a:pt x="233695" y="74090"/>
                  </a:moveTo>
                  <a:lnTo>
                    <a:pt x="236677" y="73447"/>
                  </a:lnTo>
                </a:path>
                <a:path w="599439" h="120650">
                  <a:moveTo>
                    <a:pt x="230691" y="74669"/>
                  </a:moveTo>
                  <a:lnTo>
                    <a:pt x="233695" y="74090"/>
                  </a:lnTo>
                </a:path>
                <a:path w="599439" h="120650">
                  <a:moveTo>
                    <a:pt x="227688" y="75248"/>
                  </a:moveTo>
                  <a:lnTo>
                    <a:pt x="230691" y="74669"/>
                  </a:lnTo>
                </a:path>
                <a:path w="599439" h="120650">
                  <a:moveTo>
                    <a:pt x="224706" y="75891"/>
                  </a:moveTo>
                  <a:lnTo>
                    <a:pt x="227688" y="75248"/>
                  </a:lnTo>
                </a:path>
                <a:path w="599439" h="120650">
                  <a:moveTo>
                    <a:pt x="221702" y="76469"/>
                  </a:moveTo>
                  <a:lnTo>
                    <a:pt x="224706" y="75891"/>
                  </a:lnTo>
                </a:path>
                <a:path w="599439" h="120650">
                  <a:moveTo>
                    <a:pt x="218699" y="77048"/>
                  </a:moveTo>
                  <a:lnTo>
                    <a:pt x="221702" y="76469"/>
                  </a:lnTo>
                </a:path>
                <a:path w="599439" h="120650">
                  <a:moveTo>
                    <a:pt x="215716" y="77691"/>
                  </a:moveTo>
                  <a:lnTo>
                    <a:pt x="218699" y="77048"/>
                  </a:lnTo>
                </a:path>
                <a:path w="599439" h="120650">
                  <a:moveTo>
                    <a:pt x="212713" y="78270"/>
                  </a:moveTo>
                  <a:lnTo>
                    <a:pt x="215716" y="77691"/>
                  </a:lnTo>
                </a:path>
                <a:path w="599439" h="120650">
                  <a:moveTo>
                    <a:pt x="209710" y="78848"/>
                  </a:moveTo>
                  <a:lnTo>
                    <a:pt x="212713" y="78270"/>
                  </a:lnTo>
                </a:path>
                <a:path w="599439" h="120650">
                  <a:moveTo>
                    <a:pt x="206728" y="79491"/>
                  </a:moveTo>
                  <a:lnTo>
                    <a:pt x="209710" y="78848"/>
                  </a:lnTo>
                </a:path>
                <a:path w="599439" h="120650">
                  <a:moveTo>
                    <a:pt x="203724" y="80070"/>
                  </a:moveTo>
                  <a:lnTo>
                    <a:pt x="206728" y="79491"/>
                  </a:lnTo>
                </a:path>
                <a:path w="599439" h="120650">
                  <a:moveTo>
                    <a:pt x="200721" y="80649"/>
                  </a:moveTo>
                  <a:lnTo>
                    <a:pt x="203724" y="80070"/>
                  </a:lnTo>
                </a:path>
                <a:path w="599439" h="120650">
                  <a:moveTo>
                    <a:pt x="197738" y="81249"/>
                  </a:moveTo>
                  <a:lnTo>
                    <a:pt x="200721" y="80649"/>
                  </a:lnTo>
                </a:path>
                <a:path w="599439" h="120650">
                  <a:moveTo>
                    <a:pt x="194735" y="81870"/>
                  </a:moveTo>
                  <a:lnTo>
                    <a:pt x="197738" y="81249"/>
                  </a:lnTo>
                </a:path>
                <a:path w="599439" h="120650">
                  <a:moveTo>
                    <a:pt x="191731" y="82449"/>
                  </a:moveTo>
                  <a:lnTo>
                    <a:pt x="194735" y="81870"/>
                  </a:lnTo>
                </a:path>
                <a:path w="599439" h="120650">
                  <a:moveTo>
                    <a:pt x="188749" y="83049"/>
                  </a:moveTo>
                  <a:lnTo>
                    <a:pt x="191731" y="82449"/>
                  </a:lnTo>
                </a:path>
                <a:path w="599439" h="120650">
                  <a:moveTo>
                    <a:pt x="185746" y="83671"/>
                  </a:moveTo>
                  <a:lnTo>
                    <a:pt x="188749" y="83049"/>
                  </a:lnTo>
                </a:path>
                <a:path w="599439" h="120650">
                  <a:moveTo>
                    <a:pt x="182764" y="84249"/>
                  </a:moveTo>
                  <a:lnTo>
                    <a:pt x="185746" y="83671"/>
                  </a:lnTo>
                </a:path>
                <a:path w="599439" h="120650">
                  <a:moveTo>
                    <a:pt x="179760" y="84849"/>
                  </a:moveTo>
                  <a:lnTo>
                    <a:pt x="182764" y="84249"/>
                  </a:lnTo>
                </a:path>
                <a:path w="599439" h="120650">
                  <a:moveTo>
                    <a:pt x="176757" y="85471"/>
                  </a:moveTo>
                  <a:lnTo>
                    <a:pt x="179760" y="84849"/>
                  </a:lnTo>
                </a:path>
                <a:path w="599439" h="120650">
                  <a:moveTo>
                    <a:pt x="173774" y="86050"/>
                  </a:moveTo>
                  <a:lnTo>
                    <a:pt x="176757" y="85471"/>
                  </a:lnTo>
                </a:path>
                <a:path w="599439" h="120650">
                  <a:moveTo>
                    <a:pt x="170771" y="86650"/>
                  </a:moveTo>
                  <a:lnTo>
                    <a:pt x="173774" y="86050"/>
                  </a:lnTo>
                </a:path>
                <a:path w="599439" h="120650">
                  <a:moveTo>
                    <a:pt x="167767" y="87228"/>
                  </a:moveTo>
                  <a:lnTo>
                    <a:pt x="170771" y="86650"/>
                  </a:lnTo>
                </a:path>
                <a:path w="599439" h="120650">
                  <a:moveTo>
                    <a:pt x="164786" y="87850"/>
                  </a:moveTo>
                  <a:lnTo>
                    <a:pt x="167767" y="87228"/>
                  </a:lnTo>
                </a:path>
                <a:path w="599439" h="120650">
                  <a:moveTo>
                    <a:pt x="161782" y="88450"/>
                  </a:moveTo>
                  <a:lnTo>
                    <a:pt x="164786" y="87850"/>
                  </a:lnTo>
                </a:path>
                <a:path w="599439" h="120650">
                  <a:moveTo>
                    <a:pt x="158779" y="89029"/>
                  </a:moveTo>
                  <a:lnTo>
                    <a:pt x="161782" y="88450"/>
                  </a:lnTo>
                </a:path>
                <a:path w="599439" h="120650">
                  <a:moveTo>
                    <a:pt x="155797" y="89607"/>
                  </a:moveTo>
                  <a:lnTo>
                    <a:pt x="158779" y="89029"/>
                  </a:lnTo>
                </a:path>
                <a:path w="599439" h="120650">
                  <a:moveTo>
                    <a:pt x="152793" y="90250"/>
                  </a:moveTo>
                  <a:lnTo>
                    <a:pt x="155797" y="89607"/>
                  </a:lnTo>
                </a:path>
                <a:path w="599439" h="120650">
                  <a:moveTo>
                    <a:pt x="149789" y="90829"/>
                  </a:moveTo>
                  <a:lnTo>
                    <a:pt x="152793" y="90250"/>
                  </a:lnTo>
                </a:path>
                <a:path w="599439" h="120650">
                  <a:moveTo>
                    <a:pt x="146807" y="91408"/>
                  </a:moveTo>
                  <a:lnTo>
                    <a:pt x="149789" y="90829"/>
                  </a:lnTo>
                </a:path>
                <a:path w="599439" h="120650">
                  <a:moveTo>
                    <a:pt x="143803" y="92008"/>
                  </a:moveTo>
                  <a:lnTo>
                    <a:pt x="146807" y="91408"/>
                  </a:lnTo>
                </a:path>
                <a:path w="599439" h="120650">
                  <a:moveTo>
                    <a:pt x="140800" y="92586"/>
                  </a:moveTo>
                  <a:lnTo>
                    <a:pt x="143803" y="92008"/>
                  </a:lnTo>
                </a:path>
                <a:path w="599439" h="120650">
                  <a:moveTo>
                    <a:pt x="137818" y="93208"/>
                  </a:moveTo>
                  <a:lnTo>
                    <a:pt x="140800" y="92586"/>
                  </a:lnTo>
                </a:path>
                <a:path w="599439" h="120650">
                  <a:moveTo>
                    <a:pt x="134815" y="93808"/>
                  </a:moveTo>
                  <a:lnTo>
                    <a:pt x="137818" y="93208"/>
                  </a:lnTo>
                </a:path>
                <a:path w="599439" h="120650">
                  <a:moveTo>
                    <a:pt x="131811" y="94387"/>
                  </a:moveTo>
                  <a:lnTo>
                    <a:pt x="134815" y="93808"/>
                  </a:lnTo>
                </a:path>
                <a:path w="599439" h="120650">
                  <a:moveTo>
                    <a:pt x="128829" y="94965"/>
                  </a:moveTo>
                  <a:lnTo>
                    <a:pt x="131811" y="94387"/>
                  </a:lnTo>
                </a:path>
                <a:path w="599439" h="120650">
                  <a:moveTo>
                    <a:pt x="125825" y="95565"/>
                  </a:moveTo>
                  <a:lnTo>
                    <a:pt x="128829" y="94965"/>
                  </a:lnTo>
                </a:path>
                <a:path w="599439" h="120650">
                  <a:moveTo>
                    <a:pt x="122844" y="96187"/>
                  </a:moveTo>
                  <a:lnTo>
                    <a:pt x="125825" y="95565"/>
                  </a:lnTo>
                </a:path>
                <a:path w="599439" h="120650">
                  <a:moveTo>
                    <a:pt x="119840" y="96766"/>
                  </a:moveTo>
                  <a:lnTo>
                    <a:pt x="122844" y="96187"/>
                  </a:lnTo>
                </a:path>
                <a:path w="599439" h="120650">
                  <a:moveTo>
                    <a:pt x="116837" y="97366"/>
                  </a:moveTo>
                  <a:lnTo>
                    <a:pt x="119840" y="96766"/>
                  </a:lnTo>
                </a:path>
                <a:path w="599439" h="120650">
                  <a:moveTo>
                    <a:pt x="113855" y="97944"/>
                  </a:moveTo>
                  <a:lnTo>
                    <a:pt x="116837" y="97366"/>
                  </a:lnTo>
                </a:path>
                <a:path w="599439" h="120650">
                  <a:moveTo>
                    <a:pt x="110851" y="98566"/>
                  </a:moveTo>
                  <a:lnTo>
                    <a:pt x="113855" y="97944"/>
                  </a:lnTo>
                </a:path>
                <a:path w="599439" h="120650">
                  <a:moveTo>
                    <a:pt x="107847" y="99166"/>
                  </a:moveTo>
                  <a:lnTo>
                    <a:pt x="110851" y="98566"/>
                  </a:lnTo>
                </a:path>
                <a:path w="599439" h="120650">
                  <a:moveTo>
                    <a:pt x="104865" y="99745"/>
                  </a:moveTo>
                  <a:lnTo>
                    <a:pt x="107847" y="99166"/>
                  </a:lnTo>
                </a:path>
                <a:path w="599439" h="120650">
                  <a:moveTo>
                    <a:pt x="101862" y="100323"/>
                  </a:moveTo>
                  <a:lnTo>
                    <a:pt x="104865" y="99745"/>
                  </a:lnTo>
                </a:path>
                <a:path w="599439" h="120650">
                  <a:moveTo>
                    <a:pt x="98858" y="100923"/>
                  </a:moveTo>
                  <a:lnTo>
                    <a:pt x="101862" y="100323"/>
                  </a:lnTo>
                </a:path>
                <a:path w="599439" h="120650">
                  <a:moveTo>
                    <a:pt x="95876" y="101502"/>
                  </a:moveTo>
                  <a:lnTo>
                    <a:pt x="98858" y="100923"/>
                  </a:lnTo>
                </a:path>
                <a:path w="599439" h="120650">
                  <a:moveTo>
                    <a:pt x="92873" y="102124"/>
                  </a:moveTo>
                  <a:lnTo>
                    <a:pt x="95876" y="101502"/>
                  </a:lnTo>
                </a:path>
                <a:path w="599439" h="120650">
                  <a:moveTo>
                    <a:pt x="89869" y="102724"/>
                  </a:moveTo>
                  <a:lnTo>
                    <a:pt x="92873" y="102124"/>
                  </a:lnTo>
                </a:path>
                <a:path w="599439" h="120650">
                  <a:moveTo>
                    <a:pt x="86887" y="103303"/>
                  </a:moveTo>
                  <a:lnTo>
                    <a:pt x="89869" y="102724"/>
                  </a:lnTo>
                </a:path>
                <a:path w="599439" h="120650">
                  <a:moveTo>
                    <a:pt x="83883" y="103881"/>
                  </a:moveTo>
                  <a:lnTo>
                    <a:pt x="86887" y="103303"/>
                  </a:lnTo>
                </a:path>
                <a:path w="599439" h="120650">
                  <a:moveTo>
                    <a:pt x="80880" y="104481"/>
                  </a:moveTo>
                  <a:lnTo>
                    <a:pt x="83883" y="103881"/>
                  </a:lnTo>
                </a:path>
                <a:path w="599439" h="120650">
                  <a:moveTo>
                    <a:pt x="77898" y="105103"/>
                  </a:moveTo>
                  <a:lnTo>
                    <a:pt x="80880" y="104481"/>
                  </a:lnTo>
                </a:path>
                <a:path w="599439" h="120650">
                  <a:moveTo>
                    <a:pt x="74895" y="105681"/>
                  </a:moveTo>
                  <a:lnTo>
                    <a:pt x="77898" y="105103"/>
                  </a:lnTo>
                </a:path>
                <a:path w="599439" h="120650">
                  <a:moveTo>
                    <a:pt x="71913" y="106282"/>
                  </a:moveTo>
                  <a:lnTo>
                    <a:pt x="74895" y="105681"/>
                  </a:lnTo>
                </a:path>
                <a:path w="599439" h="120650">
                  <a:moveTo>
                    <a:pt x="68909" y="106860"/>
                  </a:moveTo>
                  <a:lnTo>
                    <a:pt x="71913" y="106282"/>
                  </a:lnTo>
                </a:path>
                <a:path w="599439" h="120650">
                  <a:moveTo>
                    <a:pt x="65905" y="107439"/>
                  </a:moveTo>
                  <a:lnTo>
                    <a:pt x="68909" y="106860"/>
                  </a:lnTo>
                </a:path>
                <a:path w="599439" h="120650">
                  <a:moveTo>
                    <a:pt x="62923" y="108039"/>
                  </a:moveTo>
                  <a:lnTo>
                    <a:pt x="65905" y="107439"/>
                  </a:lnTo>
                </a:path>
                <a:path w="599439" h="120650">
                  <a:moveTo>
                    <a:pt x="59920" y="108618"/>
                  </a:moveTo>
                  <a:lnTo>
                    <a:pt x="62923" y="108039"/>
                  </a:lnTo>
                </a:path>
                <a:path w="599439" h="120650">
                  <a:moveTo>
                    <a:pt x="56916" y="109196"/>
                  </a:moveTo>
                  <a:lnTo>
                    <a:pt x="59920" y="108618"/>
                  </a:lnTo>
                </a:path>
                <a:path w="599439" h="120650">
                  <a:moveTo>
                    <a:pt x="53934" y="109839"/>
                  </a:moveTo>
                  <a:lnTo>
                    <a:pt x="56916" y="109196"/>
                  </a:lnTo>
                </a:path>
                <a:path w="599439" h="120650">
                  <a:moveTo>
                    <a:pt x="50931" y="110418"/>
                  </a:moveTo>
                  <a:lnTo>
                    <a:pt x="53934" y="109839"/>
                  </a:lnTo>
                </a:path>
                <a:path w="599439" h="120650">
                  <a:moveTo>
                    <a:pt x="47927" y="110997"/>
                  </a:moveTo>
                  <a:lnTo>
                    <a:pt x="50931" y="110418"/>
                  </a:lnTo>
                </a:path>
                <a:path w="599439" h="120650">
                  <a:moveTo>
                    <a:pt x="44945" y="111597"/>
                  </a:moveTo>
                  <a:lnTo>
                    <a:pt x="47927" y="110997"/>
                  </a:lnTo>
                </a:path>
                <a:path w="599439" h="120650">
                  <a:moveTo>
                    <a:pt x="41941" y="112175"/>
                  </a:moveTo>
                  <a:lnTo>
                    <a:pt x="44945" y="111597"/>
                  </a:lnTo>
                </a:path>
                <a:path w="599439" h="120650">
                  <a:moveTo>
                    <a:pt x="38938" y="112754"/>
                  </a:moveTo>
                  <a:lnTo>
                    <a:pt x="41941" y="112175"/>
                  </a:lnTo>
                </a:path>
                <a:path w="599439" h="120650">
                  <a:moveTo>
                    <a:pt x="35956" y="113354"/>
                  </a:moveTo>
                  <a:lnTo>
                    <a:pt x="38938" y="112754"/>
                  </a:lnTo>
                </a:path>
                <a:path w="599439" h="120650">
                  <a:moveTo>
                    <a:pt x="32953" y="113933"/>
                  </a:moveTo>
                  <a:lnTo>
                    <a:pt x="35956" y="113354"/>
                  </a:lnTo>
                </a:path>
                <a:path w="599439" h="120650">
                  <a:moveTo>
                    <a:pt x="29949" y="114554"/>
                  </a:moveTo>
                  <a:lnTo>
                    <a:pt x="32953" y="113933"/>
                  </a:lnTo>
                </a:path>
                <a:path w="599439" h="120650">
                  <a:moveTo>
                    <a:pt x="26967" y="115155"/>
                  </a:moveTo>
                  <a:lnTo>
                    <a:pt x="29949" y="114554"/>
                  </a:lnTo>
                </a:path>
                <a:path w="599439" h="120650">
                  <a:moveTo>
                    <a:pt x="23964" y="115733"/>
                  </a:moveTo>
                  <a:lnTo>
                    <a:pt x="26967" y="115155"/>
                  </a:lnTo>
                </a:path>
                <a:path w="599439" h="120650">
                  <a:moveTo>
                    <a:pt x="20960" y="116312"/>
                  </a:moveTo>
                  <a:lnTo>
                    <a:pt x="23964" y="115733"/>
                  </a:lnTo>
                </a:path>
                <a:path w="599439" h="120650">
                  <a:moveTo>
                    <a:pt x="17978" y="116912"/>
                  </a:moveTo>
                  <a:lnTo>
                    <a:pt x="20960" y="116312"/>
                  </a:lnTo>
                </a:path>
                <a:path w="599439" h="120650">
                  <a:moveTo>
                    <a:pt x="14974" y="117491"/>
                  </a:moveTo>
                  <a:lnTo>
                    <a:pt x="17978" y="116912"/>
                  </a:lnTo>
                </a:path>
                <a:path w="599439" h="120650">
                  <a:moveTo>
                    <a:pt x="11992" y="118069"/>
                  </a:moveTo>
                  <a:lnTo>
                    <a:pt x="14974" y="117491"/>
                  </a:lnTo>
                </a:path>
                <a:path w="599439" h="120650">
                  <a:moveTo>
                    <a:pt x="8989" y="118669"/>
                  </a:moveTo>
                  <a:lnTo>
                    <a:pt x="11992" y="118069"/>
                  </a:lnTo>
                </a:path>
                <a:path w="599439" h="120650">
                  <a:moveTo>
                    <a:pt x="5985" y="119248"/>
                  </a:moveTo>
                  <a:lnTo>
                    <a:pt x="8989" y="118669"/>
                  </a:lnTo>
                </a:path>
                <a:path w="599439" h="120650">
                  <a:moveTo>
                    <a:pt x="3003" y="119848"/>
                  </a:moveTo>
                  <a:lnTo>
                    <a:pt x="5985" y="119248"/>
                  </a:lnTo>
                </a:path>
                <a:path w="599439" h="120650">
                  <a:moveTo>
                    <a:pt x="0" y="120427"/>
                  </a:moveTo>
                  <a:lnTo>
                    <a:pt x="3003" y="119848"/>
                  </a:lnTo>
                </a:path>
              </a:pathLst>
            </a:custGeom>
            <a:ln w="10721">
              <a:solidFill>
                <a:srgbClr val="010202"/>
              </a:solidFill>
            </a:ln>
          </p:spPr>
          <p:txBody>
            <a:bodyPr wrap="square" lIns="0" tIns="0" rIns="0" bIns="0" rtlCol="0"/>
            <a:lstStyle/>
            <a:p>
              <a:endParaRPr sz="2647"/>
            </a:p>
          </p:txBody>
        </p:sp>
        <p:sp>
          <p:nvSpPr>
            <p:cNvPr id="18" name="object 18"/>
            <p:cNvSpPr/>
            <p:nvPr/>
          </p:nvSpPr>
          <p:spPr>
            <a:xfrm>
              <a:off x="4028708" y="6333042"/>
              <a:ext cx="599440" cy="125095"/>
            </a:xfrm>
            <a:custGeom>
              <a:avLst/>
              <a:gdLst/>
              <a:ahLst/>
              <a:cxnLst/>
              <a:rect l="l" t="t" r="r" b="b"/>
              <a:pathLst>
                <a:path w="599439" h="125095">
                  <a:moveTo>
                    <a:pt x="596198" y="664"/>
                  </a:moveTo>
                  <a:lnTo>
                    <a:pt x="599202" y="0"/>
                  </a:lnTo>
                </a:path>
                <a:path w="599439" h="125095">
                  <a:moveTo>
                    <a:pt x="593194" y="1285"/>
                  </a:moveTo>
                  <a:lnTo>
                    <a:pt x="596198" y="664"/>
                  </a:lnTo>
                </a:path>
                <a:path w="599439" h="125095">
                  <a:moveTo>
                    <a:pt x="590212" y="1928"/>
                  </a:moveTo>
                  <a:lnTo>
                    <a:pt x="593194" y="1285"/>
                  </a:lnTo>
                </a:path>
                <a:path w="599439" h="125095">
                  <a:moveTo>
                    <a:pt x="587209" y="2550"/>
                  </a:moveTo>
                  <a:lnTo>
                    <a:pt x="590212" y="1928"/>
                  </a:lnTo>
                </a:path>
                <a:path w="599439" h="125095">
                  <a:moveTo>
                    <a:pt x="584205" y="3171"/>
                  </a:moveTo>
                  <a:lnTo>
                    <a:pt x="587209" y="2550"/>
                  </a:lnTo>
                </a:path>
                <a:path w="599439" h="125095">
                  <a:moveTo>
                    <a:pt x="581245" y="3793"/>
                  </a:moveTo>
                  <a:lnTo>
                    <a:pt x="584205" y="3171"/>
                  </a:lnTo>
                </a:path>
                <a:path w="599439" h="125095">
                  <a:moveTo>
                    <a:pt x="578220" y="4436"/>
                  </a:moveTo>
                  <a:lnTo>
                    <a:pt x="581245" y="3793"/>
                  </a:lnTo>
                </a:path>
                <a:path w="599439" h="125095">
                  <a:moveTo>
                    <a:pt x="575216" y="5058"/>
                  </a:moveTo>
                  <a:lnTo>
                    <a:pt x="578220" y="4436"/>
                  </a:lnTo>
                </a:path>
                <a:path w="599439" h="125095">
                  <a:moveTo>
                    <a:pt x="572234" y="5679"/>
                  </a:moveTo>
                  <a:lnTo>
                    <a:pt x="575216" y="5058"/>
                  </a:lnTo>
                </a:path>
                <a:path w="599439" h="125095">
                  <a:moveTo>
                    <a:pt x="569252" y="6365"/>
                  </a:moveTo>
                  <a:lnTo>
                    <a:pt x="572234" y="5679"/>
                  </a:lnTo>
                </a:path>
                <a:path w="599439" h="125095">
                  <a:moveTo>
                    <a:pt x="566249" y="6986"/>
                  </a:moveTo>
                  <a:lnTo>
                    <a:pt x="569252" y="6365"/>
                  </a:lnTo>
                </a:path>
                <a:path w="599439" h="125095">
                  <a:moveTo>
                    <a:pt x="563245" y="7608"/>
                  </a:moveTo>
                  <a:lnTo>
                    <a:pt x="566249" y="6986"/>
                  </a:lnTo>
                </a:path>
                <a:path w="599439" h="125095">
                  <a:moveTo>
                    <a:pt x="560263" y="8251"/>
                  </a:moveTo>
                  <a:lnTo>
                    <a:pt x="563245" y="7608"/>
                  </a:lnTo>
                </a:path>
                <a:path w="599439" h="125095">
                  <a:moveTo>
                    <a:pt x="557260" y="8872"/>
                  </a:moveTo>
                  <a:lnTo>
                    <a:pt x="560263" y="8251"/>
                  </a:lnTo>
                </a:path>
                <a:path w="599439" h="125095">
                  <a:moveTo>
                    <a:pt x="554256" y="9494"/>
                  </a:moveTo>
                  <a:lnTo>
                    <a:pt x="557260" y="8872"/>
                  </a:lnTo>
                </a:path>
                <a:path w="599439" h="125095">
                  <a:moveTo>
                    <a:pt x="551252" y="10116"/>
                  </a:moveTo>
                  <a:lnTo>
                    <a:pt x="554256" y="9494"/>
                  </a:lnTo>
                </a:path>
                <a:path w="599439" h="125095">
                  <a:moveTo>
                    <a:pt x="548271" y="10758"/>
                  </a:moveTo>
                  <a:lnTo>
                    <a:pt x="551252" y="10116"/>
                  </a:lnTo>
                </a:path>
                <a:path w="599439" h="125095">
                  <a:moveTo>
                    <a:pt x="545267" y="11380"/>
                  </a:moveTo>
                  <a:lnTo>
                    <a:pt x="548271" y="10758"/>
                  </a:lnTo>
                </a:path>
                <a:path w="599439" h="125095">
                  <a:moveTo>
                    <a:pt x="542263" y="12001"/>
                  </a:moveTo>
                  <a:lnTo>
                    <a:pt x="545267" y="11380"/>
                  </a:lnTo>
                </a:path>
                <a:path w="599439" h="125095">
                  <a:moveTo>
                    <a:pt x="539303" y="12645"/>
                  </a:moveTo>
                  <a:lnTo>
                    <a:pt x="542263" y="12001"/>
                  </a:lnTo>
                </a:path>
                <a:path w="599439" h="125095">
                  <a:moveTo>
                    <a:pt x="536278" y="13266"/>
                  </a:moveTo>
                  <a:lnTo>
                    <a:pt x="539303" y="12645"/>
                  </a:lnTo>
                </a:path>
                <a:path w="599439" h="125095">
                  <a:moveTo>
                    <a:pt x="533274" y="13888"/>
                  </a:moveTo>
                  <a:lnTo>
                    <a:pt x="536278" y="13266"/>
                  </a:lnTo>
                </a:path>
                <a:path w="599439" h="125095">
                  <a:moveTo>
                    <a:pt x="530314" y="14509"/>
                  </a:moveTo>
                  <a:lnTo>
                    <a:pt x="533274" y="13888"/>
                  </a:lnTo>
                </a:path>
                <a:path w="599439" h="125095">
                  <a:moveTo>
                    <a:pt x="527289" y="15195"/>
                  </a:moveTo>
                  <a:lnTo>
                    <a:pt x="530314" y="14509"/>
                  </a:lnTo>
                </a:path>
                <a:path w="599439" h="125095">
                  <a:moveTo>
                    <a:pt x="524285" y="15816"/>
                  </a:moveTo>
                  <a:lnTo>
                    <a:pt x="527289" y="15195"/>
                  </a:lnTo>
                </a:path>
                <a:path w="599439" h="125095">
                  <a:moveTo>
                    <a:pt x="521303" y="16438"/>
                  </a:moveTo>
                  <a:lnTo>
                    <a:pt x="524285" y="15816"/>
                  </a:lnTo>
                </a:path>
                <a:path w="599439" h="125095">
                  <a:moveTo>
                    <a:pt x="518300" y="17081"/>
                  </a:moveTo>
                  <a:lnTo>
                    <a:pt x="521303" y="16438"/>
                  </a:lnTo>
                </a:path>
                <a:path w="599439" h="125095">
                  <a:moveTo>
                    <a:pt x="515296" y="17702"/>
                  </a:moveTo>
                  <a:lnTo>
                    <a:pt x="518300" y="17081"/>
                  </a:lnTo>
                </a:path>
                <a:path w="599439" h="125095">
                  <a:moveTo>
                    <a:pt x="512314" y="18324"/>
                  </a:moveTo>
                  <a:lnTo>
                    <a:pt x="515296" y="17702"/>
                  </a:lnTo>
                </a:path>
                <a:path w="599439" h="125095">
                  <a:moveTo>
                    <a:pt x="509332" y="18967"/>
                  </a:moveTo>
                  <a:lnTo>
                    <a:pt x="512314" y="18324"/>
                  </a:lnTo>
                </a:path>
                <a:path w="599439" h="125095">
                  <a:moveTo>
                    <a:pt x="506329" y="19589"/>
                  </a:moveTo>
                  <a:lnTo>
                    <a:pt x="509332" y="18967"/>
                  </a:lnTo>
                </a:path>
                <a:path w="599439" h="125095">
                  <a:moveTo>
                    <a:pt x="503325" y="20210"/>
                  </a:moveTo>
                  <a:lnTo>
                    <a:pt x="506329" y="19589"/>
                  </a:lnTo>
                </a:path>
                <a:path w="599439" h="125095">
                  <a:moveTo>
                    <a:pt x="500322" y="20832"/>
                  </a:moveTo>
                  <a:lnTo>
                    <a:pt x="503325" y="20210"/>
                  </a:lnTo>
                </a:path>
                <a:path w="599439" h="125095">
                  <a:moveTo>
                    <a:pt x="497339" y="21475"/>
                  </a:moveTo>
                  <a:lnTo>
                    <a:pt x="500322" y="20832"/>
                  </a:lnTo>
                </a:path>
                <a:path w="599439" h="125095">
                  <a:moveTo>
                    <a:pt x="494336" y="22096"/>
                  </a:moveTo>
                  <a:lnTo>
                    <a:pt x="497339" y="21475"/>
                  </a:lnTo>
                </a:path>
                <a:path w="599439" h="125095">
                  <a:moveTo>
                    <a:pt x="491332" y="22718"/>
                  </a:moveTo>
                  <a:lnTo>
                    <a:pt x="494336" y="22096"/>
                  </a:lnTo>
                </a:path>
                <a:path w="599439" h="125095">
                  <a:moveTo>
                    <a:pt x="488350" y="23361"/>
                  </a:moveTo>
                  <a:lnTo>
                    <a:pt x="491332" y="22718"/>
                  </a:lnTo>
                </a:path>
                <a:path w="599439" h="125095">
                  <a:moveTo>
                    <a:pt x="485347" y="23982"/>
                  </a:moveTo>
                  <a:lnTo>
                    <a:pt x="488350" y="23361"/>
                  </a:lnTo>
                </a:path>
                <a:path w="599439" h="125095">
                  <a:moveTo>
                    <a:pt x="482343" y="24604"/>
                  </a:moveTo>
                  <a:lnTo>
                    <a:pt x="485347" y="23982"/>
                  </a:lnTo>
                </a:path>
                <a:path w="599439" h="125095">
                  <a:moveTo>
                    <a:pt x="479361" y="25225"/>
                  </a:moveTo>
                  <a:lnTo>
                    <a:pt x="482343" y="24604"/>
                  </a:lnTo>
                </a:path>
                <a:path w="599439" h="125095">
                  <a:moveTo>
                    <a:pt x="476358" y="25868"/>
                  </a:moveTo>
                  <a:lnTo>
                    <a:pt x="479361" y="25225"/>
                  </a:lnTo>
                </a:path>
                <a:path w="599439" h="125095">
                  <a:moveTo>
                    <a:pt x="473354" y="26490"/>
                  </a:moveTo>
                  <a:lnTo>
                    <a:pt x="476358" y="25868"/>
                  </a:lnTo>
                </a:path>
                <a:path w="599439" h="125095">
                  <a:moveTo>
                    <a:pt x="470372" y="27111"/>
                  </a:moveTo>
                  <a:lnTo>
                    <a:pt x="473354" y="26490"/>
                  </a:lnTo>
                </a:path>
                <a:path w="599439" h="125095">
                  <a:moveTo>
                    <a:pt x="467390" y="27754"/>
                  </a:moveTo>
                  <a:lnTo>
                    <a:pt x="470372" y="27111"/>
                  </a:lnTo>
                </a:path>
                <a:path w="599439" h="125095">
                  <a:moveTo>
                    <a:pt x="464365" y="28376"/>
                  </a:moveTo>
                  <a:lnTo>
                    <a:pt x="467390" y="27754"/>
                  </a:lnTo>
                </a:path>
                <a:path w="599439" h="125095">
                  <a:moveTo>
                    <a:pt x="461383" y="28997"/>
                  </a:moveTo>
                  <a:lnTo>
                    <a:pt x="464365" y="28376"/>
                  </a:lnTo>
                </a:path>
                <a:path w="599439" h="125095">
                  <a:moveTo>
                    <a:pt x="458379" y="29640"/>
                  </a:moveTo>
                  <a:lnTo>
                    <a:pt x="461383" y="28997"/>
                  </a:lnTo>
                </a:path>
                <a:path w="599439" h="125095">
                  <a:moveTo>
                    <a:pt x="455397" y="30262"/>
                  </a:moveTo>
                  <a:lnTo>
                    <a:pt x="458379" y="29640"/>
                  </a:lnTo>
                </a:path>
                <a:path w="599439" h="125095">
                  <a:moveTo>
                    <a:pt x="452394" y="30926"/>
                  </a:moveTo>
                  <a:lnTo>
                    <a:pt x="455397" y="30262"/>
                  </a:lnTo>
                </a:path>
                <a:path w="599439" h="125095">
                  <a:moveTo>
                    <a:pt x="449390" y="31505"/>
                  </a:moveTo>
                  <a:lnTo>
                    <a:pt x="452394" y="30926"/>
                  </a:lnTo>
                </a:path>
                <a:path w="599439" h="125095">
                  <a:moveTo>
                    <a:pt x="446408" y="32148"/>
                  </a:moveTo>
                  <a:lnTo>
                    <a:pt x="449390" y="31505"/>
                  </a:lnTo>
                </a:path>
                <a:path w="599439" h="125095">
                  <a:moveTo>
                    <a:pt x="443405" y="32812"/>
                  </a:moveTo>
                  <a:lnTo>
                    <a:pt x="446408" y="32148"/>
                  </a:lnTo>
                </a:path>
                <a:path w="599439" h="125095">
                  <a:moveTo>
                    <a:pt x="440401" y="33434"/>
                  </a:moveTo>
                  <a:lnTo>
                    <a:pt x="443405" y="32812"/>
                  </a:lnTo>
                </a:path>
                <a:path w="599439" h="125095">
                  <a:moveTo>
                    <a:pt x="437441" y="34034"/>
                  </a:moveTo>
                  <a:lnTo>
                    <a:pt x="440401" y="33434"/>
                  </a:lnTo>
                </a:path>
                <a:path w="599439" h="125095">
                  <a:moveTo>
                    <a:pt x="434416" y="34698"/>
                  </a:moveTo>
                  <a:lnTo>
                    <a:pt x="437441" y="34034"/>
                  </a:lnTo>
                </a:path>
                <a:path w="599439" h="125095">
                  <a:moveTo>
                    <a:pt x="431412" y="35320"/>
                  </a:moveTo>
                  <a:lnTo>
                    <a:pt x="434416" y="34698"/>
                  </a:lnTo>
                </a:path>
                <a:path w="599439" h="125095">
                  <a:moveTo>
                    <a:pt x="428430" y="35941"/>
                  </a:moveTo>
                  <a:lnTo>
                    <a:pt x="431412" y="35320"/>
                  </a:lnTo>
                </a:path>
                <a:path w="599439" h="125095">
                  <a:moveTo>
                    <a:pt x="425427" y="36541"/>
                  </a:moveTo>
                  <a:lnTo>
                    <a:pt x="428430" y="35941"/>
                  </a:lnTo>
                </a:path>
                <a:path w="599439" h="125095">
                  <a:moveTo>
                    <a:pt x="422423" y="37163"/>
                  </a:moveTo>
                  <a:lnTo>
                    <a:pt x="425427" y="36541"/>
                  </a:lnTo>
                </a:path>
                <a:path w="599439" h="125095">
                  <a:moveTo>
                    <a:pt x="419441" y="37827"/>
                  </a:moveTo>
                  <a:lnTo>
                    <a:pt x="422423" y="37163"/>
                  </a:lnTo>
                </a:path>
                <a:path w="599439" h="125095">
                  <a:moveTo>
                    <a:pt x="416438" y="38470"/>
                  </a:moveTo>
                  <a:lnTo>
                    <a:pt x="419441" y="37827"/>
                  </a:lnTo>
                </a:path>
                <a:path w="599439" h="125095">
                  <a:moveTo>
                    <a:pt x="413434" y="39049"/>
                  </a:moveTo>
                  <a:lnTo>
                    <a:pt x="416438" y="38470"/>
                  </a:lnTo>
                </a:path>
                <a:path w="599439" h="125095">
                  <a:moveTo>
                    <a:pt x="410452" y="39670"/>
                  </a:moveTo>
                  <a:lnTo>
                    <a:pt x="413434" y="39049"/>
                  </a:lnTo>
                </a:path>
                <a:path w="599439" h="125095">
                  <a:moveTo>
                    <a:pt x="407448" y="40313"/>
                  </a:moveTo>
                  <a:lnTo>
                    <a:pt x="410452" y="39670"/>
                  </a:lnTo>
                </a:path>
                <a:path w="599439" h="125095">
                  <a:moveTo>
                    <a:pt x="404445" y="40935"/>
                  </a:moveTo>
                  <a:lnTo>
                    <a:pt x="407448" y="40313"/>
                  </a:lnTo>
                </a:path>
                <a:path w="599439" h="125095">
                  <a:moveTo>
                    <a:pt x="401463" y="41556"/>
                  </a:moveTo>
                  <a:lnTo>
                    <a:pt x="404445" y="40935"/>
                  </a:lnTo>
                </a:path>
                <a:path w="599439" h="125095">
                  <a:moveTo>
                    <a:pt x="398459" y="42199"/>
                  </a:moveTo>
                  <a:lnTo>
                    <a:pt x="401463" y="41556"/>
                  </a:lnTo>
                </a:path>
                <a:path w="599439" h="125095">
                  <a:moveTo>
                    <a:pt x="395477" y="42821"/>
                  </a:moveTo>
                  <a:lnTo>
                    <a:pt x="398459" y="42199"/>
                  </a:lnTo>
                </a:path>
                <a:path w="599439" h="125095">
                  <a:moveTo>
                    <a:pt x="392474" y="43443"/>
                  </a:moveTo>
                  <a:lnTo>
                    <a:pt x="395477" y="42821"/>
                  </a:lnTo>
                </a:path>
                <a:path w="599439" h="125095">
                  <a:moveTo>
                    <a:pt x="389470" y="44064"/>
                  </a:moveTo>
                  <a:lnTo>
                    <a:pt x="392474" y="43443"/>
                  </a:lnTo>
                </a:path>
                <a:path w="599439" h="125095">
                  <a:moveTo>
                    <a:pt x="386488" y="44707"/>
                  </a:moveTo>
                  <a:lnTo>
                    <a:pt x="389470" y="44064"/>
                  </a:lnTo>
                </a:path>
                <a:path w="599439" h="125095">
                  <a:moveTo>
                    <a:pt x="383485" y="45329"/>
                  </a:moveTo>
                  <a:lnTo>
                    <a:pt x="386488" y="44707"/>
                  </a:lnTo>
                </a:path>
                <a:path w="599439" h="125095">
                  <a:moveTo>
                    <a:pt x="380481" y="45950"/>
                  </a:moveTo>
                  <a:lnTo>
                    <a:pt x="383485" y="45329"/>
                  </a:lnTo>
                </a:path>
                <a:path w="599439" h="125095">
                  <a:moveTo>
                    <a:pt x="377499" y="46593"/>
                  </a:moveTo>
                  <a:lnTo>
                    <a:pt x="380481" y="45950"/>
                  </a:lnTo>
                </a:path>
                <a:path w="599439" h="125095">
                  <a:moveTo>
                    <a:pt x="374495" y="47215"/>
                  </a:moveTo>
                  <a:lnTo>
                    <a:pt x="377499" y="46593"/>
                  </a:lnTo>
                </a:path>
                <a:path w="599439" h="125095">
                  <a:moveTo>
                    <a:pt x="371492" y="47836"/>
                  </a:moveTo>
                  <a:lnTo>
                    <a:pt x="374495" y="47215"/>
                  </a:lnTo>
                </a:path>
                <a:path w="599439" h="125095">
                  <a:moveTo>
                    <a:pt x="368510" y="48458"/>
                  </a:moveTo>
                  <a:lnTo>
                    <a:pt x="371492" y="47836"/>
                  </a:lnTo>
                </a:path>
                <a:path w="599439" h="125095">
                  <a:moveTo>
                    <a:pt x="365506" y="49101"/>
                  </a:moveTo>
                  <a:lnTo>
                    <a:pt x="368510" y="48458"/>
                  </a:lnTo>
                </a:path>
                <a:path w="599439" h="125095">
                  <a:moveTo>
                    <a:pt x="362503" y="49722"/>
                  </a:moveTo>
                  <a:lnTo>
                    <a:pt x="365506" y="49101"/>
                  </a:lnTo>
                </a:path>
                <a:path w="599439" h="125095">
                  <a:moveTo>
                    <a:pt x="359521" y="50344"/>
                  </a:moveTo>
                  <a:lnTo>
                    <a:pt x="362503" y="49722"/>
                  </a:lnTo>
                </a:path>
                <a:path w="599439" h="125095">
                  <a:moveTo>
                    <a:pt x="356517" y="50987"/>
                  </a:moveTo>
                  <a:lnTo>
                    <a:pt x="359521" y="50344"/>
                  </a:lnTo>
                </a:path>
                <a:path w="599439" h="125095">
                  <a:moveTo>
                    <a:pt x="353514" y="51608"/>
                  </a:moveTo>
                  <a:lnTo>
                    <a:pt x="356517" y="50987"/>
                  </a:lnTo>
                </a:path>
                <a:path w="599439" h="125095">
                  <a:moveTo>
                    <a:pt x="350532" y="52230"/>
                  </a:moveTo>
                  <a:lnTo>
                    <a:pt x="353514" y="51608"/>
                  </a:lnTo>
                </a:path>
                <a:path w="599439" h="125095">
                  <a:moveTo>
                    <a:pt x="347528" y="52873"/>
                  </a:moveTo>
                  <a:lnTo>
                    <a:pt x="350532" y="52230"/>
                  </a:lnTo>
                </a:path>
                <a:path w="599439" h="125095">
                  <a:moveTo>
                    <a:pt x="344546" y="53494"/>
                  </a:moveTo>
                  <a:lnTo>
                    <a:pt x="347528" y="52873"/>
                  </a:lnTo>
                </a:path>
                <a:path w="599439" h="125095">
                  <a:moveTo>
                    <a:pt x="341543" y="54116"/>
                  </a:moveTo>
                  <a:lnTo>
                    <a:pt x="344546" y="53494"/>
                  </a:lnTo>
                </a:path>
                <a:path w="599439" h="125095">
                  <a:moveTo>
                    <a:pt x="338539" y="54694"/>
                  </a:moveTo>
                  <a:lnTo>
                    <a:pt x="341543" y="54116"/>
                  </a:lnTo>
                </a:path>
                <a:path w="599439" h="125095">
                  <a:moveTo>
                    <a:pt x="335557" y="55337"/>
                  </a:moveTo>
                  <a:lnTo>
                    <a:pt x="338539" y="54694"/>
                  </a:lnTo>
                </a:path>
                <a:path w="599439" h="125095">
                  <a:moveTo>
                    <a:pt x="332554" y="55959"/>
                  </a:moveTo>
                  <a:lnTo>
                    <a:pt x="335557" y="55337"/>
                  </a:lnTo>
                </a:path>
                <a:path w="599439" h="125095">
                  <a:moveTo>
                    <a:pt x="329550" y="56580"/>
                  </a:moveTo>
                  <a:lnTo>
                    <a:pt x="332554" y="55959"/>
                  </a:lnTo>
                </a:path>
                <a:path w="599439" h="125095">
                  <a:moveTo>
                    <a:pt x="326568" y="57223"/>
                  </a:moveTo>
                  <a:lnTo>
                    <a:pt x="329550" y="56580"/>
                  </a:lnTo>
                </a:path>
                <a:path w="599439" h="125095">
                  <a:moveTo>
                    <a:pt x="323564" y="57845"/>
                  </a:moveTo>
                  <a:lnTo>
                    <a:pt x="326568" y="57223"/>
                  </a:lnTo>
                </a:path>
                <a:path w="599439" h="125095">
                  <a:moveTo>
                    <a:pt x="320561" y="58466"/>
                  </a:moveTo>
                  <a:lnTo>
                    <a:pt x="323564" y="57845"/>
                  </a:lnTo>
                </a:path>
                <a:path w="599439" h="125095">
                  <a:moveTo>
                    <a:pt x="317579" y="59109"/>
                  </a:moveTo>
                  <a:lnTo>
                    <a:pt x="320561" y="58466"/>
                  </a:lnTo>
                </a:path>
                <a:path w="599439" h="125095">
                  <a:moveTo>
                    <a:pt x="314575" y="59731"/>
                  </a:moveTo>
                  <a:lnTo>
                    <a:pt x="317579" y="59109"/>
                  </a:lnTo>
                </a:path>
                <a:path w="599439" h="125095">
                  <a:moveTo>
                    <a:pt x="311572" y="60353"/>
                  </a:moveTo>
                  <a:lnTo>
                    <a:pt x="314575" y="59731"/>
                  </a:lnTo>
                </a:path>
                <a:path w="599439" h="125095">
                  <a:moveTo>
                    <a:pt x="308590" y="60974"/>
                  </a:moveTo>
                  <a:lnTo>
                    <a:pt x="311572" y="60353"/>
                  </a:lnTo>
                </a:path>
                <a:path w="599439" h="125095">
                  <a:moveTo>
                    <a:pt x="305586" y="61617"/>
                  </a:moveTo>
                  <a:lnTo>
                    <a:pt x="308590" y="60974"/>
                  </a:lnTo>
                </a:path>
                <a:path w="599439" h="125095">
                  <a:moveTo>
                    <a:pt x="302583" y="62239"/>
                  </a:moveTo>
                  <a:lnTo>
                    <a:pt x="305586" y="61617"/>
                  </a:lnTo>
                </a:path>
                <a:path w="599439" h="125095">
                  <a:moveTo>
                    <a:pt x="299601" y="62817"/>
                  </a:moveTo>
                  <a:lnTo>
                    <a:pt x="302583" y="62239"/>
                  </a:lnTo>
                </a:path>
                <a:path w="599439" h="125095">
                  <a:moveTo>
                    <a:pt x="296597" y="63460"/>
                  </a:moveTo>
                  <a:lnTo>
                    <a:pt x="299601" y="62817"/>
                  </a:lnTo>
                </a:path>
                <a:path w="599439" h="125095">
                  <a:moveTo>
                    <a:pt x="293615" y="64082"/>
                  </a:moveTo>
                  <a:lnTo>
                    <a:pt x="296597" y="63460"/>
                  </a:lnTo>
                </a:path>
                <a:path w="599439" h="125095">
                  <a:moveTo>
                    <a:pt x="290612" y="64703"/>
                  </a:moveTo>
                  <a:lnTo>
                    <a:pt x="293615" y="64082"/>
                  </a:lnTo>
                </a:path>
                <a:path w="599439" h="125095">
                  <a:moveTo>
                    <a:pt x="287608" y="65346"/>
                  </a:moveTo>
                  <a:lnTo>
                    <a:pt x="290612" y="64703"/>
                  </a:lnTo>
                </a:path>
                <a:path w="599439" h="125095">
                  <a:moveTo>
                    <a:pt x="284626" y="65968"/>
                  </a:moveTo>
                  <a:lnTo>
                    <a:pt x="287608" y="65346"/>
                  </a:lnTo>
                </a:path>
                <a:path w="599439" h="125095">
                  <a:moveTo>
                    <a:pt x="281622" y="66589"/>
                  </a:moveTo>
                  <a:lnTo>
                    <a:pt x="284626" y="65968"/>
                  </a:lnTo>
                </a:path>
                <a:path w="599439" h="125095">
                  <a:moveTo>
                    <a:pt x="278619" y="67211"/>
                  </a:moveTo>
                  <a:lnTo>
                    <a:pt x="281622" y="66589"/>
                  </a:lnTo>
                </a:path>
                <a:path w="599439" h="125095">
                  <a:moveTo>
                    <a:pt x="275637" y="67854"/>
                  </a:moveTo>
                  <a:lnTo>
                    <a:pt x="278619" y="67211"/>
                  </a:lnTo>
                </a:path>
                <a:path w="599439" h="125095">
                  <a:moveTo>
                    <a:pt x="272633" y="68475"/>
                  </a:moveTo>
                  <a:lnTo>
                    <a:pt x="275637" y="67854"/>
                  </a:lnTo>
                </a:path>
                <a:path w="599439" h="125095">
                  <a:moveTo>
                    <a:pt x="269630" y="69054"/>
                  </a:moveTo>
                  <a:lnTo>
                    <a:pt x="272633" y="68475"/>
                  </a:lnTo>
                </a:path>
                <a:path w="599439" h="125095">
                  <a:moveTo>
                    <a:pt x="266648" y="69697"/>
                  </a:moveTo>
                  <a:lnTo>
                    <a:pt x="269630" y="69054"/>
                  </a:lnTo>
                </a:path>
                <a:path w="599439" h="125095">
                  <a:moveTo>
                    <a:pt x="263644" y="70318"/>
                  </a:moveTo>
                  <a:lnTo>
                    <a:pt x="266648" y="69697"/>
                  </a:lnTo>
                </a:path>
                <a:path w="599439" h="125095">
                  <a:moveTo>
                    <a:pt x="260641" y="70940"/>
                  </a:moveTo>
                  <a:lnTo>
                    <a:pt x="263644" y="70318"/>
                  </a:lnTo>
                </a:path>
                <a:path w="599439" h="125095">
                  <a:moveTo>
                    <a:pt x="257659" y="71583"/>
                  </a:moveTo>
                  <a:lnTo>
                    <a:pt x="260641" y="70940"/>
                  </a:lnTo>
                </a:path>
                <a:path w="599439" h="125095">
                  <a:moveTo>
                    <a:pt x="254655" y="72205"/>
                  </a:moveTo>
                  <a:lnTo>
                    <a:pt x="257659" y="71583"/>
                  </a:lnTo>
                </a:path>
                <a:path w="599439" h="125095">
                  <a:moveTo>
                    <a:pt x="251652" y="72826"/>
                  </a:moveTo>
                  <a:lnTo>
                    <a:pt x="254655" y="72205"/>
                  </a:lnTo>
                </a:path>
                <a:path w="599439" h="125095">
                  <a:moveTo>
                    <a:pt x="248669" y="73448"/>
                  </a:moveTo>
                  <a:lnTo>
                    <a:pt x="251652" y="72826"/>
                  </a:lnTo>
                </a:path>
                <a:path w="599439" h="125095">
                  <a:moveTo>
                    <a:pt x="245666" y="74048"/>
                  </a:moveTo>
                  <a:lnTo>
                    <a:pt x="248669" y="73448"/>
                  </a:lnTo>
                </a:path>
                <a:path w="599439" h="125095">
                  <a:moveTo>
                    <a:pt x="242663" y="74669"/>
                  </a:moveTo>
                  <a:lnTo>
                    <a:pt x="245666" y="74048"/>
                  </a:lnTo>
                </a:path>
                <a:path w="599439" h="125095">
                  <a:moveTo>
                    <a:pt x="239680" y="75291"/>
                  </a:moveTo>
                  <a:lnTo>
                    <a:pt x="242663" y="74669"/>
                  </a:lnTo>
                </a:path>
                <a:path w="599439" h="125095">
                  <a:moveTo>
                    <a:pt x="236677" y="75934"/>
                  </a:moveTo>
                  <a:lnTo>
                    <a:pt x="239680" y="75291"/>
                  </a:lnTo>
                </a:path>
                <a:path w="599439" h="125095">
                  <a:moveTo>
                    <a:pt x="233695" y="76555"/>
                  </a:moveTo>
                  <a:lnTo>
                    <a:pt x="236677" y="75934"/>
                  </a:lnTo>
                </a:path>
                <a:path w="599439" h="125095">
                  <a:moveTo>
                    <a:pt x="230691" y="77177"/>
                  </a:moveTo>
                  <a:lnTo>
                    <a:pt x="233695" y="76555"/>
                  </a:lnTo>
                </a:path>
                <a:path w="599439" h="125095">
                  <a:moveTo>
                    <a:pt x="227688" y="77820"/>
                  </a:moveTo>
                  <a:lnTo>
                    <a:pt x="230691" y="77177"/>
                  </a:lnTo>
                </a:path>
                <a:path w="599439" h="125095">
                  <a:moveTo>
                    <a:pt x="224706" y="78441"/>
                  </a:moveTo>
                  <a:lnTo>
                    <a:pt x="227688" y="77820"/>
                  </a:lnTo>
                </a:path>
                <a:path w="599439" h="125095">
                  <a:moveTo>
                    <a:pt x="221702" y="79020"/>
                  </a:moveTo>
                  <a:lnTo>
                    <a:pt x="224706" y="78441"/>
                  </a:lnTo>
                </a:path>
                <a:path w="599439" h="125095">
                  <a:moveTo>
                    <a:pt x="218699" y="79663"/>
                  </a:moveTo>
                  <a:lnTo>
                    <a:pt x="221702" y="79020"/>
                  </a:lnTo>
                </a:path>
                <a:path w="599439" h="125095">
                  <a:moveTo>
                    <a:pt x="215716" y="80284"/>
                  </a:moveTo>
                  <a:lnTo>
                    <a:pt x="218699" y="79663"/>
                  </a:lnTo>
                </a:path>
                <a:path w="599439" h="125095">
                  <a:moveTo>
                    <a:pt x="212713" y="80906"/>
                  </a:moveTo>
                  <a:lnTo>
                    <a:pt x="215716" y="80284"/>
                  </a:lnTo>
                </a:path>
                <a:path w="599439" h="125095">
                  <a:moveTo>
                    <a:pt x="209710" y="81527"/>
                  </a:moveTo>
                  <a:lnTo>
                    <a:pt x="212713" y="80906"/>
                  </a:lnTo>
                </a:path>
                <a:path w="599439" h="125095">
                  <a:moveTo>
                    <a:pt x="206728" y="82170"/>
                  </a:moveTo>
                  <a:lnTo>
                    <a:pt x="209710" y="81527"/>
                  </a:lnTo>
                </a:path>
                <a:path w="599439" h="125095">
                  <a:moveTo>
                    <a:pt x="203724" y="82749"/>
                  </a:moveTo>
                  <a:lnTo>
                    <a:pt x="206728" y="82170"/>
                  </a:lnTo>
                </a:path>
                <a:path w="599439" h="125095">
                  <a:moveTo>
                    <a:pt x="200721" y="83371"/>
                  </a:moveTo>
                  <a:lnTo>
                    <a:pt x="203724" y="82749"/>
                  </a:lnTo>
                </a:path>
                <a:path w="599439" h="125095">
                  <a:moveTo>
                    <a:pt x="197738" y="84014"/>
                  </a:moveTo>
                  <a:lnTo>
                    <a:pt x="200721" y="83371"/>
                  </a:lnTo>
                </a:path>
                <a:path w="599439" h="125095">
                  <a:moveTo>
                    <a:pt x="194735" y="84635"/>
                  </a:moveTo>
                  <a:lnTo>
                    <a:pt x="197738" y="84014"/>
                  </a:lnTo>
                </a:path>
                <a:path w="599439" h="125095">
                  <a:moveTo>
                    <a:pt x="191731" y="85257"/>
                  </a:moveTo>
                  <a:lnTo>
                    <a:pt x="194735" y="84635"/>
                  </a:lnTo>
                </a:path>
                <a:path w="599439" h="125095">
                  <a:moveTo>
                    <a:pt x="188749" y="85900"/>
                  </a:moveTo>
                  <a:lnTo>
                    <a:pt x="191731" y="85257"/>
                  </a:lnTo>
                </a:path>
                <a:path w="599439" h="125095">
                  <a:moveTo>
                    <a:pt x="185746" y="86478"/>
                  </a:moveTo>
                  <a:lnTo>
                    <a:pt x="188749" y="85900"/>
                  </a:lnTo>
                </a:path>
                <a:path w="599439" h="125095">
                  <a:moveTo>
                    <a:pt x="182764" y="87100"/>
                  </a:moveTo>
                  <a:lnTo>
                    <a:pt x="185746" y="86478"/>
                  </a:lnTo>
                </a:path>
                <a:path w="599439" h="125095">
                  <a:moveTo>
                    <a:pt x="179760" y="87743"/>
                  </a:moveTo>
                  <a:lnTo>
                    <a:pt x="182764" y="87100"/>
                  </a:lnTo>
                </a:path>
                <a:path w="599439" h="125095">
                  <a:moveTo>
                    <a:pt x="176757" y="88364"/>
                  </a:moveTo>
                  <a:lnTo>
                    <a:pt x="179760" y="87743"/>
                  </a:lnTo>
                </a:path>
                <a:path w="599439" h="125095">
                  <a:moveTo>
                    <a:pt x="173774" y="88986"/>
                  </a:moveTo>
                  <a:lnTo>
                    <a:pt x="176757" y="88364"/>
                  </a:lnTo>
                </a:path>
                <a:path w="599439" h="125095">
                  <a:moveTo>
                    <a:pt x="170771" y="89564"/>
                  </a:moveTo>
                  <a:lnTo>
                    <a:pt x="173774" y="88986"/>
                  </a:lnTo>
                </a:path>
                <a:path w="599439" h="125095">
                  <a:moveTo>
                    <a:pt x="167767" y="90207"/>
                  </a:moveTo>
                  <a:lnTo>
                    <a:pt x="170771" y="89564"/>
                  </a:lnTo>
                </a:path>
                <a:path w="599439" h="125095">
                  <a:moveTo>
                    <a:pt x="164786" y="90829"/>
                  </a:moveTo>
                  <a:lnTo>
                    <a:pt x="167767" y="90207"/>
                  </a:lnTo>
                </a:path>
                <a:path w="599439" h="125095">
                  <a:moveTo>
                    <a:pt x="161782" y="91451"/>
                  </a:moveTo>
                  <a:lnTo>
                    <a:pt x="164786" y="90829"/>
                  </a:lnTo>
                </a:path>
                <a:path w="599439" h="125095">
                  <a:moveTo>
                    <a:pt x="158779" y="92094"/>
                  </a:moveTo>
                  <a:lnTo>
                    <a:pt x="161782" y="91451"/>
                  </a:lnTo>
                </a:path>
                <a:path w="599439" h="125095">
                  <a:moveTo>
                    <a:pt x="155797" y="92672"/>
                  </a:moveTo>
                  <a:lnTo>
                    <a:pt x="158779" y="92094"/>
                  </a:lnTo>
                </a:path>
                <a:path w="599439" h="125095">
                  <a:moveTo>
                    <a:pt x="152793" y="93294"/>
                  </a:moveTo>
                  <a:lnTo>
                    <a:pt x="155797" y="92672"/>
                  </a:lnTo>
                </a:path>
                <a:path w="599439" h="125095">
                  <a:moveTo>
                    <a:pt x="149789" y="93937"/>
                  </a:moveTo>
                  <a:lnTo>
                    <a:pt x="152793" y="93294"/>
                  </a:lnTo>
                </a:path>
                <a:path w="599439" h="125095">
                  <a:moveTo>
                    <a:pt x="146807" y="94558"/>
                  </a:moveTo>
                  <a:lnTo>
                    <a:pt x="149789" y="93937"/>
                  </a:lnTo>
                </a:path>
                <a:path w="599439" h="125095">
                  <a:moveTo>
                    <a:pt x="143803" y="95180"/>
                  </a:moveTo>
                  <a:lnTo>
                    <a:pt x="146807" y="94558"/>
                  </a:lnTo>
                </a:path>
                <a:path w="599439" h="125095">
                  <a:moveTo>
                    <a:pt x="140800" y="95780"/>
                  </a:moveTo>
                  <a:lnTo>
                    <a:pt x="143803" y="95180"/>
                  </a:lnTo>
                </a:path>
                <a:path w="599439" h="125095">
                  <a:moveTo>
                    <a:pt x="137818" y="96401"/>
                  </a:moveTo>
                  <a:lnTo>
                    <a:pt x="140800" y="95780"/>
                  </a:lnTo>
                </a:path>
                <a:path w="599439" h="125095">
                  <a:moveTo>
                    <a:pt x="134815" y="97023"/>
                  </a:moveTo>
                  <a:lnTo>
                    <a:pt x="137818" y="96401"/>
                  </a:lnTo>
                </a:path>
                <a:path w="599439" h="125095">
                  <a:moveTo>
                    <a:pt x="131811" y="97644"/>
                  </a:moveTo>
                  <a:lnTo>
                    <a:pt x="134815" y="97023"/>
                  </a:lnTo>
                </a:path>
                <a:path w="599439" h="125095">
                  <a:moveTo>
                    <a:pt x="128829" y="98287"/>
                  </a:moveTo>
                  <a:lnTo>
                    <a:pt x="131811" y="97644"/>
                  </a:lnTo>
                </a:path>
                <a:path w="599439" h="125095">
                  <a:moveTo>
                    <a:pt x="125825" y="98866"/>
                  </a:moveTo>
                  <a:lnTo>
                    <a:pt x="128829" y="98287"/>
                  </a:lnTo>
                </a:path>
                <a:path w="599439" h="125095">
                  <a:moveTo>
                    <a:pt x="122844" y="99488"/>
                  </a:moveTo>
                  <a:lnTo>
                    <a:pt x="125825" y="98866"/>
                  </a:lnTo>
                </a:path>
                <a:path w="599439" h="125095">
                  <a:moveTo>
                    <a:pt x="119840" y="100131"/>
                  </a:moveTo>
                  <a:lnTo>
                    <a:pt x="122844" y="99488"/>
                  </a:lnTo>
                </a:path>
                <a:path w="599439" h="125095">
                  <a:moveTo>
                    <a:pt x="116837" y="100752"/>
                  </a:moveTo>
                  <a:lnTo>
                    <a:pt x="119840" y="100131"/>
                  </a:lnTo>
                </a:path>
                <a:path w="599439" h="125095">
                  <a:moveTo>
                    <a:pt x="113855" y="101331"/>
                  </a:moveTo>
                  <a:lnTo>
                    <a:pt x="116837" y="100752"/>
                  </a:lnTo>
                </a:path>
                <a:path w="599439" h="125095">
                  <a:moveTo>
                    <a:pt x="110851" y="101974"/>
                  </a:moveTo>
                  <a:lnTo>
                    <a:pt x="113855" y="101331"/>
                  </a:lnTo>
                </a:path>
                <a:path w="599439" h="125095">
                  <a:moveTo>
                    <a:pt x="107847" y="102595"/>
                  </a:moveTo>
                  <a:lnTo>
                    <a:pt x="110851" y="101974"/>
                  </a:lnTo>
                </a:path>
                <a:path w="599439" h="125095">
                  <a:moveTo>
                    <a:pt x="104865" y="103217"/>
                  </a:moveTo>
                  <a:lnTo>
                    <a:pt x="107847" y="102595"/>
                  </a:lnTo>
                </a:path>
                <a:path w="599439" h="125095">
                  <a:moveTo>
                    <a:pt x="101862" y="103817"/>
                  </a:moveTo>
                  <a:lnTo>
                    <a:pt x="104865" y="103217"/>
                  </a:lnTo>
                </a:path>
                <a:path w="599439" h="125095">
                  <a:moveTo>
                    <a:pt x="98858" y="104438"/>
                  </a:moveTo>
                  <a:lnTo>
                    <a:pt x="101862" y="103817"/>
                  </a:lnTo>
                </a:path>
                <a:path w="599439" h="125095">
                  <a:moveTo>
                    <a:pt x="95876" y="105060"/>
                  </a:moveTo>
                  <a:lnTo>
                    <a:pt x="98858" y="104438"/>
                  </a:lnTo>
                </a:path>
                <a:path w="599439" h="125095">
                  <a:moveTo>
                    <a:pt x="92873" y="105682"/>
                  </a:moveTo>
                  <a:lnTo>
                    <a:pt x="95876" y="105060"/>
                  </a:lnTo>
                </a:path>
                <a:path w="599439" h="125095">
                  <a:moveTo>
                    <a:pt x="89869" y="106282"/>
                  </a:moveTo>
                  <a:lnTo>
                    <a:pt x="92873" y="105682"/>
                  </a:lnTo>
                </a:path>
                <a:path w="599439" h="125095">
                  <a:moveTo>
                    <a:pt x="86887" y="106903"/>
                  </a:moveTo>
                  <a:lnTo>
                    <a:pt x="89869" y="106282"/>
                  </a:lnTo>
                </a:path>
                <a:path w="599439" h="125095">
                  <a:moveTo>
                    <a:pt x="83883" y="107525"/>
                  </a:moveTo>
                  <a:lnTo>
                    <a:pt x="86887" y="106903"/>
                  </a:lnTo>
                </a:path>
                <a:path w="599439" h="125095">
                  <a:moveTo>
                    <a:pt x="80880" y="108168"/>
                  </a:moveTo>
                  <a:lnTo>
                    <a:pt x="83883" y="107525"/>
                  </a:lnTo>
                </a:path>
                <a:path w="599439" h="125095">
                  <a:moveTo>
                    <a:pt x="77898" y="108746"/>
                  </a:moveTo>
                  <a:lnTo>
                    <a:pt x="80880" y="108168"/>
                  </a:lnTo>
                </a:path>
                <a:path w="599439" h="125095">
                  <a:moveTo>
                    <a:pt x="74895" y="109368"/>
                  </a:moveTo>
                  <a:lnTo>
                    <a:pt x="77898" y="108746"/>
                  </a:lnTo>
                </a:path>
                <a:path w="599439" h="125095">
                  <a:moveTo>
                    <a:pt x="71913" y="110011"/>
                  </a:moveTo>
                  <a:lnTo>
                    <a:pt x="74895" y="109368"/>
                  </a:lnTo>
                </a:path>
                <a:path w="599439" h="125095">
                  <a:moveTo>
                    <a:pt x="68909" y="110632"/>
                  </a:moveTo>
                  <a:lnTo>
                    <a:pt x="71913" y="110011"/>
                  </a:lnTo>
                </a:path>
                <a:path w="599439" h="125095">
                  <a:moveTo>
                    <a:pt x="65905" y="111211"/>
                  </a:moveTo>
                  <a:lnTo>
                    <a:pt x="68909" y="110632"/>
                  </a:lnTo>
                </a:path>
                <a:path w="599439" h="125095">
                  <a:moveTo>
                    <a:pt x="62923" y="111854"/>
                  </a:moveTo>
                  <a:lnTo>
                    <a:pt x="65905" y="111211"/>
                  </a:lnTo>
                </a:path>
                <a:path w="599439" h="125095">
                  <a:moveTo>
                    <a:pt x="59920" y="112476"/>
                  </a:moveTo>
                  <a:lnTo>
                    <a:pt x="62923" y="111854"/>
                  </a:lnTo>
                </a:path>
                <a:path w="599439" h="125095">
                  <a:moveTo>
                    <a:pt x="56916" y="113097"/>
                  </a:moveTo>
                  <a:lnTo>
                    <a:pt x="59920" y="112476"/>
                  </a:lnTo>
                </a:path>
                <a:path w="599439" h="125095">
                  <a:moveTo>
                    <a:pt x="53934" y="113676"/>
                  </a:moveTo>
                  <a:lnTo>
                    <a:pt x="56916" y="113097"/>
                  </a:lnTo>
                </a:path>
                <a:path w="599439" h="125095">
                  <a:moveTo>
                    <a:pt x="50931" y="114319"/>
                  </a:moveTo>
                  <a:lnTo>
                    <a:pt x="53934" y="113676"/>
                  </a:lnTo>
                </a:path>
                <a:path w="599439" h="125095">
                  <a:moveTo>
                    <a:pt x="47927" y="114940"/>
                  </a:moveTo>
                  <a:lnTo>
                    <a:pt x="50931" y="114319"/>
                  </a:lnTo>
                </a:path>
                <a:path w="599439" h="125095">
                  <a:moveTo>
                    <a:pt x="44945" y="115519"/>
                  </a:moveTo>
                  <a:lnTo>
                    <a:pt x="47927" y="114940"/>
                  </a:lnTo>
                </a:path>
                <a:path w="599439" h="125095">
                  <a:moveTo>
                    <a:pt x="41941" y="116162"/>
                  </a:moveTo>
                  <a:lnTo>
                    <a:pt x="44945" y="115519"/>
                  </a:lnTo>
                </a:path>
                <a:path w="599439" h="125095">
                  <a:moveTo>
                    <a:pt x="38938" y="116783"/>
                  </a:moveTo>
                  <a:lnTo>
                    <a:pt x="41941" y="116162"/>
                  </a:lnTo>
                </a:path>
                <a:path w="599439" h="125095">
                  <a:moveTo>
                    <a:pt x="35956" y="117405"/>
                  </a:moveTo>
                  <a:lnTo>
                    <a:pt x="38938" y="116783"/>
                  </a:lnTo>
                </a:path>
                <a:path w="599439" h="125095">
                  <a:moveTo>
                    <a:pt x="32953" y="118005"/>
                  </a:moveTo>
                  <a:lnTo>
                    <a:pt x="35956" y="117405"/>
                  </a:lnTo>
                </a:path>
                <a:path w="599439" h="125095">
                  <a:moveTo>
                    <a:pt x="29949" y="118626"/>
                  </a:moveTo>
                  <a:lnTo>
                    <a:pt x="32953" y="118005"/>
                  </a:lnTo>
                </a:path>
                <a:path w="599439" h="125095">
                  <a:moveTo>
                    <a:pt x="26967" y="119248"/>
                  </a:moveTo>
                  <a:lnTo>
                    <a:pt x="29949" y="118626"/>
                  </a:lnTo>
                </a:path>
                <a:path w="599439" h="125095">
                  <a:moveTo>
                    <a:pt x="23964" y="119848"/>
                  </a:moveTo>
                  <a:lnTo>
                    <a:pt x="26967" y="119248"/>
                  </a:lnTo>
                </a:path>
                <a:path w="599439" h="125095">
                  <a:moveTo>
                    <a:pt x="20960" y="120470"/>
                  </a:moveTo>
                  <a:lnTo>
                    <a:pt x="23964" y="119848"/>
                  </a:lnTo>
                </a:path>
                <a:path w="599439" h="125095">
                  <a:moveTo>
                    <a:pt x="17978" y="121091"/>
                  </a:moveTo>
                  <a:lnTo>
                    <a:pt x="20960" y="120470"/>
                  </a:lnTo>
                </a:path>
                <a:path w="599439" h="125095">
                  <a:moveTo>
                    <a:pt x="14974" y="121670"/>
                  </a:moveTo>
                  <a:lnTo>
                    <a:pt x="17978" y="121091"/>
                  </a:lnTo>
                </a:path>
                <a:path w="599439" h="125095">
                  <a:moveTo>
                    <a:pt x="11992" y="122313"/>
                  </a:moveTo>
                  <a:lnTo>
                    <a:pt x="14974" y="121670"/>
                  </a:lnTo>
                </a:path>
                <a:path w="599439" h="125095">
                  <a:moveTo>
                    <a:pt x="8989" y="122934"/>
                  </a:moveTo>
                  <a:lnTo>
                    <a:pt x="11992" y="122313"/>
                  </a:lnTo>
                </a:path>
                <a:path w="599439" h="125095">
                  <a:moveTo>
                    <a:pt x="5985" y="123513"/>
                  </a:moveTo>
                  <a:lnTo>
                    <a:pt x="8989" y="122934"/>
                  </a:lnTo>
                </a:path>
                <a:path w="599439" h="125095">
                  <a:moveTo>
                    <a:pt x="3003" y="124156"/>
                  </a:moveTo>
                  <a:lnTo>
                    <a:pt x="5985" y="123513"/>
                  </a:lnTo>
                </a:path>
                <a:path w="599439" h="125095">
                  <a:moveTo>
                    <a:pt x="0" y="124778"/>
                  </a:moveTo>
                  <a:lnTo>
                    <a:pt x="3003" y="124156"/>
                  </a:lnTo>
                </a:path>
              </a:pathLst>
            </a:custGeom>
            <a:ln w="10721">
              <a:solidFill>
                <a:srgbClr val="010202"/>
              </a:solidFill>
            </a:ln>
          </p:spPr>
          <p:txBody>
            <a:bodyPr wrap="square" lIns="0" tIns="0" rIns="0" bIns="0" rtlCol="0"/>
            <a:lstStyle/>
            <a:p>
              <a:endParaRPr sz="2647"/>
            </a:p>
          </p:txBody>
        </p:sp>
        <p:sp>
          <p:nvSpPr>
            <p:cNvPr id="19" name="object 19"/>
            <p:cNvSpPr/>
            <p:nvPr/>
          </p:nvSpPr>
          <p:spPr>
            <a:xfrm>
              <a:off x="2530699" y="6394655"/>
              <a:ext cx="599440" cy="350520"/>
            </a:xfrm>
            <a:custGeom>
              <a:avLst/>
              <a:gdLst/>
              <a:ahLst/>
              <a:cxnLst/>
              <a:rect l="l" t="t" r="r" b="b"/>
              <a:pathLst>
                <a:path w="599439" h="350520">
                  <a:moveTo>
                    <a:pt x="596219" y="2636"/>
                  </a:moveTo>
                  <a:lnTo>
                    <a:pt x="599223" y="0"/>
                  </a:lnTo>
                </a:path>
                <a:path w="599439" h="350520">
                  <a:moveTo>
                    <a:pt x="593216" y="5229"/>
                  </a:moveTo>
                  <a:lnTo>
                    <a:pt x="596219" y="2636"/>
                  </a:lnTo>
                </a:path>
                <a:path w="599439" h="350520">
                  <a:moveTo>
                    <a:pt x="590234" y="7822"/>
                  </a:moveTo>
                  <a:lnTo>
                    <a:pt x="593216" y="5229"/>
                  </a:lnTo>
                </a:path>
                <a:path w="599439" h="350520">
                  <a:moveTo>
                    <a:pt x="587230" y="10416"/>
                  </a:moveTo>
                  <a:lnTo>
                    <a:pt x="590234" y="7822"/>
                  </a:lnTo>
                </a:path>
                <a:path w="599439" h="350520">
                  <a:moveTo>
                    <a:pt x="584227" y="13009"/>
                  </a:moveTo>
                  <a:lnTo>
                    <a:pt x="587230" y="10416"/>
                  </a:lnTo>
                </a:path>
                <a:path w="599439" h="350520">
                  <a:moveTo>
                    <a:pt x="581245" y="15602"/>
                  </a:moveTo>
                  <a:lnTo>
                    <a:pt x="584227" y="13009"/>
                  </a:lnTo>
                </a:path>
                <a:path w="599439" h="350520">
                  <a:moveTo>
                    <a:pt x="578241" y="18174"/>
                  </a:moveTo>
                  <a:lnTo>
                    <a:pt x="581245" y="15602"/>
                  </a:lnTo>
                </a:path>
                <a:path w="599439" h="350520">
                  <a:moveTo>
                    <a:pt x="575238" y="20724"/>
                  </a:moveTo>
                  <a:lnTo>
                    <a:pt x="578241" y="18174"/>
                  </a:lnTo>
                </a:path>
                <a:path w="599439" h="350520">
                  <a:moveTo>
                    <a:pt x="572255" y="23275"/>
                  </a:moveTo>
                  <a:lnTo>
                    <a:pt x="575238" y="20724"/>
                  </a:lnTo>
                </a:path>
                <a:path w="599439" h="350520">
                  <a:moveTo>
                    <a:pt x="569252" y="25825"/>
                  </a:moveTo>
                  <a:lnTo>
                    <a:pt x="572255" y="23275"/>
                  </a:lnTo>
                </a:path>
                <a:path w="599439" h="350520">
                  <a:moveTo>
                    <a:pt x="566270" y="28333"/>
                  </a:moveTo>
                  <a:lnTo>
                    <a:pt x="569252" y="25825"/>
                  </a:lnTo>
                </a:path>
                <a:path w="599439" h="350520">
                  <a:moveTo>
                    <a:pt x="563267" y="30840"/>
                  </a:moveTo>
                  <a:lnTo>
                    <a:pt x="566270" y="28333"/>
                  </a:lnTo>
                </a:path>
                <a:path w="599439" h="350520">
                  <a:moveTo>
                    <a:pt x="560263" y="33412"/>
                  </a:moveTo>
                  <a:lnTo>
                    <a:pt x="563267" y="30840"/>
                  </a:lnTo>
                </a:path>
                <a:path w="599439" h="350520">
                  <a:moveTo>
                    <a:pt x="557281" y="35877"/>
                  </a:moveTo>
                  <a:lnTo>
                    <a:pt x="560263" y="33412"/>
                  </a:lnTo>
                </a:path>
                <a:path w="599439" h="350520">
                  <a:moveTo>
                    <a:pt x="554277" y="38384"/>
                  </a:moveTo>
                  <a:lnTo>
                    <a:pt x="557281" y="35877"/>
                  </a:lnTo>
                </a:path>
                <a:path w="599439" h="350520">
                  <a:moveTo>
                    <a:pt x="551274" y="40892"/>
                  </a:moveTo>
                  <a:lnTo>
                    <a:pt x="554277" y="38384"/>
                  </a:lnTo>
                </a:path>
                <a:path w="599439" h="350520">
                  <a:moveTo>
                    <a:pt x="548292" y="43357"/>
                  </a:moveTo>
                  <a:lnTo>
                    <a:pt x="551274" y="40892"/>
                  </a:lnTo>
                </a:path>
                <a:path w="599439" h="350520">
                  <a:moveTo>
                    <a:pt x="545288" y="45843"/>
                  </a:moveTo>
                  <a:lnTo>
                    <a:pt x="548292" y="43357"/>
                  </a:lnTo>
                </a:path>
                <a:path w="599439" h="350520">
                  <a:moveTo>
                    <a:pt x="542285" y="48308"/>
                  </a:moveTo>
                  <a:lnTo>
                    <a:pt x="545288" y="45843"/>
                  </a:lnTo>
                </a:path>
                <a:path w="599439" h="350520">
                  <a:moveTo>
                    <a:pt x="539303" y="50729"/>
                  </a:moveTo>
                  <a:lnTo>
                    <a:pt x="542285" y="48308"/>
                  </a:lnTo>
                </a:path>
                <a:path w="599439" h="350520">
                  <a:moveTo>
                    <a:pt x="536299" y="53194"/>
                  </a:moveTo>
                  <a:lnTo>
                    <a:pt x="539303" y="50729"/>
                  </a:lnTo>
                </a:path>
                <a:path w="599439" h="350520">
                  <a:moveTo>
                    <a:pt x="533296" y="55637"/>
                  </a:moveTo>
                  <a:lnTo>
                    <a:pt x="536299" y="53194"/>
                  </a:lnTo>
                </a:path>
                <a:path w="599439" h="350520">
                  <a:moveTo>
                    <a:pt x="530314" y="58059"/>
                  </a:moveTo>
                  <a:lnTo>
                    <a:pt x="533296" y="55637"/>
                  </a:lnTo>
                </a:path>
                <a:path w="599439" h="350520">
                  <a:moveTo>
                    <a:pt x="527310" y="60481"/>
                  </a:moveTo>
                  <a:lnTo>
                    <a:pt x="530314" y="58059"/>
                  </a:lnTo>
                </a:path>
                <a:path w="599439" h="350520">
                  <a:moveTo>
                    <a:pt x="524306" y="62882"/>
                  </a:moveTo>
                  <a:lnTo>
                    <a:pt x="527310" y="60481"/>
                  </a:lnTo>
                </a:path>
                <a:path w="599439" h="350520">
                  <a:moveTo>
                    <a:pt x="521324" y="65303"/>
                  </a:moveTo>
                  <a:lnTo>
                    <a:pt x="524306" y="62882"/>
                  </a:lnTo>
                </a:path>
                <a:path w="599439" h="350520">
                  <a:moveTo>
                    <a:pt x="518321" y="67682"/>
                  </a:moveTo>
                  <a:lnTo>
                    <a:pt x="521324" y="65303"/>
                  </a:lnTo>
                </a:path>
                <a:path w="599439" h="350520">
                  <a:moveTo>
                    <a:pt x="515317" y="70061"/>
                  </a:moveTo>
                  <a:lnTo>
                    <a:pt x="518321" y="67682"/>
                  </a:lnTo>
                </a:path>
                <a:path w="599439" h="350520">
                  <a:moveTo>
                    <a:pt x="512335" y="72462"/>
                  </a:moveTo>
                  <a:lnTo>
                    <a:pt x="515317" y="70061"/>
                  </a:lnTo>
                </a:path>
                <a:path w="599439" h="350520">
                  <a:moveTo>
                    <a:pt x="509332" y="74798"/>
                  </a:moveTo>
                  <a:lnTo>
                    <a:pt x="512335" y="72462"/>
                  </a:lnTo>
                </a:path>
                <a:path w="599439" h="350520">
                  <a:moveTo>
                    <a:pt x="506350" y="77155"/>
                  </a:moveTo>
                  <a:lnTo>
                    <a:pt x="509332" y="74798"/>
                  </a:lnTo>
                </a:path>
                <a:path w="599439" h="350520">
                  <a:moveTo>
                    <a:pt x="503346" y="79491"/>
                  </a:moveTo>
                  <a:lnTo>
                    <a:pt x="506350" y="77155"/>
                  </a:lnTo>
                </a:path>
                <a:path w="599439" h="350520">
                  <a:moveTo>
                    <a:pt x="500343" y="81828"/>
                  </a:moveTo>
                  <a:lnTo>
                    <a:pt x="503346" y="79491"/>
                  </a:lnTo>
                </a:path>
                <a:path w="599439" h="350520">
                  <a:moveTo>
                    <a:pt x="497339" y="84185"/>
                  </a:moveTo>
                  <a:lnTo>
                    <a:pt x="500343" y="81828"/>
                  </a:lnTo>
                </a:path>
                <a:path w="599439" h="350520">
                  <a:moveTo>
                    <a:pt x="494357" y="86521"/>
                  </a:moveTo>
                  <a:lnTo>
                    <a:pt x="497339" y="84185"/>
                  </a:lnTo>
                </a:path>
                <a:path w="599439" h="350520">
                  <a:moveTo>
                    <a:pt x="491354" y="88814"/>
                  </a:moveTo>
                  <a:lnTo>
                    <a:pt x="494357" y="86521"/>
                  </a:lnTo>
                </a:path>
                <a:path w="599439" h="350520">
                  <a:moveTo>
                    <a:pt x="488372" y="91129"/>
                  </a:moveTo>
                  <a:lnTo>
                    <a:pt x="491354" y="88814"/>
                  </a:lnTo>
                </a:path>
                <a:path w="599439" h="350520">
                  <a:moveTo>
                    <a:pt x="485368" y="93422"/>
                  </a:moveTo>
                  <a:lnTo>
                    <a:pt x="488372" y="91129"/>
                  </a:lnTo>
                </a:path>
                <a:path w="599439" h="350520">
                  <a:moveTo>
                    <a:pt x="482365" y="95737"/>
                  </a:moveTo>
                  <a:lnTo>
                    <a:pt x="485368" y="93422"/>
                  </a:lnTo>
                </a:path>
                <a:path w="599439" h="350520">
                  <a:moveTo>
                    <a:pt x="479382" y="97987"/>
                  </a:moveTo>
                  <a:lnTo>
                    <a:pt x="482365" y="95737"/>
                  </a:lnTo>
                </a:path>
                <a:path w="599439" h="350520">
                  <a:moveTo>
                    <a:pt x="476357" y="100259"/>
                  </a:moveTo>
                  <a:lnTo>
                    <a:pt x="479382" y="97987"/>
                  </a:lnTo>
                </a:path>
                <a:path w="599439" h="350520">
                  <a:moveTo>
                    <a:pt x="473375" y="102510"/>
                  </a:moveTo>
                  <a:lnTo>
                    <a:pt x="476357" y="100259"/>
                  </a:lnTo>
                </a:path>
                <a:path w="599439" h="350520">
                  <a:moveTo>
                    <a:pt x="470393" y="104781"/>
                  </a:moveTo>
                  <a:lnTo>
                    <a:pt x="473375" y="102510"/>
                  </a:lnTo>
                </a:path>
                <a:path w="599439" h="350520">
                  <a:moveTo>
                    <a:pt x="467368" y="107032"/>
                  </a:moveTo>
                  <a:lnTo>
                    <a:pt x="470393" y="104781"/>
                  </a:lnTo>
                </a:path>
                <a:path w="599439" h="350520">
                  <a:moveTo>
                    <a:pt x="464386" y="109261"/>
                  </a:moveTo>
                  <a:lnTo>
                    <a:pt x="467368" y="107032"/>
                  </a:lnTo>
                </a:path>
                <a:path w="599439" h="350520">
                  <a:moveTo>
                    <a:pt x="461383" y="111468"/>
                  </a:moveTo>
                  <a:lnTo>
                    <a:pt x="464386" y="109261"/>
                  </a:lnTo>
                </a:path>
                <a:path w="599439" h="350520">
                  <a:moveTo>
                    <a:pt x="458401" y="113697"/>
                  </a:moveTo>
                  <a:lnTo>
                    <a:pt x="461383" y="111468"/>
                  </a:lnTo>
                </a:path>
                <a:path w="599439" h="350520">
                  <a:moveTo>
                    <a:pt x="455419" y="115905"/>
                  </a:moveTo>
                  <a:lnTo>
                    <a:pt x="458401" y="113697"/>
                  </a:lnTo>
                </a:path>
                <a:path w="599439" h="350520">
                  <a:moveTo>
                    <a:pt x="452415" y="118134"/>
                  </a:moveTo>
                  <a:lnTo>
                    <a:pt x="455419" y="115905"/>
                  </a:lnTo>
                </a:path>
                <a:path w="599439" h="350520">
                  <a:moveTo>
                    <a:pt x="449412" y="120298"/>
                  </a:moveTo>
                  <a:lnTo>
                    <a:pt x="452415" y="118134"/>
                  </a:lnTo>
                </a:path>
                <a:path w="599439" h="350520">
                  <a:moveTo>
                    <a:pt x="446408" y="122484"/>
                  </a:moveTo>
                  <a:lnTo>
                    <a:pt x="449412" y="120298"/>
                  </a:lnTo>
                </a:path>
                <a:path w="599439" h="350520">
                  <a:moveTo>
                    <a:pt x="443426" y="124649"/>
                  </a:moveTo>
                  <a:lnTo>
                    <a:pt x="446408" y="122484"/>
                  </a:lnTo>
                </a:path>
                <a:path w="599439" h="350520">
                  <a:moveTo>
                    <a:pt x="440401" y="126835"/>
                  </a:moveTo>
                  <a:lnTo>
                    <a:pt x="443426" y="124649"/>
                  </a:lnTo>
                </a:path>
                <a:path w="599439" h="350520">
                  <a:moveTo>
                    <a:pt x="437440" y="128978"/>
                  </a:moveTo>
                  <a:lnTo>
                    <a:pt x="440401" y="126835"/>
                  </a:lnTo>
                </a:path>
                <a:path w="599439" h="350520">
                  <a:moveTo>
                    <a:pt x="434437" y="131143"/>
                  </a:moveTo>
                  <a:lnTo>
                    <a:pt x="437440" y="128978"/>
                  </a:lnTo>
                </a:path>
                <a:path w="599439" h="350520">
                  <a:moveTo>
                    <a:pt x="431412" y="133286"/>
                  </a:moveTo>
                  <a:lnTo>
                    <a:pt x="434437" y="131143"/>
                  </a:lnTo>
                </a:path>
                <a:path w="599439" h="350520">
                  <a:moveTo>
                    <a:pt x="428451" y="135408"/>
                  </a:moveTo>
                  <a:lnTo>
                    <a:pt x="431412" y="133286"/>
                  </a:lnTo>
                </a:path>
                <a:path w="599439" h="350520">
                  <a:moveTo>
                    <a:pt x="425426" y="137508"/>
                  </a:moveTo>
                  <a:lnTo>
                    <a:pt x="428451" y="135408"/>
                  </a:lnTo>
                </a:path>
                <a:path w="599439" h="350520">
                  <a:moveTo>
                    <a:pt x="422444" y="139651"/>
                  </a:moveTo>
                  <a:lnTo>
                    <a:pt x="425426" y="137508"/>
                  </a:lnTo>
                </a:path>
                <a:path w="599439" h="350520">
                  <a:moveTo>
                    <a:pt x="419441" y="141730"/>
                  </a:moveTo>
                  <a:lnTo>
                    <a:pt x="422444" y="139651"/>
                  </a:lnTo>
                </a:path>
                <a:path w="599439" h="350520">
                  <a:moveTo>
                    <a:pt x="416459" y="143831"/>
                  </a:moveTo>
                  <a:lnTo>
                    <a:pt x="419441" y="141730"/>
                  </a:lnTo>
                </a:path>
                <a:path w="599439" h="350520">
                  <a:moveTo>
                    <a:pt x="413455" y="145931"/>
                  </a:moveTo>
                  <a:lnTo>
                    <a:pt x="416459" y="143831"/>
                  </a:lnTo>
                </a:path>
                <a:path w="599439" h="350520">
                  <a:moveTo>
                    <a:pt x="410452" y="148010"/>
                  </a:moveTo>
                  <a:lnTo>
                    <a:pt x="413455" y="145931"/>
                  </a:lnTo>
                </a:path>
                <a:path w="599439" h="350520">
                  <a:moveTo>
                    <a:pt x="407470" y="150068"/>
                  </a:moveTo>
                  <a:lnTo>
                    <a:pt x="410452" y="148010"/>
                  </a:lnTo>
                </a:path>
                <a:path w="599439" h="350520">
                  <a:moveTo>
                    <a:pt x="404466" y="152125"/>
                  </a:moveTo>
                  <a:lnTo>
                    <a:pt x="407470" y="150068"/>
                  </a:lnTo>
                </a:path>
                <a:path w="599439" h="350520">
                  <a:moveTo>
                    <a:pt x="401463" y="154161"/>
                  </a:moveTo>
                  <a:lnTo>
                    <a:pt x="404466" y="152125"/>
                  </a:lnTo>
                </a:path>
                <a:path w="599439" h="350520">
                  <a:moveTo>
                    <a:pt x="398481" y="156219"/>
                  </a:moveTo>
                  <a:lnTo>
                    <a:pt x="401463" y="154161"/>
                  </a:lnTo>
                </a:path>
                <a:path w="599439" h="350520">
                  <a:moveTo>
                    <a:pt x="395477" y="158276"/>
                  </a:moveTo>
                  <a:lnTo>
                    <a:pt x="398481" y="156219"/>
                  </a:lnTo>
                </a:path>
                <a:path w="599439" h="350520">
                  <a:moveTo>
                    <a:pt x="392495" y="160269"/>
                  </a:moveTo>
                  <a:lnTo>
                    <a:pt x="395477" y="158276"/>
                  </a:lnTo>
                </a:path>
                <a:path w="599439" h="350520">
                  <a:moveTo>
                    <a:pt x="389470" y="162284"/>
                  </a:moveTo>
                  <a:lnTo>
                    <a:pt x="392495" y="160269"/>
                  </a:lnTo>
                </a:path>
                <a:path w="599439" h="350520">
                  <a:moveTo>
                    <a:pt x="386509" y="164298"/>
                  </a:moveTo>
                  <a:lnTo>
                    <a:pt x="389470" y="162284"/>
                  </a:lnTo>
                </a:path>
                <a:path w="599439" h="350520">
                  <a:moveTo>
                    <a:pt x="383484" y="166313"/>
                  </a:moveTo>
                  <a:lnTo>
                    <a:pt x="386509" y="164298"/>
                  </a:lnTo>
                </a:path>
                <a:path w="599439" h="350520">
                  <a:moveTo>
                    <a:pt x="380481" y="168285"/>
                  </a:moveTo>
                  <a:lnTo>
                    <a:pt x="383484" y="166313"/>
                  </a:lnTo>
                </a:path>
                <a:path w="599439" h="350520">
                  <a:moveTo>
                    <a:pt x="377520" y="170278"/>
                  </a:moveTo>
                  <a:lnTo>
                    <a:pt x="380481" y="168285"/>
                  </a:lnTo>
                </a:path>
                <a:path w="599439" h="350520">
                  <a:moveTo>
                    <a:pt x="374495" y="172250"/>
                  </a:moveTo>
                  <a:lnTo>
                    <a:pt x="377520" y="170278"/>
                  </a:lnTo>
                </a:path>
                <a:path w="599439" h="350520">
                  <a:moveTo>
                    <a:pt x="371513" y="174222"/>
                  </a:moveTo>
                  <a:lnTo>
                    <a:pt x="374495" y="172250"/>
                  </a:lnTo>
                </a:path>
                <a:path w="599439" h="350520">
                  <a:moveTo>
                    <a:pt x="368510" y="176151"/>
                  </a:moveTo>
                  <a:lnTo>
                    <a:pt x="371513" y="174222"/>
                  </a:lnTo>
                </a:path>
                <a:path w="599439" h="350520">
                  <a:moveTo>
                    <a:pt x="365506" y="178122"/>
                  </a:moveTo>
                  <a:lnTo>
                    <a:pt x="368510" y="176151"/>
                  </a:lnTo>
                </a:path>
                <a:path w="599439" h="350520">
                  <a:moveTo>
                    <a:pt x="362503" y="180030"/>
                  </a:moveTo>
                  <a:lnTo>
                    <a:pt x="365506" y="178122"/>
                  </a:lnTo>
                </a:path>
                <a:path w="599439" h="350520">
                  <a:moveTo>
                    <a:pt x="359521" y="181959"/>
                  </a:moveTo>
                  <a:lnTo>
                    <a:pt x="362503" y="180030"/>
                  </a:lnTo>
                </a:path>
                <a:path w="599439" h="350520">
                  <a:moveTo>
                    <a:pt x="356539" y="183888"/>
                  </a:moveTo>
                  <a:lnTo>
                    <a:pt x="359521" y="181959"/>
                  </a:lnTo>
                </a:path>
                <a:path w="599439" h="350520">
                  <a:moveTo>
                    <a:pt x="353514" y="185816"/>
                  </a:moveTo>
                  <a:lnTo>
                    <a:pt x="356539" y="183888"/>
                  </a:lnTo>
                </a:path>
                <a:path w="599439" h="350520">
                  <a:moveTo>
                    <a:pt x="350553" y="187702"/>
                  </a:moveTo>
                  <a:lnTo>
                    <a:pt x="353514" y="185816"/>
                  </a:lnTo>
                </a:path>
                <a:path w="599439" h="350520">
                  <a:moveTo>
                    <a:pt x="347528" y="189631"/>
                  </a:moveTo>
                  <a:lnTo>
                    <a:pt x="350553" y="187702"/>
                  </a:lnTo>
                </a:path>
                <a:path w="599439" h="350520">
                  <a:moveTo>
                    <a:pt x="344546" y="191517"/>
                  </a:moveTo>
                  <a:lnTo>
                    <a:pt x="347528" y="189631"/>
                  </a:lnTo>
                </a:path>
                <a:path w="599439" h="350520">
                  <a:moveTo>
                    <a:pt x="341542" y="193382"/>
                  </a:moveTo>
                  <a:lnTo>
                    <a:pt x="344546" y="191517"/>
                  </a:lnTo>
                </a:path>
                <a:path w="599439" h="350520">
                  <a:moveTo>
                    <a:pt x="338539" y="195225"/>
                  </a:moveTo>
                  <a:lnTo>
                    <a:pt x="341542" y="193382"/>
                  </a:lnTo>
                </a:path>
                <a:path w="599439" h="350520">
                  <a:moveTo>
                    <a:pt x="335557" y="197111"/>
                  </a:moveTo>
                  <a:lnTo>
                    <a:pt x="338539" y="195225"/>
                  </a:lnTo>
                </a:path>
                <a:path w="599439" h="350520">
                  <a:moveTo>
                    <a:pt x="332553" y="198954"/>
                  </a:moveTo>
                  <a:lnTo>
                    <a:pt x="335557" y="197111"/>
                  </a:lnTo>
                </a:path>
                <a:path w="599439" h="350520">
                  <a:moveTo>
                    <a:pt x="329550" y="200797"/>
                  </a:moveTo>
                  <a:lnTo>
                    <a:pt x="332553" y="198954"/>
                  </a:lnTo>
                </a:path>
                <a:path w="599439" h="350520">
                  <a:moveTo>
                    <a:pt x="326568" y="202641"/>
                  </a:moveTo>
                  <a:lnTo>
                    <a:pt x="329550" y="200797"/>
                  </a:lnTo>
                </a:path>
                <a:path w="599439" h="350520">
                  <a:moveTo>
                    <a:pt x="323564" y="204441"/>
                  </a:moveTo>
                  <a:lnTo>
                    <a:pt x="326568" y="202641"/>
                  </a:lnTo>
                </a:path>
                <a:path w="599439" h="350520">
                  <a:moveTo>
                    <a:pt x="320582" y="206241"/>
                  </a:moveTo>
                  <a:lnTo>
                    <a:pt x="323564" y="204441"/>
                  </a:lnTo>
                </a:path>
                <a:path w="599439" h="350520">
                  <a:moveTo>
                    <a:pt x="317578" y="208084"/>
                  </a:moveTo>
                  <a:lnTo>
                    <a:pt x="320582" y="206241"/>
                  </a:lnTo>
                </a:path>
                <a:path w="599439" h="350520">
                  <a:moveTo>
                    <a:pt x="314575" y="209885"/>
                  </a:moveTo>
                  <a:lnTo>
                    <a:pt x="317578" y="208084"/>
                  </a:lnTo>
                </a:path>
                <a:path w="599439" h="350520">
                  <a:moveTo>
                    <a:pt x="311572" y="211642"/>
                  </a:moveTo>
                  <a:lnTo>
                    <a:pt x="314575" y="209885"/>
                  </a:lnTo>
                </a:path>
                <a:path w="599439" h="350520">
                  <a:moveTo>
                    <a:pt x="308590" y="213442"/>
                  </a:moveTo>
                  <a:lnTo>
                    <a:pt x="311572" y="211642"/>
                  </a:lnTo>
                </a:path>
                <a:path w="599439" h="350520">
                  <a:moveTo>
                    <a:pt x="305586" y="215200"/>
                  </a:moveTo>
                  <a:lnTo>
                    <a:pt x="308590" y="213442"/>
                  </a:lnTo>
                </a:path>
                <a:path w="599439" h="350520">
                  <a:moveTo>
                    <a:pt x="302583" y="216957"/>
                  </a:moveTo>
                  <a:lnTo>
                    <a:pt x="305586" y="215200"/>
                  </a:lnTo>
                </a:path>
                <a:path w="599439" h="350520">
                  <a:moveTo>
                    <a:pt x="299600" y="218715"/>
                  </a:moveTo>
                  <a:lnTo>
                    <a:pt x="302583" y="216957"/>
                  </a:lnTo>
                </a:path>
                <a:path w="599439" h="350520">
                  <a:moveTo>
                    <a:pt x="296597" y="220472"/>
                  </a:moveTo>
                  <a:lnTo>
                    <a:pt x="299600" y="218715"/>
                  </a:lnTo>
                </a:path>
                <a:path w="599439" h="350520">
                  <a:moveTo>
                    <a:pt x="293615" y="222187"/>
                  </a:moveTo>
                  <a:lnTo>
                    <a:pt x="296597" y="220472"/>
                  </a:lnTo>
                </a:path>
                <a:path w="599439" h="350520">
                  <a:moveTo>
                    <a:pt x="290611" y="223944"/>
                  </a:moveTo>
                  <a:lnTo>
                    <a:pt x="293615" y="222187"/>
                  </a:lnTo>
                </a:path>
                <a:path w="599439" h="350520">
                  <a:moveTo>
                    <a:pt x="287608" y="225659"/>
                  </a:moveTo>
                  <a:lnTo>
                    <a:pt x="290611" y="223944"/>
                  </a:lnTo>
                </a:path>
                <a:path w="599439" h="350520">
                  <a:moveTo>
                    <a:pt x="284626" y="227373"/>
                  </a:moveTo>
                  <a:lnTo>
                    <a:pt x="287608" y="225659"/>
                  </a:lnTo>
                </a:path>
                <a:path w="599439" h="350520">
                  <a:moveTo>
                    <a:pt x="281622" y="229045"/>
                  </a:moveTo>
                  <a:lnTo>
                    <a:pt x="284626" y="227373"/>
                  </a:lnTo>
                </a:path>
                <a:path w="599439" h="350520">
                  <a:moveTo>
                    <a:pt x="278619" y="230781"/>
                  </a:moveTo>
                  <a:lnTo>
                    <a:pt x="281622" y="229045"/>
                  </a:lnTo>
                </a:path>
                <a:path w="599439" h="350520">
                  <a:moveTo>
                    <a:pt x="275636" y="232453"/>
                  </a:moveTo>
                  <a:lnTo>
                    <a:pt x="278619" y="230781"/>
                  </a:lnTo>
                </a:path>
                <a:path w="599439" h="350520">
                  <a:moveTo>
                    <a:pt x="272633" y="234124"/>
                  </a:moveTo>
                  <a:lnTo>
                    <a:pt x="275636" y="232453"/>
                  </a:lnTo>
                </a:path>
                <a:path w="599439" h="350520">
                  <a:moveTo>
                    <a:pt x="269629" y="235796"/>
                  </a:moveTo>
                  <a:lnTo>
                    <a:pt x="272633" y="234124"/>
                  </a:lnTo>
                </a:path>
                <a:path w="599439" h="350520">
                  <a:moveTo>
                    <a:pt x="266648" y="237425"/>
                  </a:moveTo>
                  <a:lnTo>
                    <a:pt x="269629" y="235796"/>
                  </a:lnTo>
                </a:path>
                <a:path w="599439" h="350520">
                  <a:moveTo>
                    <a:pt x="263644" y="239097"/>
                  </a:moveTo>
                  <a:lnTo>
                    <a:pt x="266648" y="237425"/>
                  </a:lnTo>
                </a:path>
                <a:path w="599439" h="350520">
                  <a:moveTo>
                    <a:pt x="260641" y="240726"/>
                  </a:moveTo>
                  <a:lnTo>
                    <a:pt x="263644" y="239097"/>
                  </a:lnTo>
                </a:path>
                <a:path w="599439" h="350520">
                  <a:moveTo>
                    <a:pt x="257658" y="242376"/>
                  </a:moveTo>
                  <a:lnTo>
                    <a:pt x="260641" y="240726"/>
                  </a:lnTo>
                </a:path>
                <a:path w="599439" h="350520">
                  <a:moveTo>
                    <a:pt x="254655" y="244005"/>
                  </a:moveTo>
                  <a:lnTo>
                    <a:pt x="257658" y="242376"/>
                  </a:lnTo>
                </a:path>
                <a:path w="599439" h="350520">
                  <a:moveTo>
                    <a:pt x="251651" y="245591"/>
                  </a:moveTo>
                  <a:lnTo>
                    <a:pt x="254655" y="244005"/>
                  </a:lnTo>
                </a:path>
                <a:path w="599439" h="350520">
                  <a:moveTo>
                    <a:pt x="248669" y="247220"/>
                  </a:moveTo>
                  <a:lnTo>
                    <a:pt x="251651" y="245591"/>
                  </a:lnTo>
                </a:path>
                <a:path w="599439" h="350520">
                  <a:moveTo>
                    <a:pt x="245666" y="248806"/>
                  </a:moveTo>
                  <a:lnTo>
                    <a:pt x="248669" y="247220"/>
                  </a:lnTo>
                </a:path>
                <a:path w="599439" h="350520">
                  <a:moveTo>
                    <a:pt x="242684" y="250413"/>
                  </a:moveTo>
                  <a:lnTo>
                    <a:pt x="245666" y="248806"/>
                  </a:lnTo>
                </a:path>
                <a:path w="599439" h="350520">
                  <a:moveTo>
                    <a:pt x="239680" y="251956"/>
                  </a:moveTo>
                  <a:lnTo>
                    <a:pt x="242684" y="250413"/>
                  </a:lnTo>
                </a:path>
                <a:path w="599439" h="350520">
                  <a:moveTo>
                    <a:pt x="236677" y="253542"/>
                  </a:moveTo>
                  <a:lnTo>
                    <a:pt x="239680" y="251956"/>
                  </a:lnTo>
                </a:path>
                <a:path w="599439" h="350520">
                  <a:moveTo>
                    <a:pt x="233695" y="255085"/>
                  </a:moveTo>
                  <a:lnTo>
                    <a:pt x="236677" y="253542"/>
                  </a:lnTo>
                </a:path>
                <a:path w="599439" h="350520">
                  <a:moveTo>
                    <a:pt x="230691" y="256650"/>
                  </a:moveTo>
                  <a:lnTo>
                    <a:pt x="233695" y="255085"/>
                  </a:lnTo>
                </a:path>
                <a:path w="599439" h="350520">
                  <a:moveTo>
                    <a:pt x="227687" y="258193"/>
                  </a:moveTo>
                  <a:lnTo>
                    <a:pt x="230691" y="256650"/>
                  </a:lnTo>
                </a:path>
                <a:path w="599439" h="350520">
                  <a:moveTo>
                    <a:pt x="224706" y="259736"/>
                  </a:moveTo>
                  <a:lnTo>
                    <a:pt x="227687" y="258193"/>
                  </a:lnTo>
                </a:path>
                <a:path w="599439" h="350520">
                  <a:moveTo>
                    <a:pt x="221702" y="261236"/>
                  </a:moveTo>
                  <a:lnTo>
                    <a:pt x="224706" y="259736"/>
                  </a:lnTo>
                </a:path>
                <a:path w="599439" h="350520">
                  <a:moveTo>
                    <a:pt x="218699" y="262801"/>
                  </a:moveTo>
                  <a:lnTo>
                    <a:pt x="221702" y="261236"/>
                  </a:lnTo>
                </a:path>
                <a:path w="599439" h="350520">
                  <a:moveTo>
                    <a:pt x="215716" y="264301"/>
                  </a:moveTo>
                  <a:lnTo>
                    <a:pt x="218699" y="262801"/>
                  </a:lnTo>
                </a:path>
                <a:path w="599439" h="350520">
                  <a:moveTo>
                    <a:pt x="212713" y="265758"/>
                  </a:moveTo>
                  <a:lnTo>
                    <a:pt x="215716" y="264301"/>
                  </a:lnTo>
                </a:path>
                <a:path w="599439" h="350520">
                  <a:moveTo>
                    <a:pt x="209709" y="267280"/>
                  </a:moveTo>
                  <a:lnTo>
                    <a:pt x="212713" y="265758"/>
                  </a:lnTo>
                </a:path>
                <a:path w="599439" h="350520">
                  <a:moveTo>
                    <a:pt x="206727" y="268780"/>
                  </a:moveTo>
                  <a:lnTo>
                    <a:pt x="209709" y="267280"/>
                  </a:lnTo>
                </a:path>
                <a:path w="599439" h="350520">
                  <a:moveTo>
                    <a:pt x="203724" y="270238"/>
                  </a:moveTo>
                  <a:lnTo>
                    <a:pt x="206727" y="268780"/>
                  </a:lnTo>
                </a:path>
                <a:path w="599439" h="350520">
                  <a:moveTo>
                    <a:pt x="200720" y="271717"/>
                  </a:moveTo>
                  <a:lnTo>
                    <a:pt x="203724" y="270238"/>
                  </a:lnTo>
                </a:path>
                <a:path w="599439" h="350520">
                  <a:moveTo>
                    <a:pt x="197738" y="273174"/>
                  </a:moveTo>
                  <a:lnTo>
                    <a:pt x="200720" y="271717"/>
                  </a:lnTo>
                </a:path>
                <a:path w="599439" h="350520">
                  <a:moveTo>
                    <a:pt x="194735" y="274588"/>
                  </a:moveTo>
                  <a:lnTo>
                    <a:pt x="197738" y="273174"/>
                  </a:lnTo>
                </a:path>
                <a:path w="599439" h="350520">
                  <a:moveTo>
                    <a:pt x="191731" y="276067"/>
                  </a:moveTo>
                  <a:lnTo>
                    <a:pt x="194735" y="274588"/>
                  </a:lnTo>
                </a:path>
                <a:path w="599439" h="350520">
                  <a:moveTo>
                    <a:pt x="188749" y="277482"/>
                  </a:moveTo>
                  <a:lnTo>
                    <a:pt x="191731" y="276067"/>
                  </a:lnTo>
                </a:path>
                <a:path w="599439" h="350520">
                  <a:moveTo>
                    <a:pt x="185746" y="278918"/>
                  </a:moveTo>
                  <a:lnTo>
                    <a:pt x="188749" y="277482"/>
                  </a:lnTo>
                </a:path>
                <a:path w="599439" h="350520">
                  <a:moveTo>
                    <a:pt x="182763" y="280332"/>
                  </a:moveTo>
                  <a:lnTo>
                    <a:pt x="185746" y="278918"/>
                  </a:lnTo>
                </a:path>
                <a:path w="599439" h="350520">
                  <a:moveTo>
                    <a:pt x="179760" y="281704"/>
                  </a:moveTo>
                  <a:lnTo>
                    <a:pt x="182763" y="280332"/>
                  </a:lnTo>
                </a:path>
                <a:path w="599439" h="350520">
                  <a:moveTo>
                    <a:pt x="176757" y="283097"/>
                  </a:moveTo>
                  <a:lnTo>
                    <a:pt x="179760" y="281704"/>
                  </a:lnTo>
                </a:path>
                <a:path w="599439" h="350520">
                  <a:moveTo>
                    <a:pt x="173774" y="284469"/>
                  </a:moveTo>
                  <a:lnTo>
                    <a:pt x="176757" y="283097"/>
                  </a:lnTo>
                </a:path>
                <a:path w="599439" h="350520">
                  <a:moveTo>
                    <a:pt x="170771" y="285862"/>
                  </a:moveTo>
                  <a:lnTo>
                    <a:pt x="173774" y="284469"/>
                  </a:lnTo>
                </a:path>
                <a:path w="599439" h="350520">
                  <a:moveTo>
                    <a:pt x="167767" y="287233"/>
                  </a:moveTo>
                  <a:lnTo>
                    <a:pt x="170771" y="285862"/>
                  </a:lnTo>
                </a:path>
                <a:path w="599439" h="350520">
                  <a:moveTo>
                    <a:pt x="164785" y="288626"/>
                  </a:moveTo>
                  <a:lnTo>
                    <a:pt x="167767" y="287233"/>
                  </a:lnTo>
                </a:path>
                <a:path w="599439" h="350520">
                  <a:moveTo>
                    <a:pt x="161782" y="289955"/>
                  </a:moveTo>
                  <a:lnTo>
                    <a:pt x="164785" y="288626"/>
                  </a:lnTo>
                </a:path>
                <a:path w="599439" h="350520">
                  <a:moveTo>
                    <a:pt x="158778" y="291306"/>
                  </a:moveTo>
                  <a:lnTo>
                    <a:pt x="161782" y="289955"/>
                  </a:lnTo>
                </a:path>
                <a:path w="599439" h="350520">
                  <a:moveTo>
                    <a:pt x="155796" y="292634"/>
                  </a:moveTo>
                  <a:lnTo>
                    <a:pt x="158778" y="291306"/>
                  </a:lnTo>
                </a:path>
                <a:path w="599439" h="350520">
                  <a:moveTo>
                    <a:pt x="152793" y="293942"/>
                  </a:moveTo>
                  <a:lnTo>
                    <a:pt x="155796" y="292634"/>
                  </a:lnTo>
                </a:path>
                <a:path w="599439" h="350520">
                  <a:moveTo>
                    <a:pt x="149789" y="295270"/>
                  </a:moveTo>
                  <a:lnTo>
                    <a:pt x="152793" y="293942"/>
                  </a:lnTo>
                </a:path>
                <a:path w="599439" h="350520">
                  <a:moveTo>
                    <a:pt x="146807" y="296578"/>
                  </a:moveTo>
                  <a:lnTo>
                    <a:pt x="149789" y="295270"/>
                  </a:lnTo>
                </a:path>
                <a:path w="599439" h="350520">
                  <a:moveTo>
                    <a:pt x="143804" y="297864"/>
                  </a:moveTo>
                  <a:lnTo>
                    <a:pt x="146807" y="296578"/>
                  </a:lnTo>
                </a:path>
                <a:path w="599439" h="350520">
                  <a:moveTo>
                    <a:pt x="140800" y="299171"/>
                  </a:moveTo>
                  <a:lnTo>
                    <a:pt x="143804" y="297864"/>
                  </a:lnTo>
                </a:path>
                <a:path w="599439" h="350520">
                  <a:moveTo>
                    <a:pt x="137818" y="300457"/>
                  </a:moveTo>
                  <a:lnTo>
                    <a:pt x="140800" y="299171"/>
                  </a:lnTo>
                </a:path>
                <a:path w="599439" h="350520">
                  <a:moveTo>
                    <a:pt x="134815" y="301722"/>
                  </a:moveTo>
                  <a:lnTo>
                    <a:pt x="137818" y="300457"/>
                  </a:lnTo>
                </a:path>
                <a:path w="599439" h="350520">
                  <a:moveTo>
                    <a:pt x="131833" y="302986"/>
                  </a:moveTo>
                  <a:lnTo>
                    <a:pt x="134815" y="301722"/>
                  </a:lnTo>
                </a:path>
                <a:path w="599439" h="350520">
                  <a:moveTo>
                    <a:pt x="128829" y="304229"/>
                  </a:moveTo>
                  <a:lnTo>
                    <a:pt x="131833" y="302986"/>
                  </a:lnTo>
                </a:path>
                <a:path w="599439" h="350520">
                  <a:moveTo>
                    <a:pt x="125825" y="305494"/>
                  </a:moveTo>
                  <a:lnTo>
                    <a:pt x="128829" y="304229"/>
                  </a:lnTo>
                </a:path>
                <a:path w="599439" h="350520">
                  <a:moveTo>
                    <a:pt x="122843" y="306737"/>
                  </a:moveTo>
                  <a:lnTo>
                    <a:pt x="125825" y="305494"/>
                  </a:lnTo>
                </a:path>
                <a:path w="599439" h="350520">
                  <a:moveTo>
                    <a:pt x="119840" y="307958"/>
                  </a:moveTo>
                  <a:lnTo>
                    <a:pt x="122843" y="306737"/>
                  </a:lnTo>
                </a:path>
                <a:path w="599439" h="350520">
                  <a:moveTo>
                    <a:pt x="116836" y="309180"/>
                  </a:moveTo>
                  <a:lnTo>
                    <a:pt x="119840" y="307958"/>
                  </a:lnTo>
                </a:path>
                <a:path w="599439" h="350520">
                  <a:moveTo>
                    <a:pt x="113854" y="310380"/>
                  </a:moveTo>
                  <a:lnTo>
                    <a:pt x="116836" y="309180"/>
                  </a:lnTo>
                </a:path>
                <a:path w="599439" h="350520">
                  <a:moveTo>
                    <a:pt x="110851" y="311602"/>
                  </a:moveTo>
                  <a:lnTo>
                    <a:pt x="113854" y="310380"/>
                  </a:lnTo>
                </a:path>
                <a:path w="599439" h="350520">
                  <a:moveTo>
                    <a:pt x="107847" y="312781"/>
                  </a:moveTo>
                  <a:lnTo>
                    <a:pt x="110851" y="311602"/>
                  </a:lnTo>
                </a:path>
                <a:path w="599439" h="350520">
                  <a:moveTo>
                    <a:pt x="104865" y="313981"/>
                  </a:moveTo>
                  <a:lnTo>
                    <a:pt x="107847" y="312781"/>
                  </a:lnTo>
                </a:path>
                <a:path w="599439" h="350520">
                  <a:moveTo>
                    <a:pt x="101862" y="315160"/>
                  </a:moveTo>
                  <a:lnTo>
                    <a:pt x="104865" y="313981"/>
                  </a:lnTo>
                </a:path>
                <a:path w="599439" h="350520">
                  <a:moveTo>
                    <a:pt x="98858" y="316338"/>
                  </a:moveTo>
                  <a:lnTo>
                    <a:pt x="101862" y="315160"/>
                  </a:lnTo>
                </a:path>
                <a:path w="599439" h="350520">
                  <a:moveTo>
                    <a:pt x="95876" y="317453"/>
                  </a:moveTo>
                  <a:lnTo>
                    <a:pt x="98858" y="316338"/>
                  </a:lnTo>
                </a:path>
                <a:path w="599439" h="350520">
                  <a:moveTo>
                    <a:pt x="92872" y="318632"/>
                  </a:moveTo>
                  <a:lnTo>
                    <a:pt x="95876" y="317453"/>
                  </a:lnTo>
                </a:path>
                <a:path w="599439" h="350520">
                  <a:moveTo>
                    <a:pt x="89869" y="319767"/>
                  </a:moveTo>
                  <a:lnTo>
                    <a:pt x="92872" y="318632"/>
                  </a:lnTo>
                </a:path>
                <a:path w="599439" h="350520">
                  <a:moveTo>
                    <a:pt x="86887" y="320903"/>
                  </a:moveTo>
                  <a:lnTo>
                    <a:pt x="89869" y="319767"/>
                  </a:lnTo>
                </a:path>
                <a:path w="599439" h="350520">
                  <a:moveTo>
                    <a:pt x="83883" y="322018"/>
                  </a:moveTo>
                  <a:lnTo>
                    <a:pt x="86887" y="320903"/>
                  </a:lnTo>
                </a:path>
                <a:path w="599439" h="350520">
                  <a:moveTo>
                    <a:pt x="80880" y="323154"/>
                  </a:moveTo>
                  <a:lnTo>
                    <a:pt x="83883" y="322018"/>
                  </a:lnTo>
                </a:path>
                <a:path w="599439" h="350520">
                  <a:moveTo>
                    <a:pt x="77898" y="324247"/>
                  </a:moveTo>
                  <a:lnTo>
                    <a:pt x="80880" y="323154"/>
                  </a:lnTo>
                </a:path>
                <a:path w="599439" h="350520">
                  <a:moveTo>
                    <a:pt x="74894" y="325340"/>
                  </a:moveTo>
                  <a:lnTo>
                    <a:pt x="77898" y="324247"/>
                  </a:lnTo>
                </a:path>
                <a:path w="599439" h="350520">
                  <a:moveTo>
                    <a:pt x="71912" y="326411"/>
                  </a:moveTo>
                  <a:lnTo>
                    <a:pt x="74894" y="325340"/>
                  </a:lnTo>
                </a:path>
                <a:path w="599439" h="350520">
                  <a:moveTo>
                    <a:pt x="68909" y="327504"/>
                  </a:moveTo>
                  <a:lnTo>
                    <a:pt x="71912" y="326411"/>
                  </a:lnTo>
                </a:path>
                <a:path w="599439" h="350520">
                  <a:moveTo>
                    <a:pt x="65905" y="328597"/>
                  </a:moveTo>
                  <a:lnTo>
                    <a:pt x="68909" y="327504"/>
                  </a:lnTo>
                </a:path>
                <a:path w="599439" h="350520">
                  <a:moveTo>
                    <a:pt x="62923" y="329648"/>
                  </a:moveTo>
                  <a:lnTo>
                    <a:pt x="65905" y="328597"/>
                  </a:lnTo>
                </a:path>
                <a:path w="599439" h="350520">
                  <a:moveTo>
                    <a:pt x="59920" y="330698"/>
                  </a:moveTo>
                  <a:lnTo>
                    <a:pt x="62923" y="329648"/>
                  </a:lnTo>
                </a:path>
                <a:path w="599439" h="350520">
                  <a:moveTo>
                    <a:pt x="56916" y="331727"/>
                  </a:moveTo>
                  <a:lnTo>
                    <a:pt x="59920" y="330698"/>
                  </a:lnTo>
                </a:path>
                <a:path w="599439" h="350520">
                  <a:moveTo>
                    <a:pt x="53934" y="332777"/>
                  </a:moveTo>
                  <a:lnTo>
                    <a:pt x="56916" y="331727"/>
                  </a:lnTo>
                </a:path>
                <a:path w="599439" h="350520">
                  <a:moveTo>
                    <a:pt x="50930" y="333827"/>
                  </a:moveTo>
                  <a:lnTo>
                    <a:pt x="53934" y="332777"/>
                  </a:lnTo>
                </a:path>
                <a:path w="599439" h="350520">
                  <a:moveTo>
                    <a:pt x="47927" y="334834"/>
                  </a:moveTo>
                  <a:lnTo>
                    <a:pt x="50930" y="333827"/>
                  </a:lnTo>
                </a:path>
                <a:path w="599439" h="350520">
                  <a:moveTo>
                    <a:pt x="44945" y="335842"/>
                  </a:moveTo>
                  <a:lnTo>
                    <a:pt x="47927" y="334834"/>
                  </a:lnTo>
                </a:path>
                <a:path w="599439" h="350520">
                  <a:moveTo>
                    <a:pt x="41941" y="336849"/>
                  </a:moveTo>
                  <a:lnTo>
                    <a:pt x="44945" y="335842"/>
                  </a:lnTo>
                </a:path>
                <a:path w="599439" h="350520">
                  <a:moveTo>
                    <a:pt x="38938" y="337856"/>
                  </a:moveTo>
                  <a:lnTo>
                    <a:pt x="41941" y="336849"/>
                  </a:lnTo>
                </a:path>
                <a:path w="599439" h="350520">
                  <a:moveTo>
                    <a:pt x="35956" y="338821"/>
                  </a:moveTo>
                  <a:lnTo>
                    <a:pt x="38938" y="337856"/>
                  </a:lnTo>
                </a:path>
                <a:path w="599439" h="350520">
                  <a:moveTo>
                    <a:pt x="32952" y="339807"/>
                  </a:moveTo>
                  <a:lnTo>
                    <a:pt x="35956" y="338821"/>
                  </a:lnTo>
                </a:path>
                <a:path w="599439" h="350520">
                  <a:moveTo>
                    <a:pt x="29949" y="340771"/>
                  </a:moveTo>
                  <a:lnTo>
                    <a:pt x="32952" y="339807"/>
                  </a:lnTo>
                </a:path>
                <a:path w="599439" h="350520">
                  <a:moveTo>
                    <a:pt x="26967" y="341735"/>
                  </a:moveTo>
                  <a:lnTo>
                    <a:pt x="29949" y="340771"/>
                  </a:lnTo>
                </a:path>
                <a:path w="599439" h="350520">
                  <a:moveTo>
                    <a:pt x="23963" y="342657"/>
                  </a:moveTo>
                  <a:lnTo>
                    <a:pt x="26967" y="341735"/>
                  </a:lnTo>
                </a:path>
                <a:path w="599439" h="350520">
                  <a:moveTo>
                    <a:pt x="20981" y="343621"/>
                  </a:moveTo>
                  <a:lnTo>
                    <a:pt x="23963" y="342657"/>
                  </a:lnTo>
                </a:path>
                <a:path w="599439" h="350520">
                  <a:moveTo>
                    <a:pt x="17978" y="344543"/>
                  </a:moveTo>
                  <a:lnTo>
                    <a:pt x="20981" y="343621"/>
                  </a:lnTo>
                </a:path>
                <a:path w="599439" h="350520">
                  <a:moveTo>
                    <a:pt x="14974" y="345465"/>
                  </a:moveTo>
                  <a:lnTo>
                    <a:pt x="17978" y="344543"/>
                  </a:lnTo>
                </a:path>
                <a:path w="599439" h="350520">
                  <a:moveTo>
                    <a:pt x="11992" y="346386"/>
                  </a:moveTo>
                  <a:lnTo>
                    <a:pt x="14974" y="345465"/>
                  </a:lnTo>
                </a:path>
                <a:path w="599439" h="350520">
                  <a:moveTo>
                    <a:pt x="8989" y="347308"/>
                  </a:moveTo>
                  <a:lnTo>
                    <a:pt x="11992" y="346386"/>
                  </a:lnTo>
                </a:path>
                <a:path w="599439" h="350520">
                  <a:moveTo>
                    <a:pt x="5985" y="348186"/>
                  </a:moveTo>
                  <a:lnTo>
                    <a:pt x="8989" y="347308"/>
                  </a:lnTo>
                </a:path>
                <a:path w="599439" h="350520">
                  <a:moveTo>
                    <a:pt x="3003" y="349065"/>
                  </a:moveTo>
                  <a:lnTo>
                    <a:pt x="5985" y="348186"/>
                  </a:lnTo>
                </a:path>
                <a:path w="599439" h="350520">
                  <a:moveTo>
                    <a:pt x="0" y="349944"/>
                  </a:moveTo>
                  <a:lnTo>
                    <a:pt x="3003" y="349065"/>
                  </a:lnTo>
                </a:path>
              </a:pathLst>
            </a:custGeom>
            <a:ln w="10721">
              <a:solidFill>
                <a:srgbClr val="010202"/>
              </a:solidFill>
            </a:ln>
          </p:spPr>
          <p:txBody>
            <a:bodyPr wrap="square" lIns="0" tIns="0" rIns="0" bIns="0" rtlCol="0"/>
            <a:lstStyle/>
            <a:p>
              <a:endParaRPr sz="2647"/>
            </a:p>
          </p:txBody>
        </p:sp>
        <p:sp>
          <p:nvSpPr>
            <p:cNvPr id="20" name="object 20"/>
            <p:cNvSpPr/>
            <p:nvPr/>
          </p:nvSpPr>
          <p:spPr>
            <a:xfrm>
              <a:off x="3129915" y="5694762"/>
              <a:ext cx="599440" cy="700405"/>
            </a:xfrm>
            <a:custGeom>
              <a:avLst/>
              <a:gdLst/>
              <a:ahLst/>
              <a:cxnLst/>
              <a:rect l="l" t="t" r="r" b="b"/>
              <a:pathLst>
                <a:path w="599439" h="700404">
                  <a:moveTo>
                    <a:pt x="596198" y="4350"/>
                  </a:moveTo>
                  <a:lnTo>
                    <a:pt x="599202" y="0"/>
                  </a:lnTo>
                </a:path>
                <a:path w="599439" h="700404">
                  <a:moveTo>
                    <a:pt x="593194" y="8744"/>
                  </a:moveTo>
                  <a:lnTo>
                    <a:pt x="596198" y="4350"/>
                  </a:lnTo>
                </a:path>
                <a:path w="599439" h="700404">
                  <a:moveTo>
                    <a:pt x="590212" y="13052"/>
                  </a:moveTo>
                  <a:lnTo>
                    <a:pt x="593194" y="8744"/>
                  </a:lnTo>
                </a:path>
                <a:path w="599439" h="700404">
                  <a:moveTo>
                    <a:pt x="587209" y="17403"/>
                  </a:moveTo>
                  <a:lnTo>
                    <a:pt x="590212" y="13052"/>
                  </a:lnTo>
                </a:path>
                <a:path w="599439" h="700404">
                  <a:moveTo>
                    <a:pt x="584205" y="21775"/>
                  </a:moveTo>
                  <a:lnTo>
                    <a:pt x="587209" y="17403"/>
                  </a:lnTo>
                </a:path>
                <a:path w="599439" h="700404">
                  <a:moveTo>
                    <a:pt x="581223" y="26082"/>
                  </a:moveTo>
                  <a:lnTo>
                    <a:pt x="584205" y="21775"/>
                  </a:lnTo>
                </a:path>
                <a:path w="599439" h="700404">
                  <a:moveTo>
                    <a:pt x="578220" y="30390"/>
                  </a:moveTo>
                  <a:lnTo>
                    <a:pt x="581223" y="26082"/>
                  </a:lnTo>
                </a:path>
                <a:path w="599439" h="700404">
                  <a:moveTo>
                    <a:pt x="575216" y="34698"/>
                  </a:moveTo>
                  <a:lnTo>
                    <a:pt x="578220" y="30390"/>
                  </a:lnTo>
                </a:path>
                <a:path w="599439" h="700404">
                  <a:moveTo>
                    <a:pt x="572234" y="39006"/>
                  </a:moveTo>
                  <a:lnTo>
                    <a:pt x="575216" y="34698"/>
                  </a:lnTo>
                </a:path>
                <a:path w="599439" h="700404">
                  <a:moveTo>
                    <a:pt x="569230" y="43314"/>
                  </a:moveTo>
                  <a:lnTo>
                    <a:pt x="572234" y="39006"/>
                  </a:lnTo>
                </a:path>
                <a:path w="599439" h="700404">
                  <a:moveTo>
                    <a:pt x="566248" y="47600"/>
                  </a:moveTo>
                  <a:lnTo>
                    <a:pt x="569230" y="43314"/>
                  </a:lnTo>
                </a:path>
                <a:path w="599439" h="700404">
                  <a:moveTo>
                    <a:pt x="563245" y="51865"/>
                  </a:moveTo>
                  <a:lnTo>
                    <a:pt x="566248" y="47600"/>
                  </a:lnTo>
                </a:path>
                <a:path w="599439" h="700404">
                  <a:moveTo>
                    <a:pt x="560241" y="56130"/>
                  </a:moveTo>
                  <a:lnTo>
                    <a:pt x="563245" y="51865"/>
                  </a:lnTo>
                </a:path>
                <a:path w="599439" h="700404">
                  <a:moveTo>
                    <a:pt x="557259" y="60352"/>
                  </a:moveTo>
                  <a:lnTo>
                    <a:pt x="560241" y="56130"/>
                  </a:lnTo>
                </a:path>
                <a:path w="599439" h="700404">
                  <a:moveTo>
                    <a:pt x="554256" y="64639"/>
                  </a:moveTo>
                  <a:lnTo>
                    <a:pt x="557259" y="60352"/>
                  </a:lnTo>
                </a:path>
                <a:path w="599439" h="700404">
                  <a:moveTo>
                    <a:pt x="551252" y="68861"/>
                  </a:moveTo>
                  <a:lnTo>
                    <a:pt x="554256" y="64639"/>
                  </a:lnTo>
                </a:path>
                <a:path w="599439" h="700404">
                  <a:moveTo>
                    <a:pt x="548270" y="73083"/>
                  </a:moveTo>
                  <a:lnTo>
                    <a:pt x="551252" y="68861"/>
                  </a:lnTo>
                </a:path>
                <a:path w="599439" h="700404">
                  <a:moveTo>
                    <a:pt x="545267" y="77305"/>
                  </a:moveTo>
                  <a:lnTo>
                    <a:pt x="548270" y="73083"/>
                  </a:lnTo>
                </a:path>
                <a:path w="599439" h="700404">
                  <a:moveTo>
                    <a:pt x="542263" y="81549"/>
                  </a:moveTo>
                  <a:lnTo>
                    <a:pt x="545267" y="77305"/>
                  </a:lnTo>
                </a:path>
                <a:path w="599439" h="700404">
                  <a:moveTo>
                    <a:pt x="539281" y="85728"/>
                  </a:moveTo>
                  <a:lnTo>
                    <a:pt x="542263" y="81549"/>
                  </a:lnTo>
                </a:path>
                <a:path w="599439" h="700404">
                  <a:moveTo>
                    <a:pt x="536278" y="89907"/>
                  </a:moveTo>
                  <a:lnTo>
                    <a:pt x="539281" y="85728"/>
                  </a:lnTo>
                </a:path>
                <a:path w="599439" h="700404">
                  <a:moveTo>
                    <a:pt x="533274" y="94108"/>
                  </a:moveTo>
                  <a:lnTo>
                    <a:pt x="536278" y="89907"/>
                  </a:lnTo>
                </a:path>
                <a:path w="599439" h="700404">
                  <a:moveTo>
                    <a:pt x="530292" y="98287"/>
                  </a:moveTo>
                  <a:lnTo>
                    <a:pt x="533274" y="94108"/>
                  </a:lnTo>
                </a:path>
                <a:path w="599439" h="700404">
                  <a:moveTo>
                    <a:pt x="527288" y="102467"/>
                  </a:moveTo>
                  <a:lnTo>
                    <a:pt x="530292" y="98287"/>
                  </a:lnTo>
                </a:path>
                <a:path w="599439" h="700404">
                  <a:moveTo>
                    <a:pt x="524285" y="106603"/>
                  </a:moveTo>
                  <a:lnTo>
                    <a:pt x="527288" y="102467"/>
                  </a:lnTo>
                </a:path>
                <a:path w="599439" h="700404">
                  <a:moveTo>
                    <a:pt x="521303" y="110761"/>
                  </a:moveTo>
                  <a:lnTo>
                    <a:pt x="524285" y="106603"/>
                  </a:lnTo>
                </a:path>
                <a:path w="599439" h="700404">
                  <a:moveTo>
                    <a:pt x="518299" y="114897"/>
                  </a:moveTo>
                  <a:lnTo>
                    <a:pt x="521303" y="110761"/>
                  </a:lnTo>
                </a:path>
                <a:path w="599439" h="700404">
                  <a:moveTo>
                    <a:pt x="515296" y="119055"/>
                  </a:moveTo>
                  <a:lnTo>
                    <a:pt x="518299" y="114897"/>
                  </a:lnTo>
                </a:path>
                <a:path w="599439" h="700404">
                  <a:moveTo>
                    <a:pt x="512314" y="123191"/>
                  </a:moveTo>
                  <a:lnTo>
                    <a:pt x="515296" y="119055"/>
                  </a:lnTo>
                </a:path>
                <a:path w="599439" h="700404">
                  <a:moveTo>
                    <a:pt x="509310" y="127285"/>
                  </a:moveTo>
                  <a:lnTo>
                    <a:pt x="512314" y="123191"/>
                  </a:lnTo>
                </a:path>
                <a:path w="599439" h="700404">
                  <a:moveTo>
                    <a:pt x="506328" y="131400"/>
                  </a:moveTo>
                  <a:lnTo>
                    <a:pt x="509310" y="127285"/>
                  </a:lnTo>
                </a:path>
                <a:path w="599439" h="700404">
                  <a:moveTo>
                    <a:pt x="503325" y="135494"/>
                  </a:moveTo>
                  <a:lnTo>
                    <a:pt x="506328" y="131400"/>
                  </a:lnTo>
                </a:path>
                <a:path w="599439" h="700404">
                  <a:moveTo>
                    <a:pt x="500321" y="139609"/>
                  </a:moveTo>
                  <a:lnTo>
                    <a:pt x="503325" y="135494"/>
                  </a:lnTo>
                </a:path>
                <a:path w="599439" h="700404">
                  <a:moveTo>
                    <a:pt x="497339" y="143659"/>
                  </a:moveTo>
                  <a:lnTo>
                    <a:pt x="500321" y="139609"/>
                  </a:lnTo>
                </a:path>
                <a:path w="599439" h="700404">
                  <a:moveTo>
                    <a:pt x="494335" y="147710"/>
                  </a:moveTo>
                  <a:lnTo>
                    <a:pt x="497339" y="143659"/>
                  </a:lnTo>
                </a:path>
                <a:path w="599439" h="700404">
                  <a:moveTo>
                    <a:pt x="491332" y="151825"/>
                  </a:moveTo>
                  <a:lnTo>
                    <a:pt x="494335" y="147710"/>
                  </a:lnTo>
                </a:path>
                <a:path w="599439" h="700404">
                  <a:moveTo>
                    <a:pt x="488350" y="155833"/>
                  </a:moveTo>
                  <a:lnTo>
                    <a:pt x="491332" y="151825"/>
                  </a:lnTo>
                </a:path>
                <a:path w="599439" h="700404">
                  <a:moveTo>
                    <a:pt x="485346" y="159905"/>
                  </a:moveTo>
                  <a:lnTo>
                    <a:pt x="488350" y="155833"/>
                  </a:lnTo>
                </a:path>
                <a:path w="599439" h="700404">
                  <a:moveTo>
                    <a:pt x="482343" y="163913"/>
                  </a:moveTo>
                  <a:lnTo>
                    <a:pt x="485346" y="159905"/>
                  </a:lnTo>
                </a:path>
                <a:path w="599439" h="700404">
                  <a:moveTo>
                    <a:pt x="479361" y="167985"/>
                  </a:moveTo>
                  <a:lnTo>
                    <a:pt x="482343" y="163913"/>
                  </a:lnTo>
                </a:path>
                <a:path w="599439" h="700404">
                  <a:moveTo>
                    <a:pt x="476357" y="171993"/>
                  </a:moveTo>
                  <a:lnTo>
                    <a:pt x="479361" y="167985"/>
                  </a:lnTo>
                </a:path>
                <a:path w="599439" h="700404">
                  <a:moveTo>
                    <a:pt x="473354" y="176022"/>
                  </a:moveTo>
                  <a:lnTo>
                    <a:pt x="476357" y="171993"/>
                  </a:lnTo>
                </a:path>
                <a:path w="599439" h="700404">
                  <a:moveTo>
                    <a:pt x="470372" y="179987"/>
                  </a:moveTo>
                  <a:lnTo>
                    <a:pt x="473354" y="176022"/>
                  </a:lnTo>
                </a:path>
                <a:path w="599439" h="700404">
                  <a:moveTo>
                    <a:pt x="467368" y="184016"/>
                  </a:moveTo>
                  <a:lnTo>
                    <a:pt x="470372" y="179987"/>
                  </a:lnTo>
                </a:path>
                <a:path w="599439" h="700404">
                  <a:moveTo>
                    <a:pt x="464365" y="187981"/>
                  </a:moveTo>
                  <a:lnTo>
                    <a:pt x="467368" y="184016"/>
                  </a:lnTo>
                </a:path>
                <a:path w="599439" h="700404">
                  <a:moveTo>
                    <a:pt x="461383" y="191967"/>
                  </a:moveTo>
                  <a:lnTo>
                    <a:pt x="464365" y="187981"/>
                  </a:lnTo>
                </a:path>
                <a:path w="599439" h="700404">
                  <a:moveTo>
                    <a:pt x="458379" y="195932"/>
                  </a:moveTo>
                  <a:lnTo>
                    <a:pt x="461383" y="191967"/>
                  </a:lnTo>
                </a:path>
                <a:path w="599439" h="700404">
                  <a:moveTo>
                    <a:pt x="455397" y="199876"/>
                  </a:moveTo>
                  <a:lnTo>
                    <a:pt x="458379" y="195932"/>
                  </a:lnTo>
                </a:path>
                <a:path w="599439" h="700404">
                  <a:moveTo>
                    <a:pt x="452393" y="203862"/>
                  </a:moveTo>
                  <a:lnTo>
                    <a:pt x="455397" y="199876"/>
                  </a:lnTo>
                </a:path>
                <a:path w="599439" h="700404">
                  <a:moveTo>
                    <a:pt x="449390" y="207784"/>
                  </a:moveTo>
                  <a:lnTo>
                    <a:pt x="452393" y="203862"/>
                  </a:lnTo>
                </a:path>
                <a:path w="599439" h="700404">
                  <a:moveTo>
                    <a:pt x="446408" y="211728"/>
                  </a:moveTo>
                  <a:lnTo>
                    <a:pt x="449390" y="207784"/>
                  </a:lnTo>
                </a:path>
                <a:path w="599439" h="700404">
                  <a:moveTo>
                    <a:pt x="443404" y="215607"/>
                  </a:moveTo>
                  <a:lnTo>
                    <a:pt x="446408" y="211728"/>
                  </a:lnTo>
                </a:path>
                <a:path w="599439" h="700404">
                  <a:moveTo>
                    <a:pt x="440401" y="219550"/>
                  </a:moveTo>
                  <a:lnTo>
                    <a:pt x="443404" y="215607"/>
                  </a:lnTo>
                </a:path>
                <a:path w="599439" h="700404">
                  <a:moveTo>
                    <a:pt x="437419" y="223451"/>
                  </a:moveTo>
                  <a:lnTo>
                    <a:pt x="440401" y="219550"/>
                  </a:lnTo>
                </a:path>
                <a:path w="599439" h="700404">
                  <a:moveTo>
                    <a:pt x="434415" y="227331"/>
                  </a:moveTo>
                  <a:lnTo>
                    <a:pt x="437419" y="223451"/>
                  </a:lnTo>
                </a:path>
                <a:path w="599439" h="700404">
                  <a:moveTo>
                    <a:pt x="431412" y="231231"/>
                  </a:moveTo>
                  <a:lnTo>
                    <a:pt x="434415" y="227331"/>
                  </a:lnTo>
                </a:path>
                <a:path w="599439" h="700404">
                  <a:moveTo>
                    <a:pt x="428430" y="235132"/>
                  </a:moveTo>
                  <a:lnTo>
                    <a:pt x="431412" y="231231"/>
                  </a:lnTo>
                </a:path>
                <a:path w="599439" h="700404">
                  <a:moveTo>
                    <a:pt x="425426" y="238968"/>
                  </a:moveTo>
                  <a:lnTo>
                    <a:pt x="428430" y="235132"/>
                  </a:lnTo>
                </a:path>
                <a:path w="599439" h="700404">
                  <a:moveTo>
                    <a:pt x="422423" y="242869"/>
                  </a:moveTo>
                  <a:lnTo>
                    <a:pt x="425426" y="238968"/>
                  </a:lnTo>
                </a:path>
                <a:path w="599439" h="700404">
                  <a:moveTo>
                    <a:pt x="419441" y="246727"/>
                  </a:moveTo>
                  <a:lnTo>
                    <a:pt x="422423" y="242869"/>
                  </a:lnTo>
                </a:path>
                <a:path w="599439" h="700404">
                  <a:moveTo>
                    <a:pt x="416437" y="250563"/>
                  </a:moveTo>
                  <a:lnTo>
                    <a:pt x="419441" y="246727"/>
                  </a:lnTo>
                </a:path>
                <a:path w="599439" h="700404">
                  <a:moveTo>
                    <a:pt x="413434" y="254378"/>
                  </a:moveTo>
                  <a:lnTo>
                    <a:pt x="416437" y="250563"/>
                  </a:lnTo>
                </a:path>
                <a:path w="599439" h="700404">
                  <a:moveTo>
                    <a:pt x="410452" y="258236"/>
                  </a:moveTo>
                  <a:lnTo>
                    <a:pt x="413434" y="254378"/>
                  </a:lnTo>
                </a:path>
                <a:path w="599439" h="700404">
                  <a:moveTo>
                    <a:pt x="407448" y="262029"/>
                  </a:moveTo>
                  <a:lnTo>
                    <a:pt x="410452" y="258236"/>
                  </a:lnTo>
                </a:path>
                <a:path w="599439" h="700404">
                  <a:moveTo>
                    <a:pt x="404444" y="265844"/>
                  </a:moveTo>
                  <a:lnTo>
                    <a:pt x="407448" y="262029"/>
                  </a:lnTo>
                </a:path>
                <a:path w="599439" h="700404">
                  <a:moveTo>
                    <a:pt x="401462" y="269659"/>
                  </a:moveTo>
                  <a:lnTo>
                    <a:pt x="404444" y="265844"/>
                  </a:lnTo>
                </a:path>
                <a:path w="599439" h="700404">
                  <a:moveTo>
                    <a:pt x="398459" y="273431"/>
                  </a:moveTo>
                  <a:lnTo>
                    <a:pt x="401462" y="269659"/>
                  </a:lnTo>
                </a:path>
                <a:path w="599439" h="700404">
                  <a:moveTo>
                    <a:pt x="395477" y="277225"/>
                  </a:moveTo>
                  <a:lnTo>
                    <a:pt x="398459" y="273431"/>
                  </a:lnTo>
                </a:path>
                <a:path w="599439" h="700404">
                  <a:moveTo>
                    <a:pt x="392473" y="280997"/>
                  </a:moveTo>
                  <a:lnTo>
                    <a:pt x="395477" y="277225"/>
                  </a:lnTo>
                </a:path>
                <a:path w="599439" h="700404">
                  <a:moveTo>
                    <a:pt x="389470" y="284769"/>
                  </a:moveTo>
                  <a:lnTo>
                    <a:pt x="392473" y="280997"/>
                  </a:lnTo>
                </a:path>
                <a:path w="599439" h="700404">
                  <a:moveTo>
                    <a:pt x="386488" y="288541"/>
                  </a:moveTo>
                  <a:lnTo>
                    <a:pt x="389470" y="284769"/>
                  </a:lnTo>
                </a:path>
                <a:path w="599439" h="700404">
                  <a:moveTo>
                    <a:pt x="383484" y="292270"/>
                  </a:moveTo>
                  <a:lnTo>
                    <a:pt x="386488" y="288541"/>
                  </a:lnTo>
                </a:path>
                <a:path w="599439" h="700404">
                  <a:moveTo>
                    <a:pt x="380481" y="296020"/>
                  </a:moveTo>
                  <a:lnTo>
                    <a:pt x="383484" y="292270"/>
                  </a:lnTo>
                </a:path>
                <a:path w="599439" h="700404">
                  <a:moveTo>
                    <a:pt x="377499" y="299750"/>
                  </a:moveTo>
                  <a:lnTo>
                    <a:pt x="380481" y="296020"/>
                  </a:lnTo>
                </a:path>
                <a:path w="599439" h="700404">
                  <a:moveTo>
                    <a:pt x="374495" y="303479"/>
                  </a:moveTo>
                  <a:lnTo>
                    <a:pt x="377499" y="299750"/>
                  </a:lnTo>
                </a:path>
                <a:path w="599439" h="700404">
                  <a:moveTo>
                    <a:pt x="371492" y="307165"/>
                  </a:moveTo>
                  <a:lnTo>
                    <a:pt x="374495" y="303479"/>
                  </a:lnTo>
                </a:path>
                <a:path w="599439" h="700404">
                  <a:moveTo>
                    <a:pt x="368510" y="310895"/>
                  </a:moveTo>
                  <a:lnTo>
                    <a:pt x="371492" y="307165"/>
                  </a:lnTo>
                </a:path>
                <a:path w="599439" h="700404">
                  <a:moveTo>
                    <a:pt x="365506" y="314581"/>
                  </a:moveTo>
                  <a:lnTo>
                    <a:pt x="368510" y="310895"/>
                  </a:lnTo>
                </a:path>
                <a:path w="599439" h="700404">
                  <a:moveTo>
                    <a:pt x="362503" y="318246"/>
                  </a:moveTo>
                  <a:lnTo>
                    <a:pt x="365506" y="314581"/>
                  </a:lnTo>
                </a:path>
                <a:path w="599439" h="700404">
                  <a:moveTo>
                    <a:pt x="359520" y="321932"/>
                  </a:moveTo>
                  <a:lnTo>
                    <a:pt x="362503" y="318246"/>
                  </a:lnTo>
                </a:path>
                <a:path w="599439" h="700404">
                  <a:moveTo>
                    <a:pt x="356517" y="325618"/>
                  </a:moveTo>
                  <a:lnTo>
                    <a:pt x="359520" y="321932"/>
                  </a:lnTo>
                </a:path>
                <a:path w="599439" h="700404">
                  <a:moveTo>
                    <a:pt x="353513" y="329262"/>
                  </a:moveTo>
                  <a:lnTo>
                    <a:pt x="356517" y="325618"/>
                  </a:lnTo>
                </a:path>
                <a:path w="599439" h="700404">
                  <a:moveTo>
                    <a:pt x="350531" y="332948"/>
                  </a:moveTo>
                  <a:lnTo>
                    <a:pt x="353513" y="329262"/>
                  </a:lnTo>
                </a:path>
                <a:path w="599439" h="700404">
                  <a:moveTo>
                    <a:pt x="347528" y="336592"/>
                  </a:moveTo>
                  <a:lnTo>
                    <a:pt x="350531" y="332948"/>
                  </a:lnTo>
                </a:path>
                <a:path w="599439" h="700404">
                  <a:moveTo>
                    <a:pt x="344546" y="340192"/>
                  </a:moveTo>
                  <a:lnTo>
                    <a:pt x="347528" y="336592"/>
                  </a:lnTo>
                </a:path>
                <a:path w="599439" h="700404">
                  <a:moveTo>
                    <a:pt x="341542" y="343836"/>
                  </a:moveTo>
                  <a:lnTo>
                    <a:pt x="344546" y="340192"/>
                  </a:lnTo>
                </a:path>
                <a:path w="599439" h="700404">
                  <a:moveTo>
                    <a:pt x="338539" y="347479"/>
                  </a:moveTo>
                  <a:lnTo>
                    <a:pt x="341542" y="343836"/>
                  </a:lnTo>
                </a:path>
                <a:path w="599439" h="700404">
                  <a:moveTo>
                    <a:pt x="335557" y="351080"/>
                  </a:moveTo>
                  <a:lnTo>
                    <a:pt x="338539" y="347479"/>
                  </a:lnTo>
                </a:path>
                <a:path w="599439" h="700404">
                  <a:moveTo>
                    <a:pt x="332553" y="354680"/>
                  </a:moveTo>
                  <a:lnTo>
                    <a:pt x="335557" y="351080"/>
                  </a:lnTo>
                </a:path>
                <a:path w="599439" h="700404">
                  <a:moveTo>
                    <a:pt x="329550" y="358281"/>
                  </a:moveTo>
                  <a:lnTo>
                    <a:pt x="332553" y="354680"/>
                  </a:lnTo>
                </a:path>
                <a:path w="599439" h="700404">
                  <a:moveTo>
                    <a:pt x="326568" y="361839"/>
                  </a:moveTo>
                  <a:lnTo>
                    <a:pt x="329550" y="358281"/>
                  </a:lnTo>
                </a:path>
                <a:path w="599439" h="700404">
                  <a:moveTo>
                    <a:pt x="323564" y="365439"/>
                  </a:moveTo>
                  <a:lnTo>
                    <a:pt x="326568" y="361839"/>
                  </a:lnTo>
                </a:path>
                <a:path w="599439" h="700404">
                  <a:moveTo>
                    <a:pt x="320561" y="368997"/>
                  </a:moveTo>
                  <a:lnTo>
                    <a:pt x="323564" y="365439"/>
                  </a:lnTo>
                </a:path>
                <a:path w="599439" h="700404">
                  <a:moveTo>
                    <a:pt x="317579" y="372555"/>
                  </a:moveTo>
                  <a:lnTo>
                    <a:pt x="320561" y="368997"/>
                  </a:lnTo>
                </a:path>
                <a:path w="599439" h="700404">
                  <a:moveTo>
                    <a:pt x="314575" y="376070"/>
                  </a:moveTo>
                  <a:lnTo>
                    <a:pt x="317579" y="372555"/>
                  </a:lnTo>
                </a:path>
                <a:path w="599439" h="700404">
                  <a:moveTo>
                    <a:pt x="311571" y="379627"/>
                  </a:moveTo>
                  <a:lnTo>
                    <a:pt x="314575" y="376070"/>
                  </a:lnTo>
                </a:path>
                <a:path w="599439" h="700404">
                  <a:moveTo>
                    <a:pt x="308589" y="383142"/>
                  </a:moveTo>
                  <a:lnTo>
                    <a:pt x="311571" y="379627"/>
                  </a:lnTo>
                </a:path>
                <a:path w="599439" h="700404">
                  <a:moveTo>
                    <a:pt x="305586" y="386657"/>
                  </a:moveTo>
                  <a:lnTo>
                    <a:pt x="308589" y="383142"/>
                  </a:lnTo>
                </a:path>
                <a:path w="599439" h="700404">
                  <a:moveTo>
                    <a:pt x="302582" y="390172"/>
                  </a:moveTo>
                  <a:lnTo>
                    <a:pt x="305586" y="386657"/>
                  </a:lnTo>
                </a:path>
                <a:path w="599439" h="700404">
                  <a:moveTo>
                    <a:pt x="299600" y="393687"/>
                  </a:moveTo>
                  <a:lnTo>
                    <a:pt x="302582" y="390172"/>
                  </a:lnTo>
                </a:path>
                <a:path w="599439" h="700404">
                  <a:moveTo>
                    <a:pt x="296597" y="397159"/>
                  </a:moveTo>
                  <a:lnTo>
                    <a:pt x="299600" y="393687"/>
                  </a:lnTo>
                </a:path>
                <a:path w="599439" h="700404">
                  <a:moveTo>
                    <a:pt x="293615" y="400674"/>
                  </a:moveTo>
                  <a:lnTo>
                    <a:pt x="296597" y="397159"/>
                  </a:lnTo>
                </a:path>
                <a:path w="599439" h="700404">
                  <a:moveTo>
                    <a:pt x="290611" y="404146"/>
                  </a:moveTo>
                  <a:lnTo>
                    <a:pt x="293615" y="400674"/>
                  </a:lnTo>
                </a:path>
                <a:path w="599439" h="700404">
                  <a:moveTo>
                    <a:pt x="287608" y="407618"/>
                  </a:moveTo>
                  <a:lnTo>
                    <a:pt x="290611" y="404146"/>
                  </a:lnTo>
                </a:path>
                <a:path w="599439" h="700404">
                  <a:moveTo>
                    <a:pt x="284626" y="411068"/>
                  </a:moveTo>
                  <a:lnTo>
                    <a:pt x="287608" y="407618"/>
                  </a:lnTo>
                </a:path>
                <a:path w="599439" h="700404">
                  <a:moveTo>
                    <a:pt x="281622" y="414540"/>
                  </a:moveTo>
                  <a:lnTo>
                    <a:pt x="284626" y="411068"/>
                  </a:lnTo>
                </a:path>
                <a:path w="599439" h="700404">
                  <a:moveTo>
                    <a:pt x="278619" y="417970"/>
                  </a:moveTo>
                  <a:lnTo>
                    <a:pt x="281622" y="414540"/>
                  </a:lnTo>
                </a:path>
                <a:path w="599439" h="700404">
                  <a:moveTo>
                    <a:pt x="275637" y="421399"/>
                  </a:moveTo>
                  <a:lnTo>
                    <a:pt x="278619" y="417970"/>
                  </a:lnTo>
                </a:path>
                <a:path w="599439" h="700404">
                  <a:moveTo>
                    <a:pt x="272633" y="424828"/>
                  </a:moveTo>
                  <a:lnTo>
                    <a:pt x="275637" y="421399"/>
                  </a:lnTo>
                </a:path>
                <a:path w="599439" h="700404">
                  <a:moveTo>
                    <a:pt x="269629" y="428257"/>
                  </a:moveTo>
                  <a:lnTo>
                    <a:pt x="272633" y="424828"/>
                  </a:lnTo>
                </a:path>
                <a:path w="599439" h="700404">
                  <a:moveTo>
                    <a:pt x="266647" y="431665"/>
                  </a:moveTo>
                  <a:lnTo>
                    <a:pt x="269629" y="428257"/>
                  </a:lnTo>
                </a:path>
                <a:path w="599439" h="700404">
                  <a:moveTo>
                    <a:pt x="263644" y="435051"/>
                  </a:moveTo>
                  <a:lnTo>
                    <a:pt x="266647" y="431665"/>
                  </a:lnTo>
                </a:path>
                <a:path w="599439" h="700404">
                  <a:moveTo>
                    <a:pt x="260640" y="438437"/>
                  </a:moveTo>
                  <a:lnTo>
                    <a:pt x="263644" y="435051"/>
                  </a:lnTo>
                </a:path>
                <a:path w="599439" h="700404">
                  <a:moveTo>
                    <a:pt x="257658" y="441824"/>
                  </a:moveTo>
                  <a:lnTo>
                    <a:pt x="260640" y="438437"/>
                  </a:lnTo>
                </a:path>
                <a:path w="599439" h="700404">
                  <a:moveTo>
                    <a:pt x="254655" y="445210"/>
                  </a:moveTo>
                  <a:lnTo>
                    <a:pt x="257658" y="441824"/>
                  </a:lnTo>
                </a:path>
                <a:path w="599439" h="700404">
                  <a:moveTo>
                    <a:pt x="251651" y="448575"/>
                  </a:moveTo>
                  <a:lnTo>
                    <a:pt x="254655" y="445210"/>
                  </a:lnTo>
                </a:path>
                <a:path w="599439" h="700404">
                  <a:moveTo>
                    <a:pt x="248669" y="451918"/>
                  </a:moveTo>
                  <a:lnTo>
                    <a:pt x="251651" y="448575"/>
                  </a:lnTo>
                </a:path>
                <a:path w="599439" h="700404">
                  <a:moveTo>
                    <a:pt x="245666" y="455262"/>
                  </a:moveTo>
                  <a:lnTo>
                    <a:pt x="248669" y="451918"/>
                  </a:lnTo>
                </a:path>
                <a:path w="599439" h="700404">
                  <a:moveTo>
                    <a:pt x="242662" y="458605"/>
                  </a:moveTo>
                  <a:lnTo>
                    <a:pt x="245666" y="455262"/>
                  </a:lnTo>
                </a:path>
                <a:path w="599439" h="700404">
                  <a:moveTo>
                    <a:pt x="239680" y="461927"/>
                  </a:moveTo>
                  <a:lnTo>
                    <a:pt x="242662" y="458605"/>
                  </a:lnTo>
                </a:path>
                <a:path w="599439" h="700404">
                  <a:moveTo>
                    <a:pt x="236677" y="465270"/>
                  </a:moveTo>
                  <a:lnTo>
                    <a:pt x="239680" y="461927"/>
                  </a:lnTo>
                </a:path>
                <a:path w="599439" h="700404">
                  <a:moveTo>
                    <a:pt x="233695" y="468571"/>
                  </a:moveTo>
                  <a:lnTo>
                    <a:pt x="236677" y="465270"/>
                  </a:lnTo>
                </a:path>
                <a:path w="599439" h="700404">
                  <a:moveTo>
                    <a:pt x="230691" y="471871"/>
                  </a:moveTo>
                  <a:lnTo>
                    <a:pt x="233695" y="468571"/>
                  </a:lnTo>
                </a:path>
                <a:path w="599439" h="700404">
                  <a:moveTo>
                    <a:pt x="227688" y="475151"/>
                  </a:moveTo>
                  <a:lnTo>
                    <a:pt x="230691" y="471871"/>
                  </a:lnTo>
                </a:path>
                <a:path w="599439" h="700404">
                  <a:moveTo>
                    <a:pt x="224705" y="478451"/>
                  </a:moveTo>
                  <a:lnTo>
                    <a:pt x="227688" y="475151"/>
                  </a:lnTo>
                </a:path>
                <a:path w="599439" h="700404">
                  <a:moveTo>
                    <a:pt x="221702" y="481709"/>
                  </a:moveTo>
                  <a:lnTo>
                    <a:pt x="224705" y="478451"/>
                  </a:lnTo>
                </a:path>
                <a:path w="599439" h="700404">
                  <a:moveTo>
                    <a:pt x="218698" y="484988"/>
                  </a:moveTo>
                  <a:lnTo>
                    <a:pt x="221702" y="481709"/>
                  </a:lnTo>
                </a:path>
                <a:path w="599439" h="700404">
                  <a:moveTo>
                    <a:pt x="215716" y="488246"/>
                  </a:moveTo>
                  <a:lnTo>
                    <a:pt x="218698" y="484988"/>
                  </a:lnTo>
                </a:path>
                <a:path w="599439" h="700404">
                  <a:moveTo>
                    <a:pt x="212713" y="491503"/>
                  </a:moveTo>
                  <a:lnTo>
                    <a:pt x="215716" y="488246"/>
                  </a:lnTo>
                </a:path>
                <a:path w="599439" h="700404">
                  <a:moveTo>
                    <a:pt x="209709" y="494740"/>
                  </a:moveTo>
                  <a:lnTo>
                    <a:pt x="212713" y="491503"/>
                  </a:lnTo>
                </a:path>
                <a:path w="599439" h="700404">
                  <a:moveTo>
                    <a:pt x="206727" y="497954"/>
                  </a:moveTo>
                  <a:lnTo>
                    <a:pt x="209709" y="494740"/>
                  </a:lnTo>
                </a:path>
                <a:path w="599439" h="700404">
                  <a:moveTo>
                    <a:pt x="203724" y="501191"/>
                  </a:moveTo>
                  <a:lnTo>
                    <a:pt x="206727" y="497954"/>
                  </a:lnTo>
                </a:path>
                <a:path w="599439" h="700404">
                  <a:moveTo>
                    <a:pt x="200720" y="504406"/>
                  </a:moveTo>
                  <a:lnTo>
                    <a:pt x="203724" y="501191"/>
                  </a:lnTo>
                </a:path>
                <a:path w="599439" h="700404">
                  <a:moveTo>
                    <a:pt x="197738" y="507620"/>
                  </a:moveTo>
                  <a:lnTo>
                    <a:pt x="200720" y="504406"/>
                  </a:lnTo>
                </a:path>
                <a:path w="599439" h="700404">
                  <a:moveTo>
                    <a:pt x="194735" y="510814"/>
                  </a:moveTo>
                  <a:lnTo>
                    <a:pt x="197738" y="507620"/>
                  </a:lnTo>
                </a:path>
                <a:path w="599439" h="700404">
                  <a:moveTo>
                    <a:pt x="191731" y="513986"/>
                  </a:moveTo>
                  <a:lnTo>
                    <a:pt x="194735" y="510814"/>
                  </a:lnTo>
                </a:path>
                <a:path w="599439" h="700404">
                  <a:moveTo>
                    <a:pt x="188749" y="517179"/>
                  </a:moveTo>
                  <a:lnTo>
                    <a:pt x="191731" y="513986"/>
                  </a:lnTo>
                </a:path>
                <a:path w="599439" h="700404">
                  <a:moveTo>
                    <a:pt x="185746" y="520351"/>
                  </a:moveTo>
                  <a:lnTo>
                    <a:pt x="188749" y="517179"/>
                  </a:lnTo>
                </a:path>
                <a:path w="599439" h="700404">
                  <a:moveTo>
                    <a:pt x="182763" y="523502"/>
                  </a:moveTo>
                  <a:lnTo>
                    <a:pt x="185746" y="520351"/>
                  </a:lnTo>
                </a:path>
                <a:path w="599439" h="700404">
                  <a:moveTo>
                    <a:pt x="179760" y="526674"/>
                  </a:moveTo>
                  <a:lnTo>
                    <a:pt x="182763" y="523502"/>
                  </a:lnTo>
                </a:path>
                <a:path w="599439" h="700404">
                  <a:moveTo>
                    <a:pt x="176756" y="529824"/>
                  </a:moveTo>
                  <a:lnTo>
                    <a:pt x="179760" y="526674"/>
                  </a:lnTo>
                </a:path>
                <a:path w="599439" h="700404">
                  <a:moveTo>
                    <a:pt x="173774" y="532953"/>
                  </a:moveTo>
                  <a:lnTo>
                    <a:pt x="176756" y="529824"/>
                  </a:lnTo>
                </a:path>
                <a:path w="599439" h="700404">
                  <a:moveTo>
                    <a:pt x="170771" y="536104"/>
                  </a:moveTo>
                  <a:lnTo>
                    <a:pt x="173774" y="532953"/>
                  </a:lnTo>
                </a:path>
                <a:path w="599439" h="700404">
                  <a:moveTo>
                    <a:pt x="167767" y="539190"/>
                  </a:moveTo>
                  <a:lnTo>
                    <a:pt x="170771" y="536104"/>
                  </a:lnTo>
                </a:path>
                <a:path w="599439" h="700404">
                  <a:moveTo>
                    <a:pt x="164785" y="542298"/>
                  </a:moveTo>
                  <a:lnTo>
                    <a:pt x="167767" y="539190"/>
                  </a:lnTo>
                </a:path>
                <a:path w="599439" h="700404">
                  <a:moveTo>
                    <a:pt x="161782" y="545427"/>
                  </a:moveTo>
                  <a:lnTo>
                    <a:pt x="164785" y="542298"/>
                  </a:lnTo>
                </a:path>
                <a:path w="599439" h="700404">
                  <a:moveTo>
                    <a:pt x="158778" y="548491"/>
                  </a:moveTo>
                  <a:lnTo>
                    <a:pt x="161782" y="545427"/>
                  </a:lnTo>
                </a:path>
                <a:path w="599439" h="700404">
                  <a:moveTo>
                    <a:pt x="155796" y="551578"/>
                  </a:moveTo>
                  <a:lnTo>
                    <a:pt x="158778" y="548491"/>
                  </a:lnTo>
                </a:path>
                <a:path w="599439" h="700404">
                  <a:moveTo>
                    <a:pt x="152793" y="554685"/>
                  </a:moveTo>
                  <a:lnTo>
                    <a:pt x="155796" y="551578"/>
                  </a:lnTo>
                </a:path>
                <a:path w="599439" h="700404">
                  <a:moveTo>
                    <a:pt x="149789" y="557729"/>
                  </a:moveTo>
                  <a:lnTo>
                    <a:pt x="152793" y="554685"/>
                  </a:lnTo>
                </a:path>
                <a:path w="599439" h="700404">
                  <a:moveTo>
                    <a:pt x="146807" y="560794"/>
                  </a:moveTo>
                  <a:lnTo>
                    <a:pt x="149789" y="557729"/>
                  </a:lnTo>
                </a:path>
                <a:path w="599439" h="700404">
                  <a:moveTo>
                    <a:pt x="143803" y="563837"/>
                  </a:moveTo>
                  <a:lnTo>
                    <a:pt x="146807" y="560794"/>
                  </a:lnTo>
                </a:path>
                <a:path w="599439" h="700404">
                  <a:moveTo>
                    <a:pt x="140800" y="566859"/>
                  </a:moveTo>
                  <a:lnTo>
                    <a:pt x="143803" y="563837"/>
                  </a:lnTo>
                </a:path>
                <a:path w="599439" h="700404">
                  <a:moveTo>
                    <a:pt x="137818" y="569924"/>
                  </a:moveTo>
                  <a:lnTo>
                    <a:pt x="140800" y="566859"/>
                  </a:lnTo>
                </a:path>
                <a:path w="599439" h="700404">
                  <a:moveTo>
                    <a:pt x="134814" y="572924"/>
                  </a:moveTo>
                  <a:lnTo>
                    <a:pt x="137818" y="569924"/>
                  </a:lnTo>
                </a:path>
                <a:path w="599439" h="700404">
                  <a:moveTo>
                    <a:pt x="131811" y="575946"/>
                  </a:moveTo>
                  <a:lnTo>
                    <a:pt x="134814" y="572924"/>
                  </a:lnTo>
                </a:path>
                <a:path w="599439" h="700404">
                  <a:moveTo>
                    <a:pt x="128829" y="578968"/>
                  </a:moveTo>
                  <a:lnTo>
                    <a:pt x="131811" y="575946"/>
                  </a:lnTo>
                </a:path>
                <a:path w="599439" h="700404">
                  <a:moveTo>
                    <a:pt x="125825" y="581926"/>
                  </a:moveTo>
                  <a:lnTo>
                    <a:pt x="128829" y="578968"/>
                  </a:lnTo>
                </a:path>
                <a:path w="599439" h="700404">
                  <a:moveTo>
                    <a:pt x="122843" y="584948"/>
                  </a:moveTo>
                  <a:lnTo>
                    <a:pt x="125825" y="581926"/>
                  </a:lnTo>
                </a:path>
                <a:path w="599439" h="700404">
                  <a:moveTo>
                    <a:pt x="119840" y="587927"/>
                  </a:moveTo>
                  <a:lnTo>
                    <a:pt x="122843" y="584948"/>
                  </a:lnTo>
                </a:path>
                <a:path w="599439" h="700404">
                  <a:moveTo>
                    <a:pt x="116836" y="590884"/>
                  </a:moveTo>
                  <a:lnTo>
                    <a:pt x="119840" y="587927"/>
                  </a:lnTo>
                </a:path>
                <a:path w="599439" h="700404">
                  <a:moveTo>
                    <a:pt x="113854" y="593863"/>
                  </a:moveTo>
                  <a:lnTo>
                    <a:pt x="116836" y="590884"/>
                  </a:lnTo>
                </a:path>
                <a:path w="599439" h="700404">
                  <a:moveTo>
                    <a:pt x="110851" y="596800"/>
                  </a:moveTo>
                  <a:lnTo>
                    <a:pt x="113854" y="593863"/>
                  </a:lnTo>
                </a:path>
                <a:path w="599439" h="700404">
                  <a:moveTo>
                    <a:pt x="107847" y="599714"/>
                  </a:moveTo>
                  <a:lnTo>
                    <a:pt x="110851" y="596800"/>
                  </a:lnTo>
                </a:path>
                <a:path w="599439" h="700404">
                  <a:moveTo>
                    <a:pt x="104865" y="602693"/>
                  </a:moveTo>
                  <a:lnTo>
                    <a:pt x="107847" y="599714"/>
                  </a:lnTo>
                </a:path>
                <a:path w="599439" h="700404">
                  <a:moveTo>
                    <a:pt x="101861" y="605587"/>
                  </a:moveTo>
                  <a:lnTo>
                    <a:pt x="104865" y="602693"/>
                  </a:lnTo>
                </a:path>
                <a:path w="599439" h="700404">
                  <a:moveTo>
                    <a:pt x="98858" y="608502"/>
                  </a:moveTo>
                  <a:lnTo>
                    <a:pt x="101861" y="605587"/>
                  </a:lnTo>
                </a:path>
                <a:path w="599439" h="700404">
                  <a:moveTo>
                    <a:pt x="95876" y="611438"/>
                  </a:moveTo>
                  <a:lnTo>
                    <a:pt x="98858" y="608502"/>
                  </a:lnTo>
                </a:path>
                <a:path w="599439" h="700404">
                  <a:moveTo>
                    <a:pt x="92872" y="614331"/>
                  </a:moveTo>
                  <a:lnTo>
                    <a:pt x="95876" y="611438"/>
                  </a:lnTo>
                </a:path>
                <a:path w="599439" h="700404">
                  <a:moveTo>
                    <a:pt x="89869" y="617224"/>
                  </a:moveTo>
                  <a:lnTo>
                    <a:pt x="92872" y="614331"/>
                  </a:lnTo>
                </a:path>
                <a:path w="599439" h="700404">
                  <a:moveTo>
                    <a:pt x="86887" y="620096"/>
                  </a:moveTo>
                  <a:lnTo>
                    <a:pt x="89869" y="617224"/>
                  </a:lnTo>
                </a:path>
                <a:path w="599439" h="700404">
                  <a:moveTo>
                    <a:pt x="83883" y="622990"/>
                  </a:moveTo>
                  <a:lnTo>
                    <a:pt x="86887" y="620096"/>
                  </a:lnTo>
                </a:path>
                <a:path w="599439" h="700404">
                  <a:moveTo>
                    <a:pt x="80880" y="625840"/>
                  </a:moveTo>
                  <a:lnTo>
                    <a:pt x="83883" y="622990"/>
                  </a:lnTo>
                </a:path>
                <a:path w="599439" h="700404">
                  <a:moveTo>
                    <a:pt x="77898" y="628691"/>
                  </a:moveTo>
                  <a:lnTo>
                    <a:pt x="80880" y="625840"/>
                  </a:lnTo>
                </a:path>
                <a:path w="599439" h="700404">
                  <a:moveTo>
                    <a:pt x="74894" y="631541"/>
                  </a:moveTo>
                  <a:lnTo>
                    <a:pt x="77898" y="628691"/>
                  </a:lnTo>
                </a:path>
                <a:path w="599439" h="700404">
                  <a:moveTo>
                    <a:pt x="71912" y="634370"/>
                  </a:moveTo>
                  <a:lnTo>
                    <a:pt x="74894" y="631541"/>
                  </a:lnTo>
                </a:path>
                <a:path w="599439" h="700404">
                  <a:moveTo>
                    <a:pt x="68909" y="637221"/>
                  </a:moveTo>
                  <a:lnTo>
                    <a:pt x="71912" y="634370"/>
                  </a:lnTo>
                </a:path>
                <a:path w="599439" h="700404">
                  <a:moveTo>
                    <a:pt x="65905" y="640028"/>
                  </a:moveTo>
                  <a:lnTo>
                    <a:pt x="68909" y="637221"/>
                  </a:lnTo>
                </a:path>
                <a:path w="599439" h="700404">
                  <a:moveTo>
                    <a:pt x="62923" y="642836"/>
                  </a:moveTo>
                  <a:lnTo>
                    <a:pt x="65905" y="640028"/>
                  </a:lnTo>
                </a:path>
                <a:path w="599439" h="700404">
                  <a:moveTo>
                    <a:pt x="59920" y="645643"/>
                  </a:moveTo>
                  <a:lnTo>
                    <a:pt x="62923" y="642836"/>
                  </a:lnTo>
                </a:path>
                <a:path w="599439" h="700404">
                  <a:moveTo>
                    <a:pt x="56916" y="648451"/>
                  </a:moveTo>
                  <a:lnTo>
                    <a:pt x="59920" y="645643"/>
                  </a:lnTo>
                </a:path>
                <a:path w="599439" h="700404">
                  <a:moveTo>
                    <a:pt x="53934" y="651259"/>
                  </a:moveTo>
                  <a:lnTo>
                    <a:pt x="56916" y="648451"/>
                  </a:lnTo>
                </a:path>
                <a:path w="599439" h="700404">
                  <a:moveTo>
                    <a:pt x="50930" y="654023"/>
                  </a:moveTo>
                  <a:lnTo>
                    <a:pt x="53934" y="651259"/>
                  </a:lnTo>
                </a:path>
                <a:path w="599439" h="700404">
                  <a:moveTo>
                    <a:pt x="47927" y="656767"/>
                  </a:moveTo>
                  <a:lnTo>
                    <a:pt x="50930" y="654023"/>
                  </a:lnTo>
                </a:path>
                <a:path w="599439" h="700404">
                  <a:moveTo>
                    <a:pt x="44945" y="659532"/>
                  </a:moveTo>
                  <a:lnTo>
                    <a:pt x="47927" y="656767"/>
                  </a:lnTo>
                </a:path>
                <a:path w="599439" h="700404">
                  <a:moveTo>
                    <a:pt x="41941" y="662296"/>
                  </a:moveTo>
                  <a:lnTo>
                    <a:pt x="44945" y="659532"/>
                  </a:lnTo>
                </a:path>
                <a:path w="599439" h="700404">
                  <a:moveTo>
                    <a:pt x="38938" y="665018"/>
                  </a:moveTo>
                  <a:lnTo>
                    <a:pt x="41941" y="662296"/>
                  </a:lnTo>
                </a:path>
                <a:path w="599439" h="700404">
                  <a:moveTo>
                    <a:pt x="35956" y="667783"/>
                  </a:moveTo>
                  <a:lnTo>
                    <a:pt x="38938" y="665018"/>
                  </a:lnTo>
                </a:path>
                <a:path w="599439" h="700404">
                  <a:moveTo>
                    <a:pt x="32952" y="670505"/>
                  </a:moveTo>
                  <a:lnTo>
                    <a:pt x="35956" y="667783"/>
                  </a:lnTo>
                </a:path>
                <a:path w="599439" h="700404">
                  <a:moveTo>
                    <a:pt x="29949" y="673227"/>
                  </a:moveTo>
                  <a:lnTo>
                    <a:pt x="32952" y="670505"/>
                  </a:lnTo>
                </a:path>
                <a:path w="599439" h="700404">
                  <a:moveTo>
                    <a:pt x="26967" y="675906"/>
                  </a:moveTo>
                  <a:lnTo>
                    <a:pt x="29949" y="673227"/>
                  </a:lnTo>
                </a:path>
                <a:path w="599439" h="700404">
                  <a:moveTo>
                    <a:pt x="23963" y="678628"/>
                  </a:moveTo>
                  <a:lnTo>
                    <a:pt x="26967" y="675906"/>
                  </a:lnTo>
                </a:path>
                <a:path w="599439" h="700404">
                  <a:moveTo>
                    <a:pt x="20960" y="681307"/>
                  </a:moveTo>
                  <a:lnTo>
                    <a:pt x="23963" y="678628"/>
                  </a:lnTo>
                </a:path>
                <a:path w="599439" h="700404">
                  <a:moveTo>
                    <a:pt x="17977" y="683986"/>
                  </a:moveTo>
                  <a:lnTo>
                    <a:pt x="20960" y="681307"/>
                  </a:lnTo>
                </a:path>
                <a:path w="599439" h="700404">
                  <a:moveTo>
                    <a:pt x="14974" y="686665"/>
                  </a:moveTo>
                  <a:lnTo>
                    <a:pt x="17977" y="683986"/>
                  </a:lnTo>
                </a:path>
                <a:path w="599439" h="700404">
                  <a:moveTo>
                    <a:pt x="11992" y="689344"/>
                  </a:moveTo>
                  <a:lnTo>
                    <a:pt x="14974" y="686665"/>
                  </a:lnTo>
                </a:path>
                <a:path w="599439" h="700404">
                  <a:moveTo>
                    <a:pt x="8988" y="691980"/>
                  </a:moveTo>
                  <a:lnTo>
                    <a:pt x="11992" y="689344"/>
                  </a:lnTo>
                </a:path>
                <a:path w="599439" h="700404">
                  <a:moveTo>
                    <a:pt x="5985" y="694616"/>
                  </a:moveTo>
                  <a:lnTo>
                    <a:pt x="8988" y="691980"/>
                  </a:lnTo>
                </a:path>
                <a:path w="599439" h="700404">
                  <a:moveTo>
                    <a:pt x="3003" y="697252"/>
                  </a:moveTo>
                  <a:lnTo>
                    <a:pt x="5985" y="694616"/>
                  </a:lnTo>
                </a:path>
                <a:path w="599439" h="700404">
                  <a:moveTo>
                    <a:pt x="0" y="699888"/>
                  </a:moveTo>
                  <a:lnTo>
                    <a:pt x="3003" y="697252"/>
                  </a:lnTo>
                </a:path>
              </a:pathLst>
            </a:custGeom>
            <a:ln w="10721">
              <a:solidFill>
                <a:srgbClr val="010202"/>
              </a:solidFill>
            </a:ln>
          </p:spPr>
          <p:txBody>
            <a:bodyPr wrap="square" lIns="0" tIns="0" rIns="0" bIns="0" rtlCol="0"/>
            <a:lstStyle/>
            <a:p>
              <a:endParaRPr sz="2647"/>
            </a:p>
          </p:txBody>
        </p:sp>
        <p:sp>
          <p:nvSpPr>
            <p:cNvPr id="21" name="object 21"/>
            <p:cNvSpPr/>
            <p:nvPr/>
          </p:nvSpPr>
          <p:spPr>
            <a:xfrm>
              <a:off x="3729111" y="4644912"/>
              <a:ext cx="599440" cy="1050290"/>
            </a:xfrm>
            <a:custGeom>
              <a:avLst/>
              <a:gdLst/>
              <a:ahLst/>
              <a:cxnLst/>
              <a:rect l="l" t="t" r="r" b="b"/>
              <a:pathLst>
                <a:path w="599439" h="1050289">
                  <a:moveTo>
                    <a:pt x="596198" y="6108"/>
                  </a:moveTo>
                  <a:lnTo>
                    <a:pt x="599202" y="0"/>
                  </a:lnTo>
                </a:path>
                <a:path w="599439" h="1050289">
                  <a:moveTo>
                    <a:pt x="593194" y="12216"/>
                  </a:moveTo>
                  <a:lnTo>
                    <a:pt x="596198" y="6108"/>
                  </a:lnTo>
                </a:path>
                <a:path w="599439" h="1050289">
                  <a:moveTo>
                    <a:pt x="590212" y="18324"/>
                  </a:moveTo>
                  <a:lnTo>
                    <a:pt x="593194" y="12216"/>
                  </a:lnTo>
                </a:path>
                <a:path w="599439" h="1050289">
                  <a:moveTo>
                    <a:pt x="587209" y="24411"/>
                  </a:moveTo>
                  <a:lnTo>
                    <a:pt x="590212" y="18324"/>
                  </a:lnTo>
                </a:path>
                <a:path w="599439" h="1050289">
                  <a:moveTo>
                    <a:pt x="584205" y="30497"/>
                  </a:moveTo>
                  <a:lnTo>
                    <a:pt x="587209" y="24411"/>
                  </a:lnTo>
                </a:path>
                <a:path w="599439" h="1050289">
                  <a:moveTo>
                    <a:pt x="581223" y="36584"/>
                  </a:moveTo>
                  <a:lnTo>
                    <a:pt x="584205" y="30497"/>
                  </a:lnTo>
                </a:path>
                <a:path w="599439" h="1050289">
                  <a:moveTo>
                    <a:pt x="578220" y="42650"/>
                  </a:moveTo>
                  <a:lnTo>
                    <a:pt x="581223" y="36584"/>
                  </a:lnTo>
                </a:path>
                <a:path w="599439" h="1050289">
                  <a:moveTo>
                    <a:pt x="575216" y="48693"/>
                  </a:moveTo>
                  <a:lnTo>
                    <a:pt x="578220" y="42650"/>
                  </a:lnTo>
                </a:path>
                <a:path w="599439" h="1050289">
                  <a:moveTo>
                    <a:pt x="572234" y="54759"/>
                  </a:moveTo>
                  <a:lnTo>
                    <a:pt x="575216" y="48693"/>
                  </a:lnTo>
                </a:path>
                <a:path w="599439" h="1050289">
                  <a:moveTo>
                    <a:pt x="569231" y="60803"/>
                  </a:moveTo>
                  <a:lnTo>
                    <a:pt x="572234" y="54759"/>
                  </a:lnTo>
                </a:path>
                <a:path w="599439" h="1050289">
                  <a:moveTo>
                    <a:pt x="566249" y="66825"/>
                  </a:moveTo>
                  <a:lnTo>
                    <a:pt x="569231" y="60803"/>
                  </a:lnTo>
                </a:path>
                <a:path w="599439" h="1050289">
                  <a:moveTo>
                    <a:pt x="563245" y="72847"/>
                  </a:moveTo>
                  <a:lnTo>
                    <a:pt x="566249" y="66825"/>
                  </a:lnTo>
                </a:path>
                <a:path w="599439" h="1050289">
                  <a:moveTo>
                    <a:pt x="560242" y="78870"/>
                  </a:moveTo>
                  <a:lnTo>
                    <a:pt x="563245" y="72847"/>
                  </a:lnTo>
                </a:path>
                <a:path w="599439" h="1050289">
                  <a:moveTo>
                    <a:pt x="557260" y="84871"/>
                  </a:moveTo>
                  <a:lnTo>
                    <a:pt x="560242" y="78870"/>
                  </a:lnTo>
                </a:path>
                <a:path w="599439" h="1050289">
                  <a:moveTo>
                    <a:pt x="554256" y="90872"/>
                  </a:moveTo>
                  <a:lnTo>
                    <a:pt x="557260" y="84871"/>
                  </a:lnTo>
                </a:path>
                <a:path w="599439" h="1050289">
                  <a:moveTo>
                    <a:pt x="551252" y="96852"/>
                  </a:moveTo>
                  <a:lnTo>
                    <a:pt x="554256" y="90872"/>
                  </a:lnTo>
                </a:path>
                <a:path w="599439" h="1050289">
                  <a:moveTo>
                    <a:pt x="548270" y="102831"/>
                  </a:moveTo>
                  <a:lnTo>
                    <a:pt x="551252" y="96852"/>
                  </a:lnTo>
                </a:path>
                <a:path w="599439" h="1050289">
                  <a:moveTo>
                    <a:pt x="545267" y="108811"/>
                  </a:moveTo>
                  <a:lnTo>
                    <a:pt x="548270" y="102831"/>
                  </a:lnTo>
                </a:path>
                <a:path w="599439" h="1050289">
                  <a:moveTo>
                    <a:pt x="542263" y="114769"/>
                  </a:moveTo>
                  <a:lnTo>
                    <a:pt x="545267" y="108811"/>
                  </a:lnTo>
                </a:path>
                <a:path w="599439" h="1050289">
                  <a:moveTo>
                    <a:pt x="539281" y="120727"/>
                  </a:moveTo>
                  <a:lnTo>
                    <a:pt x="542263" y="114769"/>
                  </a:lnTo>
                </a:path>
                <a:path w="599439" h="1050289">
                  <a:moveTo>
                    <a:pt x="536278" y="126664"/>
                  </a:moveTo>
                  <a:lnTo>
                    <a:pt x="539281" y="120727"/>
                  </a:lnTo>
                </a:path>
                <a:path w="599439" h="1050289">
                  <a:moveTo>
                    <a:pt x="533274" y="132600"/>
                  </a:moveTo>
                  <a:lnTo>
                    <a:pt x="536278" y="126664"/>
                  </a:lnTo>
                </a:path>
                <a:path w="599439" h="1050289">
                  <a:moveTo>
                    <a:pt x="530292" y="138537"/>
                  </a:moveTo>
                  <a:lnTo>
                    <a:pt x="533274" y="132600"/>
                  </a:lnTo>
                </a:path>
                <a:path w="599439" h="1050289">
                  <a:moveTo>
                    <a:pt x="527289" y="144452"/>
                  </a:moveTo>
                  <a:lnTo>
                    <a:pt x="530292" y="138537"/>
                  </a:lnTo>
                </a:path>
                <a:path w="599439" h="1050289">
                  <a:moveTo>
                    <a:pt x="524285" y="150346"/>
                  </a:moveTo>
                  <a:lnTo>
                    <a:pt x="527289" y="144452"/>
                  </a:lnTo>
                </a:path>
                <a:path w="599439" h="1050289">
                  <a:moveTo>
                    <a:pt x="521303" y="156261"/>
                  </a:moveTo>
                  <a:lnTo>
                    <a:pt x="524285" y="150346"/>
                  </a:lnTo>
                </a:path>
                <a:path w="599439" h="1050289">
                  <a:moveTo>
                    <a:pt x="518300" y="162155"/>
                  </a:moveTo>
                  <a:lnTo>
                    <a:pt x="521303" y="156261"/>
                  </a:lnTo>
                </a:path>
                <a:path w="599439" h="1050289">
                  <a:moveTo>
                    <a:pt x="515296" y="168028"/>
                  </a:moveTo>
                  <a:lnTo>
                    <a:pt x="518300" y="162155"/>
                  </a:lnTo>
                </a:path>
                <a:path w="599439" h="1050289">
                  <a:moveTo>
                    <a:pt x="512314" y="173921"/>
                  </a:moveTo>
                  <a:lnTo>
                    <a:pt x="515296" y="168028"/>
                  </a:lnTo>
                </a:path>
                <a:path w="599439" h="1050289">
                  <a:moveTo>
                    <a:pt x="509310" y="179794"/>
                  </a:moveTo>
                  <a:lnTo>
                    <a:pt x="512314" y="173921"/>
                  </a:lnTo>
                </a:path>
                <a:path w="599439" h="1050289">
                  <a:moveTo>
                    <a:pt x="506328" y="185623"/>
                  </a:moveTo>
                  <a:lnTo>
                    <a:pt x="509310" y="179794"/>
                  </a:lnTo>
                </a:path>
                <a:path w="599439" h="1050289">
                  <a:moveTo>
                    <a:pt x="503325" y="191474"/>
                  </a:moveTo>
                  <a:lnTo>
                    <a:pt x="506328" y="185623"/>
                  </a:lnTo>
                </a:path>
                <a:path w="599439" h="1050289">
                  <a:moveTo>
                    <a:pt x="500321" y="197325"/>
                  </a:moveTo>
                  <a:lnTo>
                    <a:pt x="503325" y="191474"/>
                  </a:lnTo>
                </a:path>
                <a:path w="599439" h="1050289">
                  <a:moveTo>
                    <a:pt x="497339" y="203155"/>
                  </a:moveTo>
                  <a:lnTo>
                    <a:pt x="500321" y="197325"/>
                  </a:lnTo>
                </a:path>
                <a:path w="599439" h="1050289">
                  <a:moveTo>
                    <a:pt x="494336" y="208985"/>
                  </a:moveTo>
                  <a:lnTo>
                    <a:pt x="497339" y="203155"/>
                  </a:lnTo>
                </a:path>
                <a:path w="599439" h="1050289">
                  <a:moveTo>
                    <a:pt x="491332" y="214793"/>
                  </a:moveTo>
                  <a:lnTo>
                    <a:pt x="494336" y="208985"/>
                  </a:lnTo>
                </a:path>
                <a:path w="599439" h="1050289">
                  <a:moveTo>
                    <a:pt x="488350" y="220601"/>
                  </a:moveTo>
                  <a:lnTo>
                    <a:pt x="491332" y="214793"/>
                  </a:lnTo>
                </a:path>
                <a:path w="599439" h="1050289">
                  <a:moveTo>
                    <a:pt x="485347" y="226387"/>
                  </a:moveTo>
                  <a:lnTo>
                    <a:pt x="488350" y="220601"/>
                  </a:lnTo>
                </a:path>
                <a:path w="599439" h="1050289">
                  <a:moveTo>
                    <a:pt x="482343" y="232174"/>
                  </a:moveTo>
                  <a:lnTo>
                    <a:pt x="485347" y="226387"/>
                  </a:lnTo>
                </a:path>
                <a:path w="599439" h="1050289">
                  <a:moveTo>
                    <a:pt x="479361" y="237961"/>
                  </a:moveTo>
                  <a:lnTo>
                    <a:pt x="482343" y="232174"/>
                  </a:lnTo>
                </a:path>
                <a:path w="599439" h="1050289">
                  <a:moveTo>
                    <a:pt x="476358" y="243726"/>
                  </a:moveTo>
                  <a:lnTo>
                    <a:pt x="479361" y="237961"/>
                  </a:lnTo>
                </a:path>
                <a:path w="599439" h="1050289">
                  <a:moveTo>
                    <a:pt x="473354" y="249491"/>
                  </a:moveTo>
                  <a:lnTo>
                    <a:pt x="476358" y="243726"/>
                  </a:lnTo>
                </a:path>
                <a:path w="599439" h="1050289">
                  <a:moveTo>
                    <a:pt x="470372" y="255235"/>
                  </a:moveTo>
                  <a:lnTo>
                    <a:pt x="473354" y="249491"/>
                  </a:lnTo>
                </a:path>
                <a:path w="599439" h="1050289">
                  <a:moveTo>
                    <a:pt x="467369" y="260979"/>
                  </a:moveTo>
                  <a:lnTo>
                    <a:pt x="470372" y="255235"/>
                  </a:lnTo>
                </a:path>
                <a:path w="599439" h="1050289">
                  <a:moveTo>
                    <a:pt x="464365" y="266723"/>
                  </a:moveTo>
                  <a:lnTo>
                    <a:pt x="467369" y="260979"/>
                  </a:lnTo>
                </a:path>
                <a:path w="599439" h="1050289">
                  <a:moveTo>
                    <a:pt x="461383" y="272445"/>
                  </a:moveTo>
                  <a:lnTo>
                    <a:pt x="464365" y="266723"/>
                  </a:lnTo>
                </a:path>
                <a:path w="599439" h="1050289">
                  <a:moveTo>
                    <a:pt x="458379" y="278168"/>
                  </a:moveTo>
                  <a:lnTo>
                    <a:pt x="461383" y="272445"/>
                  </a:lnTo>
                </a:path>
                <a:path w="599439" h="1050289">
                  <a:moveTo>
                    <a:pt x="455397" y="283869"/>
                  </a:moveTo>
                  <a:lnTo>
                    <a:pt x="458379" y="278168"/>
                  </a:lnTo>
                </a:path>
                <a:path w="599439" h="1050289">
                  <a:moveTo>
                    <a:pt x="452394" y="289569"/>
                  </a:moveTo>
                  <a:lnTo>
                    <a:pt x="455397" y="283869"/>
                  </a:lnTo>
                </a:path>
                <a:path w="599439" h="1050289">
                  <a:moveTo>
                    <a:pt x="449390" y="295270"/>
                  </a:moveTo>
                  <a:lnTo>
                    <a:pt x="452394" y="289569"/>
                  </a:lnTo>
                </a:path>
                <a:path w="599439" h="1050289">
                  <a:moveTo>
                    <a:pt x="446408" y="300950"/>
                  </a:moveTo>
                  <a:lnTo>
                    <a:pt x="449390" y="295270"/>
                  </a:lnTo>
                </a:path>
                <a:path w="599439" h="1050289">
                  <a:moveTo>
                    <a:pt x="443405" y="306608"/>
                  </a:moveTo>
                  <a:lnTo>
                    <a:pt x="446408" y="300950"/>
                  </a:lnTo>
                </a:path>
                <a:path w="599439" h="1050289">
                  <a:moveTo>
                    <a:pt x="440401" y="312288"/>
                  </a:moveTo>
                  <a:lnTo>
                    <a:pt x="443405" y="306608"/>
                  </a:lnTo>
                </a:path>
                <a:path w="599439" h="1050289">
                  <a:moveTo>
                    <a:pt x="437419" y="317946"/>
                  </a:moveTo>
                  <a:lnTo>
                    <a:pt x="440401" y="312288"/>
                  </a:lnTo>
                </a:path>
                <a:path w="599439" h="1050289">
                  <a:moveTo>
                    <a:pt x="434416" y="323582"/>
                  </a:moveTo>
                  <a:lnTo>
                    <a:pt x="437419" y="317946"/>
                  </a:lnTo>
                </a:path>
                <a:path w="599439" h="1050289">
                  <a:moveTo>
                    <a:pt x="431412" y="329219"/>
                  </a:moveTo>
                  <a:lnTo>
                    <a:pt x="434416" y="323582"/>
                  </a:lnTo>
                </a:path>
                <a:path w="599439" h="1050289">
                  <a:moveTo>
                    <a:pt x="428430" y="334856"/>
                  </a:moveTo>
                  <a:lnTo>
                    <a:pt x="431412" y="329219"/>
                  </a:lnTo>
                </a:path>
                <a:path w="599439" h="1050289">
                  <a:moveTo>
                    <a:pt x="425427" y="340471"/>
                  </a:moveTo>
                  <a:lnTo>
                    <a:pt x="428430" y="334856"/>
                  </a:lnTo>
                </a:path>
                <a:path w="599439" h="1050289">
                  <a:moveTo>
                    <a:pt x="422423" y="346086"/>
                  </a:moveTo>
                  <a:lnTo>
                    <a:pt x="425427" y="340471"/>
                  </a:lnTo>
                </a:path>
                <a:path w="599439" h="1050289">
                  <a:moveTo>
                    <a:pt x="419441" y="351701"/>
                  </a:moveTo>
                  <a:lnTo>
                    <a:pt x="422423" y="346086"/>
                  </a:lnTo>
                </a:path>
                <a:path w="599439" h="1050289">
                  <a:moveTo>
                    <a:pt x="416438" y="357295"/>
                  </a:moveTo>
                  <a:lnTo>
                    <a:pt x="419441" y="351701"/>
                  </a:lnTo>
                </a:path>
                <a:path w="599439" h="1050289">
                  <a:moveTo>
                    <a:pt x="413434" y="362867"/>
                  </a:moveTo>
                  <a:lnTo>
                    <a:pt x="416438" y="357295"/>
                  </a:lnTo>
                </a:path>
                <a:path w="599439" h="1050289">
                  <a:moveTo>
                    <a:pt x="410452" y="368440"/>
                  </a:moveTo>
                  <a:lnTo>
                    <a:pt x="413434" y="362867"/>
                  </a:lnTo>
                </a:path>
                <a:path w="599439" h="1050289">
                  <a:moveTo>
                    <a:pt x="407448" y="374034"/>
                  </a:moveTo>
                  <a:lnTo>
                    <a:pt x="410452" y="368440"/>
                  </a:lnTo>
                </a:path>
                <a:path w="599439" h="1050289">
                  <a:moveTo>
                    <a:pt x="404445" y="379585"/>
                  </a:moveTo>
                  <a:lnTo>
                    <a:pt x="407448" y="374034"/>
                  </a:lnTo>
                </a:path>
                <a:path w="599439" h="1050289">
                  <a:moveTo>
                    <a:pt x="401463" y="385136"/>
                  </a:moveTo>
                  <a:lnTo>
                    <a:pt x="404445" y="379585"/>
                  </a:lnTo>
                </a:path>
                <a:path w="599439" h="1050289">
                  <a:moveTo>
                    <a:pt x="398459" y="390665"/>
                  </a:moveTo>
                  <a:lnTo>
                    <a:pt x="401463" y="385136"/>
                  </a:lnTo>
                </a:path>
                <a:path w="599439" h="1050289">
                  <a:moveTo>
                    <a:pt x="395477" y="396216"/>
                  </a:moveTo>
                  <a:lnTo>
                    <a:pt x="398459" y="390665"/>
                  </a:lnTo>
                </a:path>
                <a:path w="599439" h="1050289">
                  <a:moveTo>
                    <a:pt x="392474" y="401724"/>
                  </a:moveTo>
                  <a:lnTo>
                    <a:pt x="395477" y="396216"/>
                  </a:lnTo>
                </a:path>
                <a:path w="599439" h="1050289">
                  <a:moveTo>
                    <a:pt x="389470" y="407253"/>
                  </a:moveTo>
                  <a:lnTo>
                    <a:pt x="392474" y="401724"/>
                  </a:lnTo>
                </a:path>
                <a:path w="599439" h="1050289">
                  <a:moveTo>
                    <a:pt x="386488" y="412762"/>
                  </a:moveTo>
                  <a:lnTo>
                    <a:pt x="389470" y="407253"/>
                  </a:lnTo>
                </a:path>
                <a:path w="599439" h="1050289">
                  <a:moveTo>
                    <a:pt x="383485" y="418248"/>
                  </a:moveTo>
                  <a:lnTo>
                    <a:pt x="386488" y="412762"/>
                  </a:lnTo>
                </a:path>
                <a:path w="599439" h="1050289">
                  <a:moveTo>
                    <a:pt x="380481" y="423735"/>
                  </a:moveTo>
                  <a:lnTo>
                    <a:pt x="383485" y="418248"/>
                  </a:lnTo>
                </a:path>
                <a:path w="599439" h="1050289">
                  <a:moveTo>
                    <a:pt x="377499" y="429221"/>
                  </a:moveTo>
                  <a:lnTo>
                    <a:pt x="380481" y="423735"/>
                  </a:lnTo>
                </a:path>
                <a:path w="599439" h="1050289">
                  <a:moveTo>
                    <a:pt x="374495" y="434708"/>
                  </a:moveTo>
                  <a:lnTo>
                    <a:pt x="377499" y="429221"/>
                  </a:lnTo>
                </a:path>
                <a:path w="599439" h="1050289">
                  <a:moveTo>
                    <a:pt x="371492" y="440152"/>
                  </a:moveTo>
                  <a:lnTo>
                    <a:pt x="374495" y="434708"/>
                  </a:lnTo>
                </a:path>
                <a:path w="599439" h="1050289">
                  <a:moveTo>
                    <a:pt x="368510" y="445617"/>
                  </a:moveTo>
                  <a:lnTo>
                    <a:pt x="371492" y="440152"/>
                  </a:lnTo>
                </a:path>
                <a:path w="599439" h="1050289">
                  <a:moveTo>
                    <a:pt x="365506" y="451061"/>
                  </a:moveTo>
                  <a:lnTo>
                    <a:pt x="368510" y="445617"/>
                  </a:lnTo>
                </a:path>
                <a:path w="599439" h="1050289">
                  <a:moveTo>
                    <a:pt x="362503" y="456505"/>
                  </a:moveTo>
                  <a:lnTo>
                    <a:pt x="365506" y="451061"/>
                  </a:lnTo>
                </a:path>
                <a:path w="599439" h="1050289">
                  <a:moveTo>
                    <a:pt x="359521" y="461927"/>
                  </a:moveTo>
                  <a:lnTo>
                    <a:pt x="362503" y="456505"/>
                  </a:lnTo>
                </a:path>
                <a:path w="599439" h="1050289">
                  <a:moveTo>
                    <a:pt x="356517" y="467349"/>
                  </a:moveTo>
                  <a:lnTo>
                    <a:pt x="359521" y="461927"/>
                  </a:lnTo>
                </a:path>
                <a:path w="599439" h="1050289">
                  <a:moveTo>
                    <a:pt x="353514" y="472750"/>
                  </a:moveTo>
                  <a:lnTo>
                    <a:pt x="356517" y="467349"/>
                  </a:lnTo>
                </a:path>
                <a:path w="599439" h="1050289">
                  <a:moveTo>
                    <a:pt x="350532" y="478151"/>
                  </a:moveTo>
                  <a:lnTo>
                    <a:pt x="353514" y="472750"/>
                  </a:lnTo>
                </a:path>
                <a:path w="599439" h="1050289">
                  <a:moveTo>
                    <a:pt x="347528" y="483552"/>
                  </a:moveTo>
                  <a:lnTo>
                    <a:pt x="350532" y="478151"/>
                  </a:lnTo>
                </a:path>
                <a:path w="599439" h="1050289">
                  <a:moveTo>
                    <a:pt x="344546" y="488932"/>
                  </a:moveTo>
                  <a:lnTo>
                    <a:pt x="347528" y="483552"/>
                  </a:lnTo>
                </a:path>
                <a:path w="599439" h="1050289">
                  <a:moveTo>
                    <a:pt x="341543" y="494311"/>
                  </a:moveTo>
                  <a:lnTo>
                    <a:pt x="344546" y="488932"/>
                  </a:lnTo>
                </a:path>
                <a:path w="599439" h="1050289">
                  <a:moveTo>
                    <a:pt x="338539" y="499690"/>
                  </a:moveTo>
                  <a:lnTo>
                    <a:pt x="341543" y="494311"/>
                  </a:lnTo>
                </a:path>
                <a:path w="599439" h="1050289">
                  <a:moveTo>
                    <a:pt x="335557" y="505048"/>
                  </a:moveTo>
                  <a:lnTo>
                    <a:pt x="338539" y="499690"/>
                  </a:lnTo>
                </a:path>
                <a:path w="599439" h="1050289">
                  <a:moveTo>
                    <a:pt x="332554" y="510385"/>
                  </a:moveTo>
                  <a:lnTo>
                    <a:pt x="335557" y="505048"/>
                  </a:lnTo>
                </a:path>
                <a:path w="599439" h="1050289">
                  <a:moveTo>
                    <a:pt x="329550" y="515722"/>
                  </a:moveTo>
                  <a:lnTo>
                    <a:pt x="332554" y="510385"/>
                  </a:lnTo>
                </a:path>
                <a:path w="599439" h="1050289">
                  <a:moveTo>
                    <a:pt x="326568" y="521058"/>
                  </a:moveTo>
                  <a:lnTo>
                    <a:pt x="329550" y="515722"/>
                  </a:lnTo>
                </a:path>
                <a:path w="599439" h="1050289">
                  <a:moveTo>
                    <a:pt x="323564" y="526373"/>
                  </a:moveTo>
                  <a:lnTo>
                    <a:pt x="326568" y="521058"/>
                  </a:lnTo>
                </a:path>
                <a:path w="599439" h="1050289">
                  <a:moveTo>
                    <a:pt x="320561" y="531689"/>
                  </a:moveTo>
                  <a:lnTo>
                    <a:pt x="323564" y="526373"/>
                  </a:lnTo>
                </a:path>
                <a:path w="599439" h="1050289">
                  <a:moveTo>
                    <a:pt x="317579" y="537004"/>
                  </a:moveTo>
                  <a:lnTo>
                    <a:pt x="320561" y="531689"/>
                  </a:lnTo>
                </a:path>
                <a:path w="599439" h="1050289">
                  <a:moveTo>
                    <a:pt x="314575" y="542319"/>
                  </a:moveTo>
                  <a:lnTo>
                    <a:pt x="317579" y="537004"/>
                  </a:lnTo>
                </a:path>
                <a:path w="599439" h="1050289">
                  <a:moveTo>
                    <a:pt x="311572" y="547592"/>
                  </a:moveTo>
                  <a:lnTo>
                    <a:pt x="314575" y="542319"/>
                  </a:lnTo>
                </a:path>
                <a:path w="599439" h="1050289">
                  <a:moveTo>
                    <a:pt x="308590" y="552864"/>
                  </a:moveTo>
                  <a:lnTo>
                    <a:pt x="311572" y="547592"/>
                  </a:lnTo>
                </a:path>
                <a:path w="599439" h="1050289">
                  <a:moveTo>
                    <a:pt x="305586" y="558136"/>
                  </a:moveTo>
                  <a:lnTo>
                    <a:pt x="308590" y="552864"/>
                  </a:lnTo>
                </a:path>
                <a:path w="599439" h="1050289">
                  <a:moveTo>
                    <a:pt x="302583" y="563408"/>
                  </a:moveTo>
                  <a:lnTo>
                    <a:pt x="305586" y="558136"/>
                  </a:lnTo>
                </a:path>
                <a:path w="599439" h="1050289">
                  <a:moveTo>
                    <a:pt x="299601" y="568659"/>
                  </a:moveTo>
                  <a:lnTo>
                    <a:pt x="302583" y="563408"/>
                  </a:lnTo>
                </a:path>
                <a:path w="599439" h="1050289">
                  <a:moveTo>
                    <a:pt x="296597" y="573910"/>
                  </a:moveTo>
                  <a:lnTo>
                    <a:pt x="299601" y="568659"/>
                  </a:lnTo>
                </a:path>
                <a:path w="599439" h="1050289">
                  <a:moveTo>
                    <a:pt x="293615" y="579139"/>
                  </a:moveTo>
                  <a:lnTo>
                    <a:pt x="296597" y="573910"/>
                  </a:lnTo>
                </a:path>
                <a:path w="599439" h="1050289">
                  <a:moveTo>
                    <a:pt x="290612" y="584369"/>
                  </a:moveTo>
                  <a:lnTo>
                    <a:pt x="293615" y="579139"/>
                  </a:lnTo>
                </a:path>
                <a:path w="599439" h="1050289">
                  <a:moveTo>
                    <a:pt x="287608" y="589598"/>
                  </a:moveTo>
                  <a:lnTo>
                    <a:pt x="290612" y="584369"/>
                  </a:lnTo>
                </a:path>
                <a:path w="599439" h="1050289">
                  <a:moveTo>
                    <a:pt x="284626" y="594806"/>
                  </a:moveTo>
                  <a:lnTo>
                    <a:pt x="287608" y="589598"/>
                  </a:lnTo>
                </a:path>
                <a:path w="599439" h="1050289">
                  <a:moveTo>
                    <a:pt x="281622" y="599993"/>
                  </a:moveTo>
                  <a:lnTo>
                    <a:pt x="284626" y="594806"/>
                  </a:lnTo>
                </a:path>
                <a:path w="599439" h="1050289">
                  <a:moveTo>
                    <a:pt x="278619" y="605201"/>
                  </a:moveTo>
                  <a:lnTo>
                    <a:pt x="281622" y="599993"/>
                  </a:lnTo>
                </a:path>
                <a:path w="599439" h="1050289">
                  <a:moveTo>
                    <a:pt x="275637" y="610366"/>
                  </a:moveTo>
                  <a:lnTo>
                    <a:pt x="278619" y="605201"/>
                  </a:lnTo>
                </a:path>
                <a:path w="599439" h="1050289">
                  <a:moveTo>
                    <a:pt x="272633" y="615553"/>
                  </a:moveTo>
                  <a:lnTo>
                    <a:pt x="275637" y="610366"/>
                  </a:lnTo>
                </a:path>
                <a:path w="599439" h="1050289">
                  <a:moveTo>
                    <a:pt x="269630" y="620718"/>
                  </a:moveTo>
                  <a:lnTo>
                    <a:pt x="272633" y="615553"/>
                  </a:lnTo>
                </a:path>
                <a:path w="599439" h="1050289">
                  <a:moveTo>
                    <a:pt x="266648" y="625862"/>
                  </a:moveTo>
                  <a:lnTo>
                    <a:pt x="269630" y="620718"/>
                  </a:lnTo>
                </a:path>
                <a:path w="599439" h="1050289">
                  <a:moveTo>
                    <a:pt x="263644" y="631027"/>
                  </a:moveTo>
                  <a:lnTo>
                    <a:pt x="266648" y="625862"/>
                  </a:lnTo>
                </a:path>
                <a:path w="599439" h="1050289">
                  <a:moveTo>
                    <a:pt x="260641" y="636149"/>
                  </a:moveTo>
                  <a:lnTo>
                    <a:pt x="263644" y="631027"/>
                  </a:lnTo>
                </a:path>
                <a:path w="599439" h="1050289">
                  <a:moveTo>
                    <a:pt x="257659" y="641293"/>
                  </a:moveTo>
                  <a:lnTo>
                    <a:pt x="260641" y="636149"/>
                  </a:lnTo>
                </a:path>
                <a:path w="599439" h="1050289">
                  <a:moveTo>
                    <a:pt x="254655" y="646415"/>
                  </a:moveTo>
                  <a:lnTo>
                    <a:pt x="257659" y="641293"/>
                  </a:lnTo>
                </a:path>
                <a:path w="599439" h="1050289">
                  <a:moveTo>
                    <a:pt x="251652" y="651538"/>
                  </a:moveTo>
                  <a:lnTo>
                    <a:pt x="254655" y="646415"/>
                  </a:lnTo>
                </a:path>
                <a:path w="599439" h="1050289">
                  <a:moveTo>
                    <a:pt x="248670" y="656638"/>
                  </a:moveTo>
                  <a:lnTo>
                    <a:pt x="251652" y="651538"/>
                  </a:lnTo>
                </a:path>
                <a:path w="599439" h="1050289">
                  <a:moveTo>
                    <a:pt x="245666" y="661739"/>
                  </a:moveTo>
                  <a:lnTo>
                    <a:pt x="248670" y="656638"/>
                  </a:lnTo>
                </a:path>
                <a:path w="599439" h="1050289">
                  <a:moveTo>
                    <a:pt x="242663" y="666818"/>
                  </a:moveTo>
                  <a:lnTo>
                    <a:pt x="245666" y="661739"/>
                  </a:lnTo>
                </a:path>
                <a:path w="599439" h="1050289">
                  <a:moveTo>
                    <a:pt x="239680" y="671898"/>
                  </a:moveTo>
                  <a:lnTo>
                    <a:pt x="242663" y="666818"/>
                  </a:lnTo>
                </a:path>
                <a:path w="599439" h="1050289">
                  <a:moveTo>
                    <a:pt x="236677" y="676956"/>
                  </a:moveTo>
                  <a:lnTo>
                    <a:pt x="239680" y="671898"/>
                  </a:lnTo>
                </a:path>
                <a:path w="599439" h="1050289">
                  <a:moveTo>
                    <a:pt x="233695" y="682035"/>
                  </a:moveTo>
                  <a:lnTo>
                    <a:pt x="236677" y="676956"/>
                  </a:lnTo>
                </a:path>
                <a:path w="599439" h="1050289">
                  <a:moveTo>
                    <a:pt x="230691" y="687072"/>
                  </a:moveTo>
                  <a:lnTo>
                    <a:pt x="233695" y="682035"/>
                  </a:lnTo>
                </a:path>
                <a:path w="599439" h="1050289">
                  <a:moveTo>
                    <a:pt x="227688" y="692130"/>
                  </a:moveTo>
                  <a:lnTo>
                    <a:pt x="230691" y="687072"/>
                  </a:lnTo>
                </a:path>
                <a:path w="599439" h="1050289">
                  <a:moveTo>
                    <a:pt x="224706" y="697166"/>
                  </a:moveTo>
                  <a:lnTo>
                    <a:pt x="227688" y="692130"/>
                  </a:lnTo>
                </a:path>
                <a:path w="599439" h="1050289">
                  <a:moveTo>
                    <a:pt x="221702" y="702181"/>
                  </a:moveTo>
                  <a:lnTo>
                    <a:pt x="224706" y="697166"/>
                  </a:lnTo>
                </a:path>
                <a:path w="599439" h="1050289">
                  <a:moveTo>
                    <a:pt x="218699" y="707197"/>
                  </a:moveTo>
                  <a:lnTo>
                    <a:pt x="221702" y="702181"/>
                  </a:lnTo>
                </a:path>
                <a:path w="599439" h="1050289">
                  <a:moveTo>
                    <a:pt x="215717" y="712212"/>
                  </a:moveTo>
                  <a:lnTo>
                    <a:pt x="218699" y="707197"/>
                  </a:lnTo>
                </a:path>
                <a:path w="599439" h="1050289">
                  <a:moveTo>
                    <a:pt x="212713" y="717205"/>
                  </a:moveTo>
                  <a:lnTo>
                    <a:pt x="215717" y="712212"/>
                  </a:lnTo>
                </a:path>
                <a:path w="599439" h="1050289">
                  <a:moveTo>
                    <a:pt x="209710" y="722199"/>
                  </a:moveTo>
                  <a:lnTo>
                    <a:pt x="212713" y="717205"/>
                  </a:lnTo>
                </a:path>
                <a:path w="599439" h="1050289">
                  <a:moveTo>
                    <a:pt x="206728" y="727193"/>
                  </a:moveTo>
                  <a:lnTo>
                    <a:pt x="209710" y="722199"/>
                  </a:lnTo>
                </a:path>
                <a:path w="599439" h="1050289">
                  <a:moveTo>
                    <a:pt x="203724" y="732144"/>
                  </a:moveTo>
                  <a:lnTo>
                    <a:pt x="206728" y="727193"/>
                  </a:lnTo>
                </a:path>
                <a:path w="599439" h="1050289">
                  <a:moveTo>
                    <a:pt x="200721" y="737116"/>
                  </a:moveTo>
                  <a:lnTo>
                    <a:pt x="203724" y="732144"/>
                  </a:lnTo>
                </a:path>
                <a:path w="599439" h="1050289">
                  <a:moveTo>
                    <a:pt x="197739" y="742067"/>
                  </a:moveTo>
                  <a:lnTo>
                    <a:pt x="200721" y="737116"/>
                  </a:lnTo>
                </a:path>
                <a:path w="599439" h="1050289">
                  <a:moveTo>
                    <a:pt x="194735" y="747018"/>
                  </a:moveTo>
                  <a:lnTo>
                    <a:pt x="197739" y="742067"/>
                  </a:lnTo>
                </a:path>
                <a:path w="599439" h="1050289">
                  <a:moveTo>
                    <a:pt x="191731" y="751968"/>
                  </a:moveTo>
                  <a:lnTo>
                    <a:pt x="194735" y="747018"/>
                  </a:lnTo>
                </a:path>
                <a:path w="599439" h="1050289">
                  <a:moveTo>
                    <a:pt x="188749" y="756898"/>
                  </a:moveTo>
                  <a:lnTo>
                    <a:pt x="191731" y="751968"/>
                  </a:lnTo>
                </a:path>
                <a:path w="599439" h="1050289">
                  <a:moveTo>
                    <a:pt x="185746" y="761827"/>
                  </a:moveTo>
                  <a:lnTo>
                    <a:pt x="188749" y="756898"/>
                  </a:lnTo>
                </a:path>
                <a:path w="599439" h="1050289">
                  <a:moveTo>
                    <a:pt x="182764" y="766714"/>
                  </a:moveTo>
                  <a:lnTo>
                    <a:pt x="185746" y="761827"/>
                  </a:lnTo>
                </a:path>
                <a:path w="599439" h="1050289">
                  <a:moveTo>
                    <a:pt x="179760" y="771643"/>
                  </a:moveTo>
                  <a:lnTo>
                    <a:pt x="182764" y="766714"/>
                  </a:lnTo>
                </a:path>
                <a:path w="599439" h="1050289">
                  <a:moveTo>
                    <a:pt x="176757" y="776530"/>
                  </a:moveTo>
                  <a:lnTo>
                    <a:pt x="179760" y="771643"/>
                  </a:lnTo>
                </a:path>
                <a:path w="599439" h="1050289">
                  <a:moveTo>
                    <a:pt x="173775" y="781416"/>
                  </a:moveTo>
                  <a:lnTo>
                    <a:pt x="176757" y="776530"/>
                  </a:lnTo>
                </a:path>
                <a:path w="599439" h="1050289">
                  <a:moveTo>
                    <a:pt x="170771" y="786281"/>
                  </a:moveTo>
                  <a:lnTo>
                    <a:pt x="173775" y="781416"/>
                  </a:lnTo>
                </a:path>
                <a:path w="599439" h="1050289">
                  <a:moveTo>
                    <a:pt x="167768" y="791168"/>
                  </a:moveTo>
                  <a:lnTo>
                    <a:pt x="170771" y="786281"/>
                  </a:lnTo>
                </a:path>
                <a:path w="599439" h="1050289">
                  <a:moveTo>
                    <a:pt x="164786" y="796012"/>
                  </a:moveTo>
                  <a:lnTo>
                    <a:pt x="167768" y="791168"/>
                  </a:lnTo>
                </a:path>
                <a:path w="599439" h="1050289">
                  <a:moveTo>
                    <a:pt x="161782" y="800877"/>
                  </a:moveTo>
                  <a:lnTo>
                    <a:pt x="164786" y="796012"/>
                  </a:lnTo>
                </a:path>
                <a:path w="599439" h="1050289">
                  <a:moveTo>
                    <a:pt x="158779" y="805720"/>
                  </a:moveTo>
                  <a:lnTo>
                    <a:pt x="161782" y="800877"/>
                  </a:lnTo>
                </a:path>
                <a:path w="599439" h="1050289">
                  <a:moveTo>
                    <a:pt x="155797" y="810543"/>
                  </a:moveTo>
                  <a:lnTo>
                    <a:pt x="158779" y="805720"/>
                  </a:lnTo>
                </a:path>
                <a:path w="599439" h="1050289">
                  <a:moveTo>
                    <a:pt x="152793" y="815386"/>
                  </a:moveTo>
                  <a:lnTo>
                    <a:pt x="155797" y="810543"/>
                  </a:lnTo>
                </a:path>
                <a:path w="599439" h="1050289">
                  <a:moveTo>
                    <a:pt x="149789" y="820208"/>
                  </a:moveTo>
                  <a:lnTo>
                    <a:pt x="152793" y="815386"/>
                  </a:lnTo>
                </a:path>
                <a:path w="599439" h="1050289">
                  <a:moveTo>
                    <a:pt x="146807" y="824988"/>
                  </a:moveTo>
                  <a:lnTo>
                    <a:pt x="149789" y="820208"/>
                  </a:lnTo>
                </a:path>
                <a:path w="599439" h="1050289">
                  <a:moveTo>
                    <a:pt x="143804" y="829789"/>
                  </a:moveTo>
                  <a:lnTo>
                    <a:pt x="146807" y="824988"/>
                  </a:lnTo>
                </a:path>
                <a:path w="599439" h="1050289">
                  <a:moveTo>
                    <a:pt x="140800" y="834568"/>
                  </a:moveTo>
                  <a:lnTo>
                    <a:pt x="143804" y="829789"/>
                  </a:lnTo>
                </a:path>
                <a:path w="599439" h="1050289">
                  <a:moveTo>
                    <a:pt x="137818" y="839369"/>
                  </a:moveTo>
                  <a:lnTo>
                    <a:pt x="140800" y="834568"/>
                  </a:lnTo>
                </a:path>
                <a:path w="599439" h="1050289">
                  <a:moveTo>
                    <a:pt x="134815" y="844148"/>
                  </a:moveTo>
                  <a:lnTo>
                    <a:pt x="137818" y="839369"/>
                  </a:lnTo>
                </a:path>
                <a:path w="599439" h="1050289">
                  <a:moveTo>
                    <a:pt x="131811" y="848928"/>
                  </a:moveTo>
                  <a:lnTo>
                    <a:pt x="134815" y="844148"/>
                  </a:lnTo>
                </a:path>
                <a:path w="599439" h="1050289">
                  <a:moveTo>
                    <a:pt x="128829" y="853643"/>
                  </a:moveTo>
                  <a:lnTo>
                    <a:pt x="131811" y="848928"/>
                  </a:lnTo>
                </a:path>
                <a:path w="599439" h="1050289">
                  <a:moveTo>
                    <a:pt x="125826" y="858422"/>
                  </a:moveTo>
                  <a:lnTo>
                    <a:pt x="128829" y="853643"/>
                  </a:lnTo>
                </a:path>
                <a:path w="599439" h="1050289">
                  <a:moveTo>
                    <a:pt x="122844" y="863158"/>
                  </a:moveTo>
                  <a:lnTo>
                    <a:pt x="125826" y="858422"/>
                  </a:lnTo>
                </a:path>
                <a:path w="599439" h="1050289">
                  <a:moveTo>
                    <a:pt x="119840" y="867874"/>
                  </a:moveTo>
                  <a:lnTo>
                    <a:pt x="122844" y="863158"/>
                  </a:lnTo>
                </a:path>
                <a:path w="599439" h="1050289">
                  <a:moveTo>
                    <a:pt x="116837" y="872567"/>
                  </a:moveTo>
                  <a:lnTo>
                    <a:pt x="119840" y="867874"/>
                  </a:lnTo>
                </a:path>
                <a:path w="599439" h="1050289">
                  <a:moveTo>
                    <a:pt x="113855" y="877304"/>
                  </a:moveTo>
                  <a:lnTo>
                    <a:pt x="116837" y="872567"/>
                  </a:lnTo>
                </a:path>
                <a:path w="599439" h="1050289">
                  <a:moveTo>
                    <a:pt x="110851" y="881997"/>
                  </a:moveTo>
                  <a:lnTo>
                    <a:pt x="113855" y="877304"/>
                  </a:lnTo>
                </a:path>
                <a:path w="599439" h="1050289">
                  <a:moveTo>
                    <a:pt x="107848" y="886670"/>
                  </a:moveTo>
                  <a:lnTo>
                    <a:pt x="110851" y="881997"/>
                  </a:lnTo>
                </a:path>
                <a:path w="599439" h="1050289">
                  <a:moveTo>
                    <a:pt x="104865" y="891363"/>
                  </a:moveTo>
                  <a:lnTo>
                    <a:pt x="107848" y="886670"/>
                  </a:lnTo>
                </a:path>
                <a:path w="599439" h="1050289">
                  <a:moveTo>
                    <a:pt x="101862" y="896057"/>
                  </a:moveTo>
                  <a:lnTo>
                    <a:pt x="104865" y="891363"/>
                  </a:lnTo>
                </a:path>
                <a:path w="599439" h="1050289">
                  <a:moveTo>
                    <a:pt x="98858" y="900750"/>
                  </a:moveTo>
                  <a:lnTo>
                    <a:pt x="101862" y="896057"/>
                  </a:lnTo>
                </a:path>
                <a:path w="599439" h="1050289">
                  <a:moveTo>
                    <a:pt x="95876" y="905380"/>
                  </a:moveTo>
                  <a:lnTo>
                    <a:pt x="98858" y="900750"/>
                  </a:lnTo>
                </a:path>
                <a:path w="599439" h="1050289">
                  <a:moveTo>
                    <a:pt x="92873" y="910031"/>
                  </a:moveTo>
                  <a:lnTo>
                    <a:pt x="95876" y="905380"/>
                  </a:lnTo>
                </a:path>
                <a:path w="599439" h="1050289">
                  <a:moveTo>
                    <a:pt x="89869" y="914682"/>
                  </a:moveTo>
                  <a:lnTo>
                    <a:pt x="92873" y="910031"/>
                  </a:lnTo>
                </a:path>
                <a:path w="599439" h="1050289">
                  <a:moveTo>
                    <a:pt x="86887" y="919289"/>
                  </a:moveTo>
                  <a:lnTo>
                    <a:pt x="89869" y="914682"/>
                  </a:lnTo>
                </a:path>
                <a:path w="599439" h="1050289">
                  <a:moveTo>
                    <a:pt x="83884" y="923940"/>
                  </a:moveTo>
                  <a:lnTo>
                    <a:pt x="86887" y="919289"/>
                  </a:lnTo>
                </a:path>
                <a:path w="599439" h="1050289">
                  <a:moveTo>
                    <a:pt x="80880" y="928548"/>
                  </a:moveTo>
                  <a:lnTo>
                    <a:pt x="83884" y="923940"/>
                  </a:lnTo>
                </a:path>
                <a:path w="599439" h="1050289">
                  <a:moveTo>
                    <a:pt x="77898" y="933135"/>
                  </a:moveTo>
                  <a:lnTo>
                    <a:pt x="80880" y="928548"/>
                  </a:lnTo>
                </a:path>
                <a:path w="599439" h="1050289">
                  <a:moveTo>
                    <a:pt x="74895" y="937742"/>
                  </a:moveTo>
                  <a:lnTo>
                    <a:pt x="77898" y="933135"/>
                  </a:lnTo>
                </a:path>
                <a:path w="599439" h="1050289">
                  <a:moveTo>
                    <a:pt x="71913" y="942351"/>
                  </a:moveTo>
                  <a:lnTo>
                    <a:pt x="74895" y="937742"/>
                  </a:lnTo>
                </a:path>
                <a:path w="599439" h="1050289">
                  <a:moveTo>
                    <a:pt x="68909" y="946915"/>
                  </a:moveTo>
                  <a:lnTo>
                    <a:pt x="71913" y="942351"/>
                  </a:lnTo>
                </a:path>
                <a:path w="599439" h="1050289">
                  <a:moveTo>
                    <a:pt x="65906" y="951480"/>
                  </a:moveTo>
                  <a:lnTo>
                    <a:pt x="68909" y="946915"/>
                  </a:lnTo>
                </a:path>
                <a:path w="599439" h="1050289">
                  <a:moveTo>
                    <a:pt x="62923" y="956046"/>
                  </a:moveTo>
                  <a:lnTo>
                    <a:pt x="65906" y="951480"/>
                  </a:lnTo>
                </a:path>
                <a:path w="599439" h="1050289">
                  <a:moveTo>
                    <a:pt x="59920" y="960611"/>
                  </a:moveTo>
                  <a:lnTo>
                    <a:pt x="62923" y="956046"/>
                  </a:lnTo>
                </a:path>
                <a:path w="599439" h="1050289">
                  <a:moveTo>
                    <a:pt x="56916" y="965176"/>
                  </a:moveTo>
                  <a:lnTo>
                    <a:pt x="59920" y="960611"/>
                  </a:lnTo>
                </a:path>
                <a:path w="599439" h="1050289">
                  <a:moveTo>
                    <a:pt x="53934" y="969676"/>
                  </a:moveTo>
                  <a:lnTo>
                    <a:pt x="56916" y="965176"/>
                  </a:lnTo>
                </a:path>
                <a:path w="599439" h="1050289">
                  <a:moveTo>
                    <a:pt x="50931" y="974199"/>
                  </a:moveTo>
                  <a:lnTo>
                    <a:pt x="53934" y="969676"/>
                  </a:lnTo>
                </a:path>
                <a:path w="599439" h="1050289">
                  <a:moveTo>
                    <a:pt x="47927" y="978721"/>
                  </a:moveTo>
                  <a:lnTo>
                    <a:pt x="50931" y="974199"/>
                  </a:lnTo>
                </a:path>
                <a:path w="599439" h="1050289">
                  <a:moveTo>
                    <a:pt x="44945" y="983243"/>
                  </a:moveTo>
                  <a:lnTo>
                    <a:pt x="47927" y="978721"/>
                  </a:lnTo>
                </a:path>
                <a:path w="599439" h="1050289">
                  <a:moveTo>
                    <a:pt x="41942" y="987722"/>
                  </a:moveTo>
                  <a:lnTo>
                    <a:pt x="44945" y="983243"/>
                  </a:lnTo>
                </a:path>
                <a:path w="599439" h="1050289">
                  <a:moveTo>
                    <a:pt x="38938" y="992244"/>
                  </a:moveTo>
                  <a:lnTo>
                    <a:pt x="41942" y="987722"/>
                  </a:lnTo>
                </a:path>
                <a:path w="599439" h="1050289">
                  <a:moveTo>
                    <a:pt x="35956" y="996724"/>
                  </a:moveTo>
                  <a:lnTo>
                    <a:pt x="38938" y="992244"/>
                  </a:lnTo>
                </a:path>
                <a:path w="599439" h="1050289">
                  <a:moveTo>
                    <a:pt x="32953" y="1001203"/>
                  </a:moveTo>
                  <a:lnTo>
                    <a:pt x="35956" y="996724"/>
                  </a:lnTo>
                </a:path>
                <a:path w="599439" h="1050289">
                  <a:moveTo>
                    <a:pt x="29949" y="1005640"/>
                  </a:moveTo>
                  <a:lnTo>
                    <a:pt x="32953" y="1001203"/>
                  </a:lnTo>
                </a:path>
                <a:path w="599439" h="1050289">
                  <a:moveTo>
                    <a:pt x="26967" y="1010119"/>
                  </a:moveTo>
                  <a:lnTo>
                    <a:pt x="29949" y="1005640"/>
                  </a:lnTo>
                </a:path>
                <a:path w="599439" h="1050289">
                  <a:moveTo>
                    <a:pt x="23964" y="1014555"/>
                  </a:moveTo>
                  <a:lnTo>
                    <a:pt x="26967" y="1010119"/>
                  </a:lnTo>
                </a:path>
                <a:path w="599439" h="1050289">
                  <a:moveTo>
                    <a:pt x="20960" y="1018992"/>
                  </a:moveTo>
                  <a:lnTo>
                    <a:pt x="23964" y="1014555"/>
                  </a:lnTo>
                </a:path>
                <a:path w="599439" h="1050289">
                  <a:moveTo>
                    <a:pt x="17978" y="1023428"/>
                  </a:moveTo>
                  <a:lnTo>
                    <a:pt x="20960" y="1018992"/>
                  </a:lnTo>
                </a:path>
                <a:path w="599439" h="1050289">
                  <a:moveTo>
                    <a:pt x="14974" y="1027865"/>
                  </a:moveTo>
                  <a:lnTo>
                    <a:pt x="17978" y="1023428"/>
                  </a:lnTo>
                </a:path>
                <a:path w="599439" h="1050289">
                  <a:moveTo>
                    <a:pt x="11992" y="1032258"/>
                  </a:moveTo>
                  <a:lnTo>
                    <a:pt x="14974" y="1027865"/>
                  </a:lnTo>
                </a:path>
                <a:path w="599439" h="1050289">
                  <a:moveTo>
                    <a:pt x="8989" y="1036652"/>
                  </a:moveTo>
                  <a:lnTo>
                    <a:pt x="11992" y="1032258"/>
                  </a:lnTo>
                </a:path>
                <a:path w="599439" h="1050289">
                  <a:moveTo>
                    <a:pt x="5985" y="1041110"/>
                  </a:moveTo>
                  <a:lnTo>
                    <a:pt x="8989" y="1036652"/>
                  </a:lnTo>
                </a:path>
                <a:path w="599439" h="1050289">
                  <a:moveTo>
                    <a:pt x="3003" y="1045460"/>
                  </a:moveTo>
                  <a:lnTo>
                    <a:pt x="5985" y="1041110"/>
                  </a:lnTo>
                </a:path>
                <a:path w="599439" h="1050289">
                  <a:moveTo>
                    <a:pt x="0" y="1049854"/>
                  </a:moveTo>
                  <a:lnTo>
                    <a:pt x="3003" y="1045460"/>
                  </a:lnTo>
                </a:path>
              </a:pathLst>
            </a:custGeom>
            <a:ln w="10721">
              <a:solidFill>
                <a:srgbClr val="010202"/>
              </a:solidFill>
            </a:ln>
          </p:spPr>
          <p:txBody>
            <a:bodyPr wrap="square" lIns="0" tIns="0" rIns="0" bIns="0" rtlCol="0"/>
            <a:lstStyle/>
            <a:p>
              <a:endParaRPr sz="2647"/>
            </a:p>
          </p:txBody>
        </p:sp>
        <p:sp>
          <p:nvSpPr>
            <p:cNvPr id="22" name="object 22"/>
            <p:cNvSpPr/>
            <p:nvPr/>
          </p:nvSpPr>
          <p:spPr>
            <a:xfrm>
              <a:off x="4328309" y="3988751"/>
              <a:ext cx="299720" cy="656590"/>
            </a:xfrm>
            <a:custGeom>
              <a:avLst/>
              <a:gdLst/>
              <a:ahLst/>
              <a:cxnLst/>
              <a:rect l="l" t="t" r="r" b="b"/>
              <a:pathLst>
                <a:path w="299720" h="656589">
                  <a:moveTo>
                    <a:pt x="296597" y="6986"/>
                  </a:moveTo>
                  <a:lnTo>
                    <a:pt x="299601" y="0"/>
                  </a:lnTo>
                </a:path>
                <a:path w="299720" h="656589">
                  <a:moveTo>
                    <a:pt x="293593" y="13973"/>
                  </a:moveTo>
                  <a:lnTo>
                    <a:pt x="296597" y="6986"/>
                  </a:lnTo>
                </a:path>
                <a:path w="299720" h="656589">
                  <a:moveTo>
                    <a:pt x="290611" y="20939"/>
                  </a:moveTo>
                  <a:lnTo>
                    <a:pt x="293593" y="13973"/>
                  </a:lnTo>
                </a:path>
                <a:path w="299720" h="656589">
                  <a:moveTo>
                    <a:pt x="287607" y="27926"/>
                  </a:moveTo>
                  <a:lnTo>
                    <a:pt x="290611" y="20939"/>
                  </a:lnTo>
                </a:path>
                <a:path w="299720" h="656589">
                  <a:moveTo>
                    <a:pt x="284604" y="34869"/>
                  </a:moveTo>
                  <a:lnTo>
                    <a:pt x="287607" y="27926"/>
                  </a:lnTo>
                </a:path>
                <a:path w="299720" h="656589">
                  <a:moveTo>
                    <a:pt x="281644" y="41835"/>
                  </a:moveTo>
                  <a:lnTo>
                    <a:pt x="284604" y="34869"/>
                  </a:lnTo>
                </a:path>
                <a:path w="299720" h="656589">
                  <a:moveTo>
                    <a:pt x="278619" y="48779"/>
                  </a:moveTo>
                  <a:lnTo>
                    <a:pt x="281644" y="41835"/>
                  </a:lnTo>
                </a:path>
                <a:path w="299720" h="656589">
                  <a:moveTo>
                    <a:pt x="275615" y="55702"/>
                  </a:moveTo>
                  <a:lnTo>
                    <a:pt x="278619" y="48779"/>
                  </a:lnTo>
                </a:path>
                <a:path w="299720" h="656589">
                  <a:moveTo>
                    <a:pt x="272633" y="62624"/>
                  </a:moveTo>
                  <a:lnTo>
                    <a:pt x="275615" y="55702"/>
                  </a:lnTo>
                </a:path>
                <a:path w="299720" h="656589">
                  <a:moveTo>
                    <a:pt x="269651" y="69547"/>
                  </a:moveTo>
                  <a:lnTo>
                    <a:pt x="272633" y="62624"/>
                  </a:lnTo>
                </a:path>
                <a:path w="299720" h="656589">
                  <a:moveTo>
                    <a:pt x="266648" y="76448"/>
                  </a:moveTo>
                  <a:lnTo>
                    <a:pt x="269651" y="69547"/>
                  </a:lnTo>
                </a:path>
                <a:path w="299720" h="656589">
                  <a:moveTo>
                    <a:pt x="263644" y="83349"/>
                  </a:moveTo>
                  <a:lnTo>
                    <a:pt x="266648" y="76448"/>
                  </a:lnTo>
                </a:path>
                <a:path w="299720" h="656589">
                  <a:moveTo>
                    <a:pt x="260662" y="90250"/>
                  </a:moveTo>
                  <a:lnTo>
                    <a:pt x="263644" y="83349"/>
                  </a:lnTo>
                </a:path>
                <a:path w="299720" h="656589">
                  <a:moveTo>
                    <a:pt x="257659" y="97130"/>
                  </a:moveTo>
                  <a:lnTo>
                    <a:pt x="260662" y="90250"/>
                  </a:lnTo>
                </a:path>
                <a:path w="299720" h="656589">
                  <a:moveTo>
                    <a:pt x="254655" y="103988"/>
                  </a:moveTo>
                  <a:lnTo>
                    <a:pt x="257659" y="97130"/>
                  </a:lnTo>
                </a:path>
                <a:path w="299720" h="656589">
                  <a:moveTo>
                    <a:pt x="251651" y="110868"/>
                  </a:moveTo>
                  <a:lnTo>
                    <a:pt x="254655" y="103988"/>
                  </a:lnTo>
                </a:path>
                <a:path w="299720" h="656589">
                  <a:moveTo>
                    <a:pt x="248670" y="117726"/>
                  </a:moveTo>
                  <a:lnTo>
                    <a:pt x="251651" y="110868"/>
                  </a:lnTo>
                </a:path>
                <a:path w="299720" h="656589">
                  <a:moveTo>
                    <a:pt x="245666" y="124563"/>
                  </a:moveTo>
                  <a:lnTo>
                    <a:pt x="248670" y="117726"/>
                  </a:lnTo>
                </a:path>
                <a:path w="299720" h="656589">
                  <a:moveTo>
                    <a:pt x="242662" y="131400"/>
                  </a:moveTo>
                  <a:lnTo>
                    <a:pt x="245666" y="124563"/>
                  </a:lnTo>
                </a:path>
                <a:path w="299720" h="656589">
                  <a:moveTo>
                    <a:pt x="239702" y="138237"/>
                  </a:moveTo>
                  <a:lnTo>
                    <a:pt x="242662" y="131400"/>
                  </a:lnTo>
                </a:path>
                <a:path w="299720" h="656589">
                  <a:moveTo>
                    <a:pt x="236677" y="145031"/>
                  </a:moveTo>
                  <a:lnTo>
                    <a:pt x="239702" y="138237"/>
                  </a:lnTo>
                </a:path>
                <a:path w="299720" h="656589">
                  <a:moveTo>
                    <a:pt x="233673" y="151846"/>
                  </a:moveTo>
                  <a:lnTo>
                    <a:pt x="236677" y="145031"/>
                  </a:lnTo>
                </a:path>
                <a:path w="299720" h="656589">
                  <a:moveTo>
                    <a:pt x="230713" y="158662"/>
                  </a:moveTo>
                  <a:lnTo>
                    <a:pt x="233673" y="151846"/>
                  </a:lnTo>
                </a:path>
                <a:path w="299720" h="656589">
                  <a:moveTo>
                    <a:pt x="227688" y="165456"/>
                  </a:moveTo>
                  <a:lnTo>
                    <a:pt x="230713" y="158662"/>
                  </a:lnTo>
                </a:path>
                <a:path w="299720" h="656589">
                  <a:moveTo>
                    <a:pt x="224684" y="172229"/>
                  </a:moveTo>
                  <a:lnTo>
                    <a:pt x="227688" y="165456"/>
                  </a:lnTo>
                </a:path>
                <a:path w="299720" h="656589">
                  <a:moveTo>
                    <a:pt x="221702" y="179001"/>
                  </a:moveTo>
                  <a:lnTo>
                    <a:pt x="224684" y="172229"/>
                  </a:lnTo>
                </a:path>
                <a:path w="299720" h="656589">
                  <a:moveTo>
                    <a:pt x="218699" y="185773"/>
                  </a:moveTo>
                  <a:lnTo>
                    <a:pt x="221702" y="179001"/>
                  </a:lnTo>
                </a:path>
                <a:path w="299720" h="656589">
                  <a:moveTo>
                    <a:pt x="215695" y="192546"/>
                  </a:moveTo>
                  <a:lnTo>
                    <a:pt x="218699" y="185773"/>
                  </a:lnTo>
                </a:path>
                <a:path w="299720" h="656589">
                  <a:moveTo>
                    <a:pt x="212713" y="199297"/>
                  </a:moveTo>
                  <a:lnTo>
                    <a:pt x="215695" y="192546"/>
                  </a:lnTo>
                </a:path>
                <a:path w="299720" h="656589">
                  <a:moveTo>
                    <a:pt x="209731" y="206027"/>
                  </a:moveTo>
                  <a:lnTo>
                    <a:pt x="212713" y="199297"/>
                  </a:lnTo>
                </a:path>
                <a:path w="299720" h="656589">
                  <a:moveTo>
                    <a:pt x="206728" y="212756"/>
                  </a:moveTo>
                  <a:lnTo>
                    <a:pt x="209731" y="206027"/>
                  </a:lnTo>
                </a:path>
                <a:path w="299720" h="656589">
                  <a:moveTo>
                    <a:pt x="203724" y="219486"/>
                  </a:moveTo>
                  <a:lnTo>
                    <a:pt x="206728" y="212756"/>
                  </a:lnTo>
                </a:path>
                <a:path w="299720" h="656589">
                  <a:moveTo>
                    <a:pt x="200721" y="226195"/>
                  </a:moveTo>
                  <a:lnTo>
                    <a:pt x="203724" y="219486"/>
                  </a:lnTo>
                </a:path>
                <a:path w="299720" h="656589">
                  <a:moveTo>
                    <a:pt x="197738" y="232903"/>
                  </a:moveTo>
                  <a:lnTo>
                    <a:pt x="200721" y="226195"/>
                  </a:lnTo>
                </a:path>
                <a:path w="299720" h="656589">
                  <a:moveTo>
                    <a:pt x="194734" y="239611"/>
                  </a:moveTo>
                  <a:lnTo>
                    <a:pt x="197738" y="232903"/>
                  </a:lnTo>
                </a:path>
                <a:path w="299720" h="656589">
                  <a:moveTo>
                    <a:pt x="191731" y="246298"/>
                  </a:moveTo>
                  <a:lnTo>
                    <a:pt x="194734" y="239611"/>
                  </a:lnTo>
                </a:path>
                <a:path w="299720" h="656589">
                  <a:moveTo>
                    <a:pt x="188749" y="252964"/>
                  </a:moveTo>
                  <a:lnTo>
                    <a:pt x="191731" y="246298"/>
                  </a:lnTo>
                </a:path>
                <a:path w="299720" h="656589">
                  <a:moveTo>
                    <a:pt x="185745" y="259650"/>
                  </a:moveTo>
                  <a:lnTo>
                    <a:pt x="188749" y="252964"/>
                  </a:lnTo>
                </a:path>
                <a:path w="299720" h="656589">
                  <a:moveTo>
                    <a:pt x="182742" y="266294"/>
                  </a:moveTo>
                  <a:lnTo>
                    <a:pt x="185745" y="259650"/>
                  </a:lnTo>
                </a:path>
                <a:path w="299720" h="656589">
                  <a:moveTo>
                    <a:pt x="179760" y="272959"/>
                  </a:moveTo>
                  <a:lnTo>
                    <a:pt x="182742" y="266294"/>
                  </a:lnTo>
                </a:path>
                <a:path w="299720" h="656589">
                  <a:moveTo>
                    <a:pt x="176756" y="279604"/>
                  </a:moveTo>
                  <a:lnTo>
                    <a:pt x="179760" y="272959"/>
                  </a:lnTo>
                </a:path>
                <a:path w="299720" h="656589">
                  <a:moveTo>
                    <a:pt x="173753" y="286226"/>
                  </a:moveTo>
                  <a:lnTo>
                    <a:pt x="176756" y="279604"/>
                  </a:lnTo>
                </a:path>
                <a:path w="299720" h="656589">
                  <a:moveTo>
                    <a:pt x="170771" y="292870"/>
                  </a:moveTo>
                  <a:lnTo>
                    <a:pt x="173753" y="286226"/>
                  </a:lnTo>
                </a:path>
                <a:path w="299720" h="656589">
                  <a:moveTo>
                    <a:pt x="167789" y="299471"/>
                  </a:moveTo>
                  <a:lnTo>
                    <a:pt x="170771" y="292870"/>
                  </a:lnTo>
                </a:path>
                <a:path w="299720" h="656589">
                  <a:moveTo>
                    <a:pt x="164764" y="306093"/>
                  </a:moveTo>
                  <a:lnTo>
                    <a:pt x="167789" y="299471"/>
                  </a:lnTo>
                </a:path>
                <a:path w="299720" h="656589">
                  <a:moveTo>
                    <a:pt x="161782" y="312695"/>
                  </a:moveTo>
                  <a:lnTo>
                    <a:pt x="164764" y="306093"/>
                  </a:lnTo>
                </a:path>
                <a:path w="299720" h="656589">
                  <a:moveTo>
                    <a:pt x="158778" y="319274"/>
                  </a:moveTo>
                  <a:lnTo>
                    <a:pt x="161782" y="312695"/>
                  </a:lnTo>
                </a:path>
                <a:path w="299720" h="656589">
                  <a:moveTo>
                    <a:pt x="155796" y="325854"/>
                  </a:moveTo>
                  <a:lnTo>
                    <a:pt x="158778" y="319274"/>
                  </a:lnTo>
                </a:path>
                <a:path w="299720" h="656589">
                  <a:moveTo>
                    <a:pt x="152792" y="332455"/>
                  </a:moveTo>
                  <a:lnTo>
                    <a:pt x="155796" y="325854"/>
                  </a:lnTo>
                </a:path>
                <a:path w="299720" h="656589">
                  <a:moveTo>
                    <a:pt x="149789" y="339013"/>
                  </a:moveTo>
                  <a:lnTo>
                    <a:pt x="152792" y="332455"/>
                  </a:lnTo>
                </a:path>
                <a:path w="299720" h="656589">
                  <a:moveTo>
                    <a:pt x="146807" y="345572"/>
                  </a:moveTo>
                  <a:lnTo>
                    <a:pt x="149789" y="339013"/>
                  </a:lnTo>
                </a:path>
                <a:path w="299720" h="656589">
                  <a:moveTo>
                    <a:pt x="143803" y="352108"/>
                  </a:moveTo>
                  <a:lnTo>
                    <a:pt x="146807" y="345572"/>
                  </a:lnTo>
                </a:path>
                <a:path w="299720" h="656589">
                  <a:moveTo>
                    <a:pt x="140800" y="358645"/>
                  </a:moveTo>
                  <a:lnTo>
                    <a:pt x="143803" y="352108"/>
                  </a:lnTo>
                </a:path>
                <a:path w="299720" h="656589">
                  <a:moveTo>
                    <a:pt x="137840" y="365182"/>
                  </a:moveTo>
                  <a:lnTo>
                    <a:pt x="140800" y="358645"/>
                  </a:lnTo>
                </a:path>
                <a:path w="299720" h="656589">
                  <a:moveTo>
                    <a:pt x="134814" y="371719"/>
                  </a:moveTo>
                  <a:lnTo>
                    <a:pt x="137840" y="365182"/>
                  </a:lnTo>
                </a:path>
                <a:path w="299720" h="656589">
                  <a:moveTo>
                    <a:pt x="131811" y="378213"/>
                  </a:moveTo>
                  <a:lnTo>
                    <a:pt x="134814" y="371719"/>
                  </a:lnTo>
                </a:path>
                <a:path w="299720" h="656589">
                  <a:moveTo>
                    <a:pt x="128829" y="384728"/>
                  </a:moveTo>
                  <a:lnTo>
                    <a:pt x="131811" y="378213"/>
                  </a:lnTo>
                </a:path>
                <a:path w="299720" h="656589">
                  <a:moveTo>
                    <a:pt x="125825" y="391222"/>
                  </a:moveTo>
                  <a:lnTo>
                    <a:pt x="128829" y="384728"/>
                  </a:lnTo>
                </a:path>
                <a:path w="299720" h="656589">
                  <a:moveTo>
                    <a:pt x="122822" y="397695"/>
                  </a:moveTo>
                  <a:lnTo>
                    <a:pt x="125825" y="391222"/>
                  </a:lnTo>
                </a:path>
                <a:path w="299720" h="656589">
                  <a:moveTo>
                    <a:pt x="119840" y="404188"/>
                  </a:moveTo>
                  <a:lnTo>
                    <a:pt x="122822" y="397695"/>
                  </a:lnTo>
                </a:path>
                <a:path w="299720" h="656589">
                  <a:moveTo>
                    <a:pt x="116836" y="410661"/>
                  </a:moveTo>
                  <a:lnTo>
                    <a:pt x="119840" y="404188"/>
                  </a:lnTo>
                </a:path>
                <a:path w="299720" h="656589">
                  <a:moveTo>
                    <a:pt x="113833" y="417112"/>
                  </a:moveTo>
                  <a:lnTo>
                    <a:pt x="116836" y="410661"/>
                  </a:lnTo>
                </a:path>
                <a:path w="299720" h="656589">
                  <a:moveTo>
                    <a:pt x="110851" y="423563"/>
                  </a:moveTo>
                  <a:lnTo>
                    <a:pt x="113833" y="417112"/>
                  </a:lnTo>
                </a:path>
                <a:path w="299720" h="656589">
                  <a:moveTo>
                    <a:pt x="107847" y="430014"/>
                  </a:moveTo>
                  <a:lnTo>
                    <a:pt x="110851" y="423563"/>
                  </a:lnTo>
                </a:path>
                <a:path w="299720" h="656589">
                  <a:moveTo>
                    <a:pt x="104843" y="436444"/>
                  </a:moveTo>
                  <a:lnTo>
                    <a:pt x="107847" y="430014"/>
                  </a:lnTo>
                </a:path>
                <a:path w="299720" h="656589">
                  <a:moveTo>
                    <a:pt x="101861" y="442874"/>
                  </a:moveTo>
                  <a:lnTo>
                    <a:pt x="104843" y="436444"/>
                  </a:lnTo>
                </a:path>
                <a:path w="299720" h="656589">
                  <a:moveTo>
                    <a:pt x="98858" y="449303"/>
                  </a:moveTo>
                  <a:lnTo>
                    <a:pt x="101861" y="442874"/>
                  </a:lnTo>
                </a:path>
                <a:path w="299720" h="656589">
                  <a:moveTo>
                    <a:pt x="95876" y="455712"/>
                  </a:moveTo>
                  <a:lnTo>
                    <a:pt x="98858" y="449303"/>
                  </a:lnTo>
                </a:path>
                <a:path w="299720" h="656589">
                  <a:moveTo>
                    <a:pt x="92872" y="462098"/>
                  </a:moveTo>
                  <a:lnTo>
                    <a:pt x="95876" y="455712"/>
                  </a:lnTo>
                </a:path>
                <a:path w="299720" h="656589">
                  <a:moveTo>
                    <a:pt x="89869" y="468485"/>
                  </a:moveTo>
                  <a:lnTo>
                    <a:pt x="92872" y="462098"/>
                  </a:lnTo>
                </a:path>
                <a:path w="299720" h="656589">
                  <a:moveTo>
                    <a:pt x="86887" y="474872"/>
                  </a:moveTo>
                  <a:lnTo>
                    <a:pt x="89869" y="468485"/>
                  </a:lnTo>
                </a:path>
                <a:path w="299720" h="656589">
                  <a:moveTo>
                    <a:pt x="83883" y="481237"/>
                  </a:moveTo>
                  <a:lnTo>
                    <a:pt x="86887" y="474872"/>
                  </a:lnTo>
                </a:path>
                <a:path w="299720" h="656589">
                  <a:moveTo>
                    <a:pt x="80880" y="487603"/>
                  </a:moveTo>
                  <a:lnTo>
                    <a:pt x="83883" y="481237"/>
                  </a:lnTo>
                </a:path>
                <a:path w="299720" h="656589">
                  <a:moveTo>
                    <a:pt x="77898" y="493968"/>
                  </a:moveTo>
                  <a:lnTo>
                    <a:pt x="80880" y="487603"/>
                  </a:lnTo>
                </a:path>
                <a:path w="299720" h="656589">
                  <a:moveTo>
                    <a:pt x="74894" y="500312"/>
                  </a:moveTo>
                  <a:lnTo>
                    <a:pt x="77898" y="493968"/>
                  </a:lnTo>
                </a:path>
                <a:path w="299720" h="656589">
                  <a:moveTo>
                    <a:pt x="71891" y="506656"/>
                  </a:moveTo>
                  <a:lnTo>
                    <a:pt x="74894" y="500312"/>
                  </a:lnTo>
                </a:path>
                <a:path w="299720" h="656589">
                  <a:moveTo>
                    <a:pt x="68909" y="512978"/>
                  </a:moveTo>
                  <a:lnTo>
                    <a:pt x="71891" y="506656"/>
                  </a:lnTo>
                </a:path>
                <a:path w="299720" h="656589">
                  <a:moveTo>
                    <a:pt x="65905" y="519301"/>
                  </a:moveTo>
                  <a:lnTo>
                    <a:pt x="68909" y="512978"/>
                  </a:lnTo>
                </a:path>
                <a:path w="299720" h="656589">
                  <a:moveTo>
                    <a:pt x="62902" y="525623"/>
                  </a:moveTo>
                  <a:lnTo>
                    <a:pt x="65905" y="519301"/>
                  </a:lnTo>
                </a:path>
                <a:path w="299720" h="656589">
                  <a:moveTo>
                    <a:pt x="59919" y="531925"/>
                  </a:moveTo>
                  <a:lnTo>
                    <a:pt x="62902" y="525623"/>
                  </a:lnTo>
                </a:path>
                <a:path w="299720" h="656589">
                  <a:moveTo>
                    <a:pt x="56916" y="538225"/>
                  </a:moveTo>
                  <a:lnTo>
                    <a:pt x="59919" y="531925"/>
                  </a:lnTo>
                </a:path>
                <a:path w="299720" h="656589">
                  <a:moveTo>
                    <a:pt x="53912" y="544505"/>
                  </a:moveTo>
                  <a:lnTo>
                    <a:pt x="56916" y="538225"/>
                  </a:lnTo>
                </a:path>
                <a:path w="299720" h="656589">
                  <a:moveTo>
                    <a:pt x="50930" y="550784"/>
                  </a:moveTo>
                  <a:lnTo>
                    <a:pt x="53912" y="544505"/>
                  </a:lnTo>
                </a:path>
                <a:path w="299720" h="656589">
                  <a:moveTo>
                    <a:pt x="47927" y="557043"/>
                  </a:moveTo>
                  <a:lnTo>
                    <a:pt x="50930" y="550784"/>
                  </a:lnTo>
                </a:path>
                <a:path w="299720" h="656589">
                  <a:moveTo>
                    <a:pt x="44945" y="563301"/>
                  </a:moveTo>
                  <a:lnTo>
                    <a:pt x="47927" y="557043"/>
                  </a:lnTo>
                </a:path>
                <a:path w="299720" h="656589">
                  <a:moveTo>
                    <a:pt x="41941" y="569559"/>
                  </a:moveTo>
                  <a:lnTo>
                    <a:pt x="44945" y="563301"/>
                  </a:lnTo>
                </a:path>
                <a:path w="299720" h="656589">
                  <a:moveTo>
                    <a:pt x="38938" y="575796"/>
                  </a:moveTo>
                  <a:lnTo>
                    <a:pt x="41941" y="569559"/>
                  </a:lnTo>
                </a:path>
                <a:path w="299720" h="656589">
                  <a:moveTo>
                    <a:pt x="35956" y="582033"/>
                  </a:moveTo>
                  <a:lnTo>
                    <a:pt x="38938" y="575796"/>
                  </a:lnTo>
                </a:path>
                <a:path w="299720" h="656589">
                  <a:moveTo>
                    <a:pt x="32952" y="588270"/>
                  </a:moveTo>
                  <a:lnTo>
                    <a:pt x="35956" y="582033"/>
                  </a:lnTo>
                </a:path>
                <a:path w="299720" h="656589">
                  <a:moveTo>
                    <a:pt x="29949" y="594485"/>
                  </a:moveTo>
                  <a:lnTo>
                    <a:pt x="32952" y="588270"/>
                  </a:lnTo>
                </a:path>
                <a:path w="299720" h="656589">
                  <a:moveTo>
                    <a:pt x="26967" y="600679"/>
                  </a:moveTo>
                  <a:lnTo>
                    <a:pt x="29949" y="594485"/>
                  </a:lnTo>
                </a:path>
                <a:path w="299720" h="656589">
                  <a:moveTo>
                    <a:pt x="23963" y="606872"/>
                  </a:moveTo>
                  <a:lnTo>
                    <a:pt x="26967" y="600679"/>
                  </a:lnTo>
                </a:path>
                <a:path w="299720" h="656589">
                  <a:moveTo>
                    <a:pt x="20960" y="613067"/>
                  </a:moveTo>
                  <a:lnTo>
                    <a:pt x="23963" y="606872"/>
                  </a:lnTo>
                </a:path>
                <a:path w="299720" h="656589">
                  <a:moveTo>
                    <a:pt x="17978" y="619239"/>
                  </a:moveTo>
                  <a:lnTo>
                    <a:pt x="20960" y="613067"/>
                  </a:lnTo>
                </a:path>
                <a:path w="299720" h="656589">
                  <a:moveTo>
                    <a:pt x="14974" y="625412"/>
                  </a:moveTo>
                  <a:lnTo>
                    <a:pt x="17978" y="619239"/>
                  </a:lnTo>
                </a:path>
                <a:path w="299720" h="656589">
                  <a:moveTo>
                    <a:pt x="11970" y="631584"/>
                  </a:moveTo>
                  <a:lnTo>
                    <a:pt x="14974" y="625412"/>
                  </a:lnTo>
                </a:path>
                <a:path w="299720" h="656589">
                  <a:moveTo>
                    <a:pt x="8988" y="637735"/>
                  </a:moveTo>
                  <a:lnTo>
                    <a:pt x="11970" y="631584"/>
                  </a:lnTo>
                </a:path>
                <a:path w="299720" h="656589">
                  <a:moveTo>
                    <a:pt x="5985" y="643886"/>
                  </a:moveTo>
                  <a:lnTo>
                    <a:pt x="8988" y="637735"/>
                  </a:lnTo>
                </a:path>
                <a:path w="299720" h="656589">
                  <a:moveTo>
                    <a:pt x="2981" y="650016"/>
                  </a:moveTo>
                  <a:lnTo>
                    <a:pt x="5985" y="643886"/>
                  </a:lnTo>
                </a:path>
                <a:path w="299720" h="656589">
                  <a:moveTo>
                    <a:pt x="0" y="656167"/>
                  </a:moveTo>
                  <a:lnTo>
                    <a:pt x="2981" y="650016"/>
                  </a:lnTo>
                </a:path>
              </a:pathLst>
            </a:custGeom>
            <a:ln w="10721">
              <a:solidFill>
                <a:srgbClr val="010202"/>
              </a:solidFill>
            </a:ln>
          </p:spPr>
          <p:txBody>
            <a:bodyPr wrap="square" lIns="0" tIns="0" rIns="0" bIns="0" rtlCol="0"/>
            <a:lstStyle/>
            <a:p>
              <a:endParaRPr sz="2647"/>
            </a:p>
          </p:txBody>
        </p:sp>
        <p:sp>
          <p:nvSpPr>
            <p:cNvPr id="23" name="object 23"/>
            <p:cNvSpPr/>
            <p:nvPr/>
          </p:nvSpPr>
          <p:spPr>
            <a:xfrm>
              <a:off x="2507107" y="3965181"/>
              <a:ext cx="2144395" cy="2803525"/>
            </a:xfrm>
            <a:custGeom>
              <a:avLst/>
              <a:gdLst/>
              <a:ahLst/>
              <a:cxnLst/>
              <a:rect l="l" t="t" r="r" b="b"/>
              <a:pathLst>
                <a:path w="2144395" h="2803525">
                  <a:moveTo>
                    <a:pt x="47180" y="2779433"/>
                  </a:moveTo>
                  <a:lnTo>
                    <a:pt x="45326" y="2770251"/>
                  </a:lnTo>
                  <a:lnTo>
                    <a:pt x="40271" y="2762758"/>
                  </a:lnTo>
                  <a:lnTo>
                    <a:pt x="32778" y="2757703"/>
                  </a:lnTo>
                  <a:lnTo>
                    <a:pt x="23583" y="2755849"/>
                  </a:lnTo>
                  <a:lnTo>
                    <a:pt x="14414" y="2757703"/>
                  </a:lnTo>
                  <a:lnTo>
                    <a:pt x="6908" y="2762758"/>
                  </a:lnTo>
                  <a:lnTo>
                    <a:pt x="1854" y="2770251"/>
                  </a:lnTo>
                  <a:lnTo>
                    <a:pt x="0" y="2779433"/>
                  </a:lnTo>
                  <a:lnTo>
                    <a:pt x="1854" y="2788615"/>
                  </a:lnTo>
                  <a:lnTo>
                    <a:pt x="6908" y="2796108"/>
                  </a:lnTo>
                  <a:lnTo>
                    <a:pt x="14414" y="2801150"/>
                  </a:lnTo>
                  <a:lnTo>
                    <a:pt x="23583" y="2803004"/>
                  </a:lnTo>
                  <a:lnTo>
                    <a:pt x="32778" y="2801150"/>
                  </a:lnTo>
                  <a:lnTo>
                    <a:pt x="40271" y="2796108"/>
                  </a:lnTo>
                  <a:lnTo>
                    <a:pt x="45326" y="2788615"/>
                  </a:lnTo>
                  <a:lnTo>
                    <a:pt x="47180" y="2779433"/>
                  </a:lnTo>
                  <a:close/>
                </a:path>
                <a:path w="2144395" h="2803525">
                  <a:moveTo>
                    <a:pt x="346798" y="2726931"/>
                  </a:moveTo>
                  <a:lnTo>
                    <a:pt x="344932" y="2717762"/>
                  </a:lnTo>
                  <a:lnTo>
                    <a:pt x="339877" y="2710243"/>
                  </a:lnTo>
                  <a:lnTo>
                    <a:pt x="332371" y="2705176"/>
                  </a:lnTo>
                  <a:lnTo>
                    <a:pt x="323176" y="2703322"/>
                  </a:lnTo>
                  <a:lnTo>
                    <a:pt x="314007" y="2705176"/>
                  </a:lnTo>
                  <a:lnTo>
                    <a:pt x="306514" y="2710243"/>
                  </a:lnTo>
                  <a:lnTo>
                    <a:pt x="301447" y="2717762"/>
                  </a:lnTo>
                  <a:lnTo>
                    <a:pt x="299593" y="2726931"/>
                  </a:lnTo>
                  <a:lnTo>
                    <a:pt x="301447" y="2736088"/>
                  </a:lnTo>
                  <a:lnTo>
                    <a:pt x="306514" y="2743581"/>
                  </a:lnTo>
                  <a:lnTo>
                    <a:pt x="307530" y="2744279"/>
                  </a:lnTo>
                  <a:lnTo>
                    <a:pt x="314553" y="2751328"/>
                  </a:lnTo>
                  <a:lnTo>
                    <a:pt x="331838" y="2751328"/>
                  </a:lnTo>
                  <a:lnTo>
                    <a:pt x="338848" y="2744343"/>
                  </a:lnTo>
                  <a:lnTo>
                    <a:pt x="339877" y="2743581"/>
                  </a:lnTo>
                  <a:lnTo>
                    <a:pt x="344932" y="2736088"/>
                  </a:lnTo>
                  <a:lnTo>
                    <a:pt x="346798" y="2726931"/>
                  </a:lnTo>
                  <a:close/>
                </a:path>
                <a:path w="2144395" h="2803525">
                  <a:moveTo>
                    <a:pt x="346798" y="2648191"/>
                  </a:moveTo>
                  <a:lnTo>
                    <a:pt x="344932" y="2639022"/>
                  </a:lnTo>
                  <a:lnTo>
                    <a:pt x="339877" y="2631529"/>
                  </a:lnTo>
                  <a:lnTo>
                    <a:pt x="332371" y="2626474"/>
                  </a:lnTo>
                  <a:lnTo>
                    <a:pt x="323176" y="2624620"/>
                  </a:lnTo>
                  <a:lnTo>
                    <a:pt x="314007" y="2626474"/>
                  </a:lnTo>
                  <a:lnTo>
                    <a:pt x="306514" y="2631529"/>
                  </a:lnTo>
                  <a:lnTo>
                    <a:pt x="301447" y="2639022"/>
                  </a:lnTo>
                  <a:lnTo>
                    <a:pt x="299593" y="2648191"/>
                  </a:lnTo>
                  <a:lnTo>
                    <a:pt x="301447" y="2657386"/>
                  </a:lnTo>
                  <a:lnTo>
                    <a:pt x="306514" y="2664879"/>
                  </a:lnTo>
                  <a:lnTo>
                    <a:pt x="314007" y="2669921"/>
                  </a:lnTo>
                  <a:lnTo>
                    <a:pt x="323176" y="2671775"/>
                  </a:lnTo>
                  <a:lnTo>
                    <a:pt x="332371" y="2669921"/>
                  </a:lnTo>
                  <a:lnTo>
                    <a:pt x="339877" y="2664879"/>
                  </a:lnTo>
                  <a:lnTo>
                    <a:pt x="344932" y="2657386"/>
                  </a:lnTo>
                  <a:lnTo>
                    <a:pt x="346798" y="2648191"/>
                  </a:lnTo>
                  <a:close/>
                </a:path>
                <a:path w="2144395" h="2803525">
                  <a:moveTo>
                    <a:pt x="945984" y="2613075"/>
                  </a:moveTo>
                  <a:lnTo>
                    <a:pt x="944130" y="2603906"/>
                  </a:lnTo>
                  <a:lnTo>
                    <a:pt x="939076" y="2596413"/>
                  </a:lnTo>
                  <a:lnTo>
                    <a:pt x="931570" y="2591358"/>
                  </a:lnTo>
                  <a:lnTo>
                    <a:pt x="922388" y="2589504"/>
                  </a:lnTo>
                  <a:lnTo>
                    <a:pt x="913206" y="2591358"/>
                  </a:lnTo>
                  <a:lnTo>
                    <a:pt x="905713" y="2596413"/>
                  </a:lnTo>
                  <a:lnTo>
                    <a:pt x="900658" y="2603906"/>
                  </a:lnTo>
                  <a:lnTo>
                    <a:pt x="898817" y="2613075"/>
                  </a:lnTo>
                  <a:lnTo>
                    <a:pt x="900658" y="2622270"/>
                  </a:lnTo>
                  <a:lnTo>
                    <a:pt x="905713" y="2629763"/>
                  </a:lnTo>
                  <a:lnTo>
                    <a:pt x="907021" y="2630652"/>
                  </a:lnTo>
                  <a:lnTo>
                    <a:pt x="905713" y="2631529"/>
                  </a:lnTo>
                  <a:lnTo>
                    <a:pt x="900658" y="2639022"/>
                  </a:lnTo>
                  <a:lnTo>
                    <a:pt x="898817" y="2648191"/>
                  </a:lnTo>
                  <a:lnTo>
                    <a:pt x="900658" y="2657386"/>
                  </a:lnTo>
                  <a:lnTo>
                    <a:pt x="905713" y="2664879"/>
                  </a:lnTo>
                  <a:lnTo>
                    <a:pt x="913206" y="2669921"/>
                  </a:lnTo>
                  <a:lnTo>
                    <a:pt x="922388" y="2671775"/>
                  </a:lnTo>
                  <a:lnTo>
                    <a:pt x="931570" y="2669921"/>
                  </a:lnTo>
                  <a:lnTo>
                    <a:pt x="939076" y="2664879"/>
                  </a:lnTo>
                  <a:lnTo>
                    <a:pt x="944130" y="2657386"/>
                  </a:lnTo>
                  <a:lnTo>
                    <a:pt x="945984" y="2648191"/>
                  </a:lnTo>
                  <a:lnTo>
                    <a:pt x="944130" y="2639022"/>
                  </a:lnTo>
                  <a:lnTo>
                    <a:pt x="939076" y="2631529"/>
                  </a:lnTo>
                  <a:lnTo>
                    <a:pt x="937755" y="2630652"/>
                  </a:lnTo>
                  <a:lnTo>
                    <a:pt x="939076" y="2629763"/>
                  </a:lnTo>
                  <a:lnTo>
                    <a:pt x="944130" y="2622270"/>
                  </a:lnTo>
                  <a:lnTo>
                    <a:pt x="945984" y="2613075"/>
                  </a:lnTo>
                  <a:close/>
                </a:path>
                <a:path w="2144395" h="2803525">
                  <a:moveTo>
                    <a:pt x="945984" y="2123275"/>
                  </a:moveTo>
                  <a:lnTo>
                    <a:pt x="944130" y="2114105"/>
                  </a:lnTo>
                  <a:lnTo>
                    <a:pt x="939076" y="2106612"/>
                  </a:lnTo>
                  <a:lnTo>
                    <a:pt x="931570" y="2101557"/>
                  </a:lnTo>
                  <a:lnTo>
                    <a:pt x="922388" y="2099703"/>
                  </a:lnTo>
                  <a:lnTo>
                    <a:pt x="913206" y="2101557"/>
                  </a:lnTo>
                  <a:lnTo>
                    <a:pt x="905713" y="2106612"/>
                  </a:lnTo>
                  <a:lnTo>
                    <a:pt x="900658" y="2114105"/>
                  </a:lnTo>
                  <a:lnTo>
                    <a:pt x="898817" y="2123275"/>
                  </a:lnTo>
                  <a:lnTo>
                    <a:pt x="900658" y="2132444"/>
                  </a:lnTo>
                  <a:lnTo>
                    <a:pt x="905713" y="2139937"/>
                  </a:lnTo>
                  <a:lnTo>
                    <a:pt x="913206" y="2144992"/>
                  </a:lnTo>
                  <a:lnTo>
                    <a:pt x="922388" y="2146846"/>
                  </a:lnTo>
                  <a:lnTo>
                    <a:pt x="931570" y="2144992"/>
                  </a:lnTo>
                  <a:lnTo>
                    <a:pt x="939076" y="2139937"/>
                  </a:lnTo>
                  <a:lnTo>
                    <a:pt x="944130" y="2132444"/>
                  </a:lnTo>
                  <a:lnTo>
                    <a:pt x="945984" y="2123275"/>
                  </a:lnTo>
                  <a:close/>
                </a:path>
                <a:path w="2144395" h="2803525">
                  <a:moveTo>
                    <a:pt x="2144395" y="2473223"/>
                  </a:moveTo>
                  <a:lnTo>
                    <a:pt x="2142540" y="2464054"/>
                  </a:lnTo>
                  <a:lnTo>
                    <a:pt x="2137486" y="2456561"/>
                  </a:lnTo>
                  <a:lnTo>
                    <a:pt x="2129967" y="2451506"/>
                  </a:lnTo>
                  <a:lnTo>
                    <a:pt x="2120785" y="2449652"/>
                  </a:lnTo>
                  <a:lnTo>
                    <a:pt x="2111616" y="2451506"/>
                  </a:lnTo>
                  <a:lnTo>
                    <a:pt x="2104110" y="2456561"/>
                  </a:lnTo>
                  <a:lnTo>
                    <a:pt x="2099056" y="2464054"/>
                  </a:lnTo>
                  <a:lnTo>
                    <a:pt x="2097201" y="2473223"/>
                  </a:lnTo>
                  <a:lnTo>
                    <a:pt x="2099056" y="2482392"/>
                  </a:lnTo>
                  <a:lnTo>
                    <a:pt x="2104110" y="2489885"/>
                  </a:lnTo>
                  <a:lnTo>
                    <a:pt x="2111616" y="2494940"/>
                  </a:lnTo>
                  <a:lnTo>
                    <a:pt x="2120785" y="2496794"/>
                  </a:lnTo>
                  <a:lnTo>
                    <a:pt x="2129967" y="2494940"/>
                  </a:lnTo>
                  <a:lnTo>
                    <a:pt x="2137486" y="2489885"/>
                  </a:lnTo>
                  <a:lnTo>
                    <a:pt x="2142540" y="2482392"/>
                  </a:lnTo>
                  <a:lnTo>
                    <a:pt x="2144395" y="2473223"/>
                  </a:lnTo>
                  <a:close/>
                </a:path>
                <a:path w="2144395" h="2803525">
                  <a:moveTo>
                    <a:pt x="2144395" y="2367864"/>
                  </a:moveTo>
                  <a:lnTo>
                    <a:pt x="2142540" y="2358707"/>
                  </a:lnTo>
                  <a:lnTo>
                    <a:pt x="2137486" y="2351214"/>
                  </a:lnTo>
                  <a:lnTo>
                    <a:pt x="2129967" y="2346147"/>
                  </a:lnTo>
                  <a:lnTo>
                    <a:pt x="2120785" y="2344293"/>
                  </a:lnTo>
                  <a:lnTo>
                    <a:pt x="2111616" y="2346147"/>
                  </a:lnTo>
                  <a:lnTo>
                    <a:pt x="2104110" y="2351214"/>
                  </a:lnTo>
                  <a:lnTo>
                    <a:pt x="2099056" y="2358707"/>
                  </a:lnTo>
                  <a:lnTo>
                    <a:pt x="2097201" y="2367864"/>
                  </a:lnTo>
                  <a:lnTo>
                    <a:pt x="2099056" y="2377046"/>
                  </a:lnTo>
                  <a:lnTo>
                    <a:pt x="2104110" y="2384552"/>
                  </a:lnTo>
                  <a:lnTo>
                    <a:pt x="2111616" y="2389619"/>
                  </a:lnTo>
                  <a:lnTo>
                    <a:pt x="2120785" y="2391486"/>
                  </a:lnTo>
                  <a:lnTo>
                    <a:pt x="2129967" y="2389619"/>
                  </a:lnTo>
                  <a:lnTo>
                    <a:pt x="2137486" y="2384552"/>
                  </a:lnTo>
                  <a:lnTo>
                    <a:pt x="2142540" y="2377046"/>
                  </a:lnTo>
                  <a:lnTo>
                    <a:pt x="2144395" y="2367864"/>
                  </a:lnTo>
                  <a:close/>
                </a:path>
                <a:path w="2144395" h="2803525">
                  <a:moveTo>
                    <a:pt x="2144395" y="23571"/>
                  </a:moveTo>
                  <a:lnTo>
                    <a:pt x="2142540" y="14389"/>
                  </a:lnTo>
                  <a:lnTo>
                    <a:pt x="2137486" y="6896"/>
                  </a:lnTo>
                  <a:lnTo>
                    <a:pt x="2129967" y="1854"/>
                  </a:lnTo>
                  <a:lnTo>
                    <a:pt x="2120785" y="0"/>
                  </a:lnTo>
                  <a:lnTo>
                    <a:pt x="2111616" y="1854"/>
                  </a:lnTo>
                  <a:lnTo>
                    <a:pt x="2104110" y="6896"/>
                  </a:lnTo>
                  <a:lnTo>
                    <a:pt x="2099056" y="14389"/>
                  </a:lnTo>
                  <a:lnTo>
                    <a:pt x="2097201" y="23571"/>
                  </a:lnTo>
                  <a:lnTo>
                    <a:pt x="2099056" y="32740"/>
                  </a:lnTo>
                  <a:lnTo>
                    <a:pt x="2104110" y="40233"/>
                  </a:lnTo>
                  <a:lnTo>
                    <a:pt x="2111616" y="45288"/>
                  </a:lnTo>
                  <a:lnTo>
                    <a:pt x="2120785" y="47142"/>
                  </a:lnTo>
                  <a:lnTo>
                    <a:pt x="2129967" y="45288"/>
                  </a:lnTo>
                  <a:lnTo>
                    <a:pt x="2137486" y="40233"/>
                  </a:lnTo>
                  <a:lnTo>
                    <a:pt x="2142540" y="32740"/>
                  </a:lnTo>
                  <a:lnTo>
                    <a:pt x="2144395" y="23571"/>
                  </a:lnTo>
                  <a:close/>
                </a:path>
              </a:pathLst>
            </a:custGeom>
            <a:solidFill>
              <a:srgbClr val="010202"/>
            </a:solidFill>
          </p:spPr>
          <p:txBody>
            <a:bodyPr wrap="square" lIns="0" tIns="0" rIns="0" bIns="0" rtlCol="0"/>
            <a:lstStyle/>
            <a:p>
              <a:endParaRPr sz="2647"/>
            </a:p>
          </p:txBody>
        </p:sp>
        <p:sp>
          <p:nvSpPr>
            <p:cNvPr id="24" name="object 24"/>
            <p:cNvSpPr/>
            <p:nvPr/>
          </p:nvSpPr>
          <p:spPr>
            <a:xfrm>
              <a:off x="2231100" y="6788344"/>
              <a:ext cx="2696845" cy="22225"/>
            </a:xfrm>
            <a:custGeom>
              <a:avLst/>
              <a:gdLst/>
              <a:ahLst/>
              <a:cxnLst/>
              <a:rect l="l" t="t" r="r" b="b"/>
              <a:pathLst>
                <a:path w="2696845" h="22225">
                  <a:moveTo>
                    <a:pt x="0" y="0"/>
                  </a:moveTo>
                  <a:lnTo>
                    <a:pt x="0" y="21882"/>
                  </a:lnTo>
                </a:path>
                <a:path w="2696845" h="22225">
                  <a:moveTo>
                    <a:pt x="0" y="0"/>
                  </a:moveTo>
                  <a:lnTo>
                    <a:pt x="2696430" y="0"/>
                  </a:lnTo>
                </a:path>
              </a:pathLst>
            </a:custGeom>
            <a:ln w="21957">
              <a:solidFill>
                <a:srgbClr val="AD2324"/>
              </a:solidFill>
            </a:ln>
          </p:spPr>
          <p:txBody>
            <a:bodyPr wrap="square" lIns="0" tIns="0" rIns="0" bIns="0" rtlCol="0"/>
            <a:lstStyle/>
            <a:p>
              <a:endParaRPr sz="2647"/>
            </a:p>
          </p:txBody>
        </p:sp>
        <p:sp>
          <p:nvSpPr>
            <p:cNvPr id="25" name="object 25"/>
            <p:cNvSpPr/>
            <p:nvPr/>
          </p:nvSpPr>
          <p:spPr>
            <a:xfrm>
              <a:off x="2200628" y="3847037"/>
              <a:ext cx="31115" cy="2941320"/>
            </a:xfrm>
            <a:custGeom>
              <a:avLst/>
              <a:gdLst/>
              <a:ahLst/>
              <a:cxnLst/>
              <a:rect l="l" t="t" r="r" b="b"/>
              <a:pathLst>
                <a:path w="31114" h="2941320">
                  <a:moveTo>
                    <a:pt x="0" y="2941307"/>
                  </a:moveTo>
                  <a:lnTo>
                    <a:pt x="30979" y="2941307"/>
                  </a:lnTo>
                </a:path>
                <a:path w="31114" h="2941320">
                  <a:moveTo>
                    <a:pt x="30979" y="2941307"/>
                  </a:moveTo>
                  <a:lnTo>
                    <a:pt x="30979" y="0"/>
                  </a:lnTo>
                </a:path>
              </a:pathLst>
            </a:custGeom>
            <a:ln w="21442">
              <a:solidFill>
                <a:srgbClr val="AD2324"/>
              </a:solidFill>
            </a:ln>
          </p:spPr>
          <p:txBody>
            <a:bodyPr wrap="square" lIns="0" tIns="0" rIns="0" bIns="0" rtlCol="0"/>
            <a:lstStyle/>
            <a:p>
              <a:endParaRPr sz="2647"/>
            </a:p>
          </p:txBody>
        </p:sp>
      </p:grpSp>
      <p:sp>
        <p:nvSpPr>
          <p:cNvPr id="26" name="object 26"/>
          <p:cNvSpPr txBox="1"/>
          <p:nvPr/>
        </p:nvSpPr>
        <p:spPr>
          <a:xfrm>
            <a:off x="2196749" y="5339755"/>
            <a:ext cx="182656" cy="163544"/>
          </a:xfrm>
          <a:prstGeom prst="rect">
            <a:avLst/>
          </a:prstGeom>
        </p:spPr>
        <p:txBody>
          <a:bodyPr vert="horz" wrap="square" lIns="0" tIns="14007" rIns="0" bIns="0" rtlCol="0">
            <a:spAutoFit/>
          </a:bodyPr>
          <a:lstStyle/>
          <a:p>
            <a:pPr marL="11206">
              <a:spcBef>
                <a:spcPts val="110"/>
              </a:spcBef>
            </a:pPr>
            <a:r>
              <a:rPr sz="971" spc="-22" dirty="0">
                <a:solidFill>
                  <a:srgbClr val="231F20"/>
                </a:solidFill>
                <a:latin typeface="Lucida Sans"/>
                <a:cs typeface="Lucida Sans"/>
              </a:rPr>
              <a:t>8T</a:t>
            </a:r>
            <a:endParaRPr sz="971">
              <a:latin typeface="Lucida Sans"/>
              <a:cs typeface="Lucida Sans"/>
            </a:endParaRPr>
          </a:p>
        </p:txBody>
      </p:sp>
      <p:sp>
        <p:nvSpPr>
          <p:cNvPr id="27" name="object 27"/>
          <p:cNvSpPr/>
          <p:nvPr/>
        </p:nvSpPr>
        <p:spPr>
          <a:xfrm>
            <a:off x="2400137" y="5430439"/>
            <a:ext cx="79562" cy="0"/>
          </a:xfrm>
          <a:custGeom>
            <a:avLst/>
            <a:gdLst/>
            <a:ahLst/>
            <a:cxnLst/>
            <a:rect l="l" t="t" r="r" b="b"/>
            <a:pathLst>
              <a:path w="90169">
                <a:moveTo>
                  <a:pt x="0" y="0"/>
                </a:moveTo>
                <a:lnTo>
                  <a:pt x="89676" y="0"/>
                </a:lnTo>
              </a:path>
            </a:pathLst>
          </a:custGeom>
          <a:ln w="10716">
            <a:solidFill>
              <a:srgbClr val="AD2324"/>
            </a:solidFill>
          </a:ln>
        </p:spPr>
        <p:txBody>
          <a:bodyPr wrap="square" lIns="0" tIns="0" rIns="0" bIns="0" rtlCol="0"/>
          <a:lstStyle/>
          <a:p>
            <a:endParaRPr sz="2647"/>
          </a:p>
        </p:txBody>
      </p:sp>
      <p:sp>
        <p:nvSpPr>
          <p:cNvPr id="28" name="object 28"/>
          <p:cNvSpPr txBox="1"/>
          <p:nvPr/>
        </p:nvSpPr>
        <p:spPr>
          <a:xfrm>
            <a:off x="2116870" y="5018273"/>
            <a:ext cx="262218" cy="163544"/>
          </a:xfrm>
          <a:prstGeom prst="rect">
            <a:avLst/>
          </a:prstGeom>
        </p:spPr>
        <p:txBody>
          <a:bodyPr vert="horz" wrap="square" lIns="0" tIns="14007" rIns="0" bIns="0" rtlCol="0">
            <a:spAutoFit/>
          </a:bodyPr>
          <a:lstStyle/>
          <a:p>
            <a:pPr marL="11206">
              <a:spcBef>
                <a:spcPts val="110"/>
              </a:spcBef>
            </a:pPr>
            <a:r>
              <a:rPr sz="971" spc="-22" dirty="0">
                <a:solidFill>
                  <a:srgbClr val="231F20"/>
                </a:solidFill>
                <a:latin typeface="Lucida Sans"/>
                <a:cs typeface="Lucida Sans"/>
              </a:rPr>
              <a:t>16T</a:t>
            </a:r>
            <a:endParaRPr sz="971">
              <a:latin typeface="Lucida Sans"/>
              <a:cs typeface="Lucida Sans"/>
            </a:endParaRPr>
          </a:p>
        </p:txBody>
      </p:sp>
      <p:sp>
        <p:nvSpPr>
          <p:cNvPr id="29" name="object 29"/>
          <p:cNvSpPr/>
          <p:nvPr/>
        </p:nvSpPr>
        <p:spPr>
          <a:xfrm>
            <a:off x="2400137" y="5108957"/>
            <a:ext cx="79562" cy="0"/>
          </a:xfrm>
          <a:custGeom>
            <a:avLst/>
            <a:gdLst/>
            <a:ahLst/>
            <a:cxnLst/>
            <a:rect l="l" t="t" r="r" b="b"/>
            <a:pathLst>
              <a:path w="90169">
                <a:moveTo>
                  <a:pt x="0" y="0"/>
                </a:moveTo>
                <a:lnTo>
                  <a:pt x="89676" y="0"/>
                </a:lnTo>
              </a:path>
            </a:pathLst>
          </a:custGeom>
          <a:ln w="10716">
            <a:solidFill>
              <a:srgbClr val="AD2324"/>
            </a:solidFill>
          </a:ln>
        </p:spPr>
        <p:txBody>
          <a:bodyPr wrap="square" lIns="0" tIns="0" rIns="0" bIns="0" rtlCol="0"/>
          <a:lstStyle/>
          <a:p>
            <a:endParaRPr sz="2647"/>
          </a:p>
        </p:txBody>
      </p:sp>
      <p:sp>
        <p:nvSpPr>
          <p:cNvPr id="30" name="object 30"/>
          <p:cNvSpPr txBox="1"/>
          <p:nvPr/>
        </p:nvSpPr>
        <p:spPr>
          <a:xfrm>
            <a:off x="2110548" y="4406832"/>
            <a:ext cx="262218" cy="163544"/>
          </a:xfrm>
          <a:prstGeom prst="rect">
            <a:avLst/>
          </a:prstGeom>
        </p:spPr>
        <p:txBody>
          <a:bodyPr vert="horz" wrap="square" lIns="0" tIns="14007" rIns="0" bIns="0" rtlCol="0">
            <a:spAutoFit/>
          </a:bodyPr>
          <a:lstStyle/>
          <a:p>
            <a:pPr marL="11206">
              <a:spcBef>
                <a:spcPts val="110"/>
              </a:spcBef>
            </a:pPr>
            <a:r>
              <a:rPr sz="971" spc="-22" dirty="0">
                <a:solidFill>
                  <a:srgbClr val="231F20"/>
                </a:solidFill>
                <a:latin typeface="Lucida Sans"/>
                <a:cs typeface="Lucida Sans"/>
              </a:rPr>
              <a:t>32T</a:t>
            </a:r>
            <a:endParaRPr sz="971">
              <a:latin typeface="Lucida Sans"/>
              <a:cs typeface="Lucida Sans"/>
            </a:endParaRPr>
          </a:p>
        </p:txBody>
      </p:sp>
      <p:sp>
        <p:nvSpPr>
          <p:cNvPr id="31" name="object 31"/>
          <p:cNvSpPr/>
          <p:nvPr/>
        </p:nvSpPr>
        <p:spPr>
          <a:xfrm>
            <a:off x="2393815" y="4497526"/>
            <a:ext cx="79562" cy="0"/>
          </a:xfrm>
          <a:custGeom>
            <a:avLst/>
            <a:gdLst/>
            <a:ahLst/>
            <a:cxnLst/>
            <a:rect l="l" t="t" r="r" b="b"/>
            <a:pathLst>
              <a:path w="90169">
                <a:moveTo>
                  <a:pt x="0" y="0"/>
                </a:moveTo>
                <a:lnTo>
                  <a:pt x="89676" y="0"/>
                </a:lnTo>
              </a:path>
            </a:pathLst>
          </a:custGeom>
          <a:ln w="10716">
            <a:solidFill>
              <a:srgbClr val="AD2324"/>
            </a:solidFill>
          </a:ln>
        </p:spPr>
        <p:txBody>
          <a:bodyPr wrap="square" lIns="0" tIns="0" rIns="0" bIns="0" rtlCol="0"/>
          <a:lstStyle/>
          <a:p>
            <a:endParaRPr sz="2647"/>
          </a:p>
        </p:txBody>
      </p:sp>
      <p:sp>
        <p:nvSpPr>
          <p:cNvPr id="32" name="object 32"/>
          <p:cNvSpPr txBox="1"/>
          <p:nvPr/>
        </p:nvSpPr>
        <p:spPr>
          <a:xfrm>
            <a:off x="2116852" y="3165020"/>
            <a:ext cx="262218" cy="163544"/>
          </a:xfrm>
          <a:prstGeom prst="rect">
            <a:avLst/>
          </a:prstGeom>
        </p:spPr>
        <p:txBody>
          <a:bodyPr vert="horz" wrap="square" lIns="0" tIns="14007" rIns="0" bIns="0" rtlCol="0">
            <a:spAutoFit/>
          </a:bodyPr>
          <a:lstStyle/>
          <a:p>
            <a:pPr marL="11206">
              <a:spcBef>
                <a:spcPts val="110"/>
              </a:spcBef>
            </a:pPr>
            <a:r>
              <a:rPr sz="971" spc="-22" dirty="0">
                <a:solidFill>
                  <a:srgbClr val="231F20"/>
                </a:solidFill>
                <a:latin typeface="Lucida Sans"/>
                <a:cs typeface="Lucida Sans"/>
              </a:rPr>
              <a:t>64T</a:t>
            </a:r>
            <a:endParaRPr sz="971">
              <a:latin typeface="Lucida Sans"/>
              <a:cs typeface="Lucida Sans"/>
            </a:endParaRPr>
          </a:p>
        </p:txBody>
      </p:sp>
      <p:grpSp>
        <p:nvGrpSpPr>
          <p:cNvPr id="33" name="object 33"/>
          <p:cNvGrpSpPr/>
          <p:nvPr/>
        </p:nvGrpSpPr>
        <p:grpSpPr>
          <a:xfrm>
            <a:off x="2395356" y="3250962"/>
            <a:ext cx="349063" cy="2575112"/>
            <a:chOff x="2134378" y="3974979"/>
            <a:chExt cx="395605" cy="2918460"/>
          </a:xfrm>
        </p:grpSpPr>
        <p:sp>
          <p:nvSpPr>
            <p:cNvPr id="34" name="object 34"/>
            <p:cNvSpPr/>
            <p:nvPr/>
          </p:nvSpPr>
          <p:spPr>
            <a:xfrm>
              <a:off x="2139775" y="3980376"/>
              <a:ext cx="90170" cy="0"/>
            </a:xfrm>
            <a:custGeom>
              <a:avLst/>
              <a:gdLst/>
              <a:ahLst/>
              <a:cxnLst/>
              <a:rect l="l" t="t" r="r" b="b"/>
              <a:pathLst>
                <a:path w="90169">
                  <a:moveTo>
                    <a:pt x="0" y="0"/>
                  </a:moveTo>
                  <a:lnTo>
                    <a:pt x="89676" y="0"/>
                  </a:lnTo>
                </a:path>
              </a:pathLst>
            </a:custGeom>
            <a:ln w="10716">
              <a:solidFill>
                <a:srgbClr val="AD2324"/>
              </a:solidFill>
            </a:ln>
          </p:spPr>
          <p:txBody>
            <a:bodyPr wrap="square" lIns="0" tIns="0" rIns="0" bIns="0" rtlCol="0"/>
            <a:lstStyle/>
            <a:p>
              <a:endParaRPr sz="2647"/>
            </a:p>
          </p:txBody>
        </p:sp>
        <p:sp>
          <p:nvSpPr>
            <p:cNvPr id="35" name="object 35"/>
            <p:cNvSpPr/>
            <p:nvPr/>
          </p:nvSpPr>
          <p:spPr>
            <a:xfrm>
              <a:off x="2523973" y="6798139"/>
              <a:ext cx="0" cy="90170"/>
            </a:xfrm>
            <a:custGeom>
              <a:avLst/>
              <a:gdLst/>
              <a:ahLst/>
              <a:cxnLst/>
              <a:rect l="l" t="t" r="r" b="b"/>
              <a:pathLst>
                <a:path h="90170">
                  <a:moveTo>
                    <a:pt x="0" y="0"/>
                  </a:moveTo>
                  <a:lnTo>
                    <a:pt x="0" y="89586"/>
                  </a:lnTo>
                </a:path>
              </a:pathLst>
            </a:custGeom>
            <a:ln w="10726">
              <a:solidFill>
                <a:srgbClr val="AD2324"/>
              </a:solidFill>
            </a:ln>
          </p:spPr>
          <p:txBody>
            <a:bodyPr wrap="square" lIns="0" tIns="0" rIns="0" bIns="0" rtlCol="0"/>
            <a:lstStyle/>
            <a:p>
              <a:endParaRPr sz="2647"/>
            </a:p>
          </p:txBody>
        </p:sp>
      </p:grpSp>
      <p:sp>
        <p:nvSpPr>
          <p:cNvPr id="36" name="object 36"/>
          <p:cNvSpPr txBox="1"/>
          <p:nvPr/>
        </p:nvSpPr>
        <p:spPr>
          <a:xfrm>
            <a:off x="751983" y="2280845"/>
            <a:ext cx="5883088" cy="431133"/>
          </a:xfrm>
          <a:prstGeom prst="rect">
            <a:avLst/>
          </a:prstGeom>
        </p:spPr>
        <p:txBody>
          <a:bodyPr vert="horz" wrap="square" lIns="0" tIns="10085" rIns="0" bIns="0" rtlCol="0">
            <a:spAutoFit/>
          </a:bodyPr>
          <a:lstStyle/>
          <a:p>
            <a:pPr marL="33619">
              <a:spcBef>
                <a:spcPts val="79"/>
              </a:spcBef>
              <a:tabLst>
                <a:tab pos="1976263" algn="l"/>
              </a:tabLst>
            </a:pPr>
            <a:r>
              <a:rPr sz="4103" spc="2025" baseline="-9856" dirty="0">
                <a:latin typeface="MS PGothic"/>
                <a:cs typeface="MS PGothic"/>
              </a:rPr>
              <a:t>・</a:t>
            </a:r>
            <a:r>
              <a:rPr sz="1632" dirty="0">
                <a:latin typeface="Lucida Sans"/>
                <a:cs typeface="Lucida Sans"/>
              </a:rPr>
              <a:t>FFT </a:t>
            </a:r>
            <a:r>
              <a:rPr sz="1632" spc="-9" dirty="0">
                <a:latin typeface="Lucida Sans"/>
                <a:cs typeface="Lucida Sans"/>
              </a:rPr>
              <a:t>algorithm:</a:t>
            </a:r>
            <a:r>
              <a:rPr sz="1632" dirty="0">
                <a:latin typeface="Lucida Sans"/>
                <a:cs typeface="Lucida Sans"/>
              </a:rPr>
              <a:t>	</a:t>
            </a:r>
            <a:r>
              <a:rPr sz="1632" i="1" dirty="0">
                <a:latin typeface="Times New Roman"/>
                <a:cs typeface="Times New Roman"/>
              </a:rPr>
              <a:t>N</a:t>
            </a:r>
            <a:r>
              <a:rPr sz="1632" i="1" spc="9" dirty="0">
                <a:latin typeface="Times New Roman"/>
                <a:cs typeface="Times New Roman"/>
              </a:rPr>
              <a:t> </a:t>
            </a:r>
            <a:r>
              <a:rPr sz="1632" dirty="0">
                <a:latin typeface="Times New Roman"/>
                <a:cs typeface="Times New Roman"/>
              </a:rPr>
              <a:t>log</a:t>
            </a:r>
            <a:r>
              <a:rPr sz="1632" spc="13" dirty="0">
                <a:latin typeface="Times New Roman"/>
                <a:cs typeface="Times New Roman"/>
              </a:rPr>
              <a:t> </a:t>
            </a:r>
            <a:r>
              <a:rPr sz="1632" i="1" dirty="0">
                <a:latin typeface="Times New Roman"/>
                <a:cs typeface="Times New Roman"/>
              </a:rPr>
              <a:t>N</a:t>
            </a:r>
            <a:r>
              <a:rPr sz="1632" i="1" spc="124" dirty="0">
                <a:latin typeface="Times New Roman"/>
                <a:cs typeface="Times New Roman"/>
              </a:rPr>
              <a:t> </a:t>
            </a:r>
            <a:r>
              <a:rPr sz="1632" dirty="0" smtClean="0">
                <a:latin typeface="Lucida Sans"/>
                <a:cs typeface="Lucida Sans"/>
              </a:rPr>
              <a:t>steps</a:t>
            </a:r>
            <a:endParaRPr lang="en-US" sz="1632" dirty="0" smtClean="0">
              <a:latin typeface="Lucida Sans"/>
              <a:cs typeface="Lucida Sans"/>
            </a:endParaRPr>
          </a:p>
        </p:txBody>
      </p:sp>
      <p:sp>
        <p:nvSpPr>
          <p:cNvPr id="40" name="object 40"/>
          <p:cNvSpPr txBox="1"/>
          <p:nvPr/>
        </p:nvSpPr>
        <p:spPr>
          <a:xfrm>
            <a:off x="2636442" y="5838913"/>
            <a:ext cx="456079" cy="163544"/>
          </a:xfrm>
          <a:prstGeom prst="rect">
            <a:avLst/>
          </a:prstGeom>
        </p:spPr>
        <p:txBody>
          <a:bodyPr vert="horz" wrap="square" lIns="0" tIns="14007" rIns="0" bIns="0" rtlCol="0">
            <a:spAutoFit/>
          </a:bodyPr>
          <a:lstStyle/>
          <a:p>
            <a:pPr marL="11206">
              <a:spcBef>
                <a:spcPts val="110"/>
              </a:spcBef>
            </a:pPr>
            <a:r>
              <a:rPr sz="971" dirty="0">
                <a:solidFill>
                  <a:srgbClr val="231F20"/>
                </a:solidFill>
                <a:latin typeface="Lucida Sans"/>
                <a:cs typeface="Lucida Sans"/>
              </a:rPr>
              <a:t>1K</a:t>
            </a:r>
            <a:r>
              <a:rPr sz="971" spc="132" dirty="0">
                <a:solidFill>
                  <a:srgbClr val="231F20"/>
                </a:solidFill>
                <a:latin typeface="Lucida Sans"/>
                <a:cs typeface="Lucida Sans"/>
              </a:rPr>
              <a:t>  </a:t>
            </a:r>
            <a:r>
              <a:rPr sz="971" spc="-22" dirty="0">
                <a:solidFill>
                  <a:srgbClr val="231F20"/>
                </a:solidFill>
                <a:latin typeface="Lucida Sans"/>
                <a:cs typeface="Lucida Sans"/>
              </a:rPr>
              <a:t>2K</a:t>
            </a:r>
            <a:endParaRPr sz="971">
              <a:latin typeface="Lucida Sans"/>
              <a:cs typeface="Lucida Sans"/>
            </a:endParaRPr>
          </a:p>
        </p:txBody>
      </p:sp>
      <p:sp>
        <p:nvSpPr>
          <p:cNvPr id="41" name="object 41"/>
          <p:cNvSpPr/>
          <p:nvPr/>
        </p:nvSpPr>
        <p:spPr>
          <a:xfrm>
            <a:off x="3010435" y="5741986"/>
            <a:ext cx="0" cy="79562"/>
          </a:xfrm>
          <a:custGeom>
            <a:avLst/>
            <a:gdLst/>
            <a:ahLst/>
            <a:cxnLst/>
            <a:rect l="l" t="t" r="r" b="b"/>
            <a:pathLst>
              <a:path h="90170">
                <a:moveTo>
                  <a:pt x="0" y="0"/>
                </a:moveTo>
                <a:lnTo>
                  <a:pt x="0" y="89586"/>
                </a:lnTo>
              </a:path>
            </a:pathLst>
          </a:custGeom>
          <a:ln w="10726">
            <a:solidFill>
              <a:srgbClr val="AD2324"/>
            </a:solidFill>
          </a:ln>
        </p:spPr>
        <p:txBody>
          <a:bodyPr wrap="square" lIns="0" tIns="0" rIns="0" bIns="0" rtlCol="0"/>
          <a:lstStyle/>
          <a:p>
            <a:endParaRPr sz="2647"/>
          </a:p>
        </p:txBody>
      </p:sp>
      <p:sp>
        <p:nvSpPr>
          <p:cNvPr id="42" name="object 42"/>
          <p:cNvSpPr txBox="1"/>
          <p:nvPr/>
        </p:nvSpPr>
        <p:spPr>
          <a:xfrm>
            <a:off x="3437810" y="5838913"/>
            <a:ext cx="184897" cy="163544"/>
          </a:xfrm>
          <a:prstGeom prst="rect">
            <a:avLst/>
          </a:prstGeom>
        </p:spPr>
        <p:txBody>
          <a:bodyPr vert="horz" wrap="square" lIns="0" tIns="14007" rIns="0" bIns="0" rtlCol="0">
            <a:spAutoFit/>
          </a:bodyPr>
          <a:lstStyle/>
          <a:p>
            <a:pPr marL="11206">
              <a:spcBef>
                <a:spcPts val="110"/>
              </a:spcBef>
            </a:pPr>
            <a:r>
              <a:rPr sz="971" spc="-22" dirty="0">
                <a:solidFill>
                  <a:srgbClr val="231F20"/>
                </a:solidFill>
                <a:latin typeface="Lucida Sans"/>
                <a:cs typeface="Lucida Sans"/>
              </a:rPr>
              <a:t>4K</a:t>
            </a:r>
            <a:endParaRPr sz="971">
              <a:latin typeface="Lucida Sans"/>
              <a:cs typeface="Lucida Sans"/>
            </a:endParaRPr>
          </a:p>
        </p:txBody>
      </p:sp>
      <p:sp>
        <p:nvSpPr>
          <p:cNvPr id="43" name="object 43"/>
          <p:cNvSpPr/>
          <p:nvPr/>
        </p:nvSpPr>
        <p:spPr>
          <a:xfrm>
            <a:off x="3540486" y="5741986"/>
            <a:ext cx="0" cy="79562"/>
          </a:xfrm>
          <a:custGeom>
            <a:avLst/>
            <a:gdLst/>
            <a:ahLst/>
            <a:cxnLst/>
            <a:rect l="l" t="t" r="r" b="b"/>
            <a:pathLst>
              <a:path h="90170">
                <a:moveTo>
                  <a:pt x="0" y="0"/>
                </a:moveTo>
                <a:lnTo>
                  <a:pt x="0" y="89586"/>
                </a:lnTo>
              </a:path>
            </a:pathLst>
          </a:custGeom>
          <a:ln w="10726">
            <a:solidFill>
              <a:srgbClr val="AD2324"/>
            </a:solidFill>
          </a:ln>
        </p:spPr>
        <p:txBody>
          <a:bodyPr wrap="square" lIns="0" tIns="0" rIns="0" bIns="0" rtlCol="0"/>
          <a:lstStyle/>
          <a:p>
            <a:endParaRPr sz="2647"/>
          </a:p>
        </p:txBody>
      </p:sp>
      <p:sp>
        <p:nvSpPr>
          <p:cNvPr id="44" name="object 44"/>
          <p:cNvSpPr txBox="1"/>
          <p:nvPr/>
        </p:nvSpPr>
        <p:spPr>
          <a:xfrm>
            <a:off x="4485233" y="5838913"/>
            <a:ext cx="184897" cy="163544"/>
          </a:xfrm>
          <a:prstGeom prst="rect">
            <a:avLst/>
          </a:prstGeom>
        </p:spPr>
        <p:txBody>
          <a:bodyPr vert="horz" wrap="square" lIns="0" tIns="14007" rIns="0" bIns="0" rtlCol="0">
            <a:spAutoFit/>
          </a:bodyPr>
          <a:lstStyle/>
          <a:p>
            <a:pPr marL="11206">
              <a:spcBef>
                <a:spcPts val="110"/>
              </a:spcBef>
            </a:pPr>
            <a:r>
              <a:rPr sz="971" spc="-22" dirty="0">
                <a:solidFill>
                  <a:srgbClr val="231F20"/>
                </a:solidFill>
                <a:latin typeface="Lucida Sans"/>
                <a:cs typeface="Lucida Sans"/>
              </a:rPr>
              <a:t>8K</a:t>
            </a:r>
            <a:endParaRPr sz="971">
              <a:latin typeface="Lucida Sans"/>
              <a:cs typeface="Lucida Sans"/>
            </a:endParaRPr>
          </a:p>
        </p:txBody>
      </p:sp>
      <p:sp>
        <p:nvSpPr>
          <p:cNvPr id="45" name="object 45"/>
          <p:cNvSpPr/>
          <p:nvPr/>
        </p:nvSpPr>
        <p:spPr>
          <a:xfrm>
            <a:off x="4587907" y="5741986"/>
            <a:ext cx="0" cy="79562"/>
          </a:xfrm>
          <a:custGeom>
            <a:avLst/>
            <a:gdLst/>
            <a:ahLst/>
            <a:cxnLst/>
            <a:rect l="l" t="t" r="r" b="b"/>
            <a:pathLst>
              <a:path h="90170">
                <a:moveTo>
                  <a:pt x="0" y="0"/>
                </a:moveTo>
                <a:lnTo>
                  <a:pt x="0" y="89586"/>
                </a:lnTo>
              </a:path>
            </a:pathLst>
          </a:custGeom>
          <a:ln w="10726">
            <a:solidFill>
              <a:srgbClr val="AD2324"/>
            </a:solidFill>
          </a:ln>
        </p:spPr>
        <p:txBody>
          <a:bodyPr wrap="square" lIns="0" tIns="0" rIns="0" bIns="0" rtlCol="0"/>
          <a:lstStyle/>
          <a:p>
            <a:endParaRPr sz="2647"/>
          </a:p>
        </p:txBody>
      </p:sp>
      <p:sp>
        <p:nvSpPr>
          <p:cNvPr id="46" name="object 46"/>
          <p:cNvSpPr txBox="1"/>
          <p:nvPr/>
        </p:nvSpPr>
        <p:spPr>
          <a:xfrm>
            <a:off x="4973959" y="5881383"/>
            <a:ext cx="558697" cy="242148"/>
          </a:xfrm>
          <a:prstGeom prst="rect">
            <a:avLst/>
          </a:prstGeom>
        </p:spPr>
        <p:txBody>
          <a:bodyPr vert="horz" wrap="square" lIns="0" tIns="11206" rIns="0" bIns="0" rtlCol="0">
            <a:spAutoFit/>
          </a:bodyPr>
          <a:lstStyle/>
          <a:p>
            <a:pPr marL="11206">
              <a:spcBef>
                <a:spcPts val="88"/>
              </a:spcBef>
            </a:pPr>
            <a:r>
              <a:rPr sz="1500" i="1" spc="-150" dirty="0">
                <a:solidFill>
                  <a:srgbClr val="AD2324"/>
                </a:solidFill>
                <a:latin typeface="Bookman Old Style"/>
                <a:cs typeface="Bookman Old Style"/>
              </a:rPr>
              <a:t>size</a:t>
            </a:r>
            <a:endParaRPr sz="1500" dirty="0">
              <a:latin typeface="Bookman Old Style"/>
              <a:cs typeface="Bookman Old Style"/>
            </a:endParaRPr>
          </a:p>
        </p:txBody>
      </p:sp>
      <p:sp>
        <p:nvSpPr>
          <p:cNvPr id="50" name="object 50"/>
          <p:cNvSpPr txBox="1"/>
          <p:nvPr/>
        </p:nvSpPr>
        <p:spPr>
          <a:xfrm>
            <a:off x="4306787" y="2993526"/>
            <a:ext cx="585507" cy="194571"/>
          </a:xfrm>
          <a:prstGeom prst="rect">
            <a:avLst/>
          </a:prstGeom>
        </p:spPr>
        <p:txBody>
          <a:bodyPr vert="horz" wrap="square" lIns="0" tIns="11206" rIns="0" bIns="0" rtlCol="0">
            <a:spAutoFit/>
          </a:bodyPr>
          <a:lstStyle/>
          <a:p>
            <a:pPr marL="11206">
              <a:spcBef>
                <a:spcPts val="88"/>
              </a:spcBef>
            </a:pPr>
            <a:r>
              <a:rPr sz="1191" i="1" spc="-115" dirty="0">
                <a:solidFill>
                  <a:srgbClr val="AD2324"/>
                </a:solidFill>
                <a:latin typeface="Bookman Old Style"/>
                <a:cs typeface="Bookman Old Style"/>
              </a:rPr>
              <a:t>quadratic</a:t>
            </a:r>
            <a:endParaRPr sz="1191">
              <a:latin typeface="Bookman Old Style"/>
              <a:cs typeface="Bookman Old Style"/>
            </a:endParaRPr>
          </a:p>
        </p:txBody>
      </p:sp>
      <p:sp>
        <p:nvSpPr>
          <p:cNvPr id="51" name="object 51"/>
          <p:cNvSpPr txBox="1"/>
          <p:nvPr/>
        </p:nvSpPr>
        <p:spPr>
          <a:xfrm>
            <a:off x="4226978" y="5084750"/>
            <a:ext cx="741829" cy="194571"/>
          </a:xfrm>
          <a:prstGeom prst="rect">
            <a:avLst/>
          </a:prstGeom>
        </p:spPr>
        <p:txBody>
          <a:bodyPr vert="horz" wrap="square" lIns="0" tIns="11206" rIns="0" bIns="0" rtlCol="0">
            <a:spAutoFit/>
          </a:bodyPr>
          <a:lstStyle/>
          <a:p>
            <a:pPr marL="11206">
              <a:spcBef>
                <a:spcPts val="88"/>
              </a:spcBef>
            </a:pPr>
            <a:r>
              <a:rPr sz="1191" i="1" spc="-88" dirty="0">
                <a:solidFill>
                  <a:srgbClr val="AD2324"/>
                </a:solidFill>
                <a:latin typeface="Bookman Old Style"/>
                <a:cs typeface="Bookman Old Style"/>
              </a:rPr>
              <a:t>linearithmic</a:t>
            </a:r>
            <a:endParaRPr sz="1191" dirty="0">
              <a:latin typeface="Bookman Old Style"/>
              <a:cs typeface="Bookman Old Style"/>
            </a:endParaRPr>
          </a:p>
        </p:txBody>
      </p:sp>
      <p:sp>
        <p:nvSpPr>
          <p:cNvPr id="52" name="object 52"/>
          <p:cNvSpPr txBox="1"/>
          <p:nvPr/>
        </p:nvSpPr>
        <p:spPr>
          <a:xfrm>
            <a:off x="4409916" y="5437700"/>
            <a:ext cx="363631" cy="194571"/>
          </a:xfrm>
          <a:prstGeom prst="rect">
            <a:avLst/>
          </a:prstGeom>
        </p:spPr>
        <p:txBody>
          <a:bodyPr vert="horz" wrap="square" lIns="0" tIns="11206" rIns="0" bIns="0" rtlCol="0">
            <a:spAutoFit/>
          </a:bodyPr>
          <a:lstStyle/>
          <a:p>
            <a:pPr marL="11206">
              <a:spcBef>
                <a:spcPts val="88"/>
              </a:spcBef>
            </a:pPr>
            <a:r>
              <a:rPr sz="1191" i="1" spc="-97" dirty="0">
                <a:solidFill>
                  <a:srgbClr val="AD2324"/>
                </a:solidFill>
                <a:latin typeface="Bookman Old Style"/>
                <a:cs typeface="Bookman Old Style"/>
              </a:rPr>
              <a:t>linear</a:t>
            </a:r>
            <a:endParaRPr sz="1191">
              <a:latin typeface="Bookman Old Style"/>
              <a:cs typeface="Bookman Old Style"/>
            </a:endParaRPr>
          </a:p>
        </p:txBody>
      </p:sp>
      <p:sp>
        <p:nvSpPr>
          <p:cNvPr id="54" name="矩形 53"/>
          <p:cNvSpPr/>
          <p:nvPr/>
        </p:nvSpPr>
        <p:spPr>
          <a:xfrm>
            <a:off x="1411887" y="3685137"/>
            <a:ext cx="603755" cy="323165"/>
          </a:xfrm>
          <a:prstGeom prst="rect">
            <a:avLst/>
          </a:prstGeom>
        </p:spPr>
        <p:txBody>
          <a:bodyPr wrap="none">
            <a:spAutoFit/>
          </a:bodyPr>
          <a:lstStyle/>
          <a:p>
            <a:pPr marL="33619">
              <a:spcBef>
                <a:spcPts val="79"/>
              </a:spcBef>
              <a:tabLst>
                <a:tab pos="1976263" algn="l"/>
              </a:tabLst>
            </a:pPr>
            <a:r>
              <a:rPr lang="en-US" altLang="zh-CN" sz="1500" i="1" spc="-18" dirty="0">
                <a:solidFill>
                  <a:srgbClr val="AD2324"/>
                </a:solidFill>
                <a:latin typeface="Bookman Old Style"/>
                <a:cs typeface="Bookman Old Style"/>
              </a:rPr>
              <a:t>time</a:t>
            </a:r>
            <a:endParaRPr lang="en-US" altLang="zh-CN" sz="1500" dirty="0">
              <a:latin typeface="Bookman Old Style"/>
              <a:cs typeface="Bookman Old Style"/>
            </a:endParaRPr>
          </a:p>
        </p:txBody>
      </p:sp>
    </p:spTree>
    <p:extLst>
      <p:ext uri="{BB962C8B-B14F-4D97-AF65-F5344CB8AC3E}">
        <p14:creationId xmlns:p14="http://schemas.microsoft.com/office/powerpoint/2010/main" val="23979903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0FEC813D-039E-2E3E-BF86-F26C61F6206C}"/>
              </a:ext>
            </a:extLst>
          </p:cNvPr>
          <p:cNvSpPr>
            <a:spLocks noGrp="1" noChangeArrowheads="1"/>
          </p:cNvSpPr>
          <p:nvPr>
            <p:ph type="title"/>
          </p:nvPr>
        </p:nvSpPr>
        <p:spPr/>
        <p:txBody>
          <a:bodyPr/>
          <a:lstStyle/>
          <a:p>
            <a:r>
              <a:rPr lang="zh-CN" altLang="en-US" sz="3200" b="1">
                <a:solidFill>
                  <a:srgbClr val="0000FF"/>
                </a:solidFill>
              </a:rPr>
              <a:t>用</a:t>
            </a:r>
            <a:r>
              <a:rPr lang="en-US" altLang="zh-CN" sz="3200" b="1">
                <a:solidFill>
                  <a:srgbClr val="0000FF"/>
                </a:solidFill>
              </a:rPr>
              <a:t>C++</a:t>
            </a:r>
            <a:r>
              <a:rPr lang="zh-CN" altLang="en-US" sz="3200" b="1">
                <a:solidFill>
                  <a:srgbClr val="0000FF"/>
                </a:solidFill>
              </a:rPr>
              <a:t>描述算法</a:t>
            </a:r>
          </a:p>
        </p:txBody>
      </p:sp>
      <p:pic>
        <p:nvPicPr>
          <p:cNvPr id="43011" name="Picture 4">
            <a:extLst>
              <a:ext uri="{FF2B5EF4-FFF2-40B4-BE49-F238E27FC236}">
                <a16:creationId xmlns:a16="http://schemas.microsoft.com/office/drawing/2014/main" id="{4003CBD8-E18F-30A9-3737-413E4CFB05FB}"/>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642938" y="1000125"/>
            <a:ext cx="7104062" cy="4708525"/>
          </a:xfr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3510945C-A5C8-DB04-6D2E-3C61011C8F1B}"/>
              </a:ext>
            </a:extLst>
          </p:cNvPr>
          <p:cNvSpPr>
            <a:spLocks noGrp="1" noChangeArrowheads="1"/>
          </p:cNvSpPr>
          <p:nvPr>
            <p:ph type="title"/>
          </p:nvPr>
        </p:nvSpPr>
        <p:spPr/>
        <p:txBody>
          <a:bodyPr/>
          <a:lstStyle/>
          <a:p>
            <a:r>
              <a:rPr lang="zh-CN" altLang="en-US"/>
              <a:t>分析代码</a:t>
            </a:r>
            <a:endParaRPr lang="en-US" altLang="zh-CN"/>
          </a:p>
        </p:txBody>
      </p:sp>
      <p:sp>
        <p:nvSpPr>
          <p:cNvPr id="44035" name="Rectangle 3" descr="Rectangle: Click to edit Master text styles&#10;Second level&#10;Third level&#10;Fourth level&#10;Fifth level">
            <a:extLst>
              <a:ext uri="{FF2B5EF4-FFF2-40B4-BE49-F238E27FC236}">
                <a16:creationId xmlns:a16="http://schemas.microsoft.com/office/drawing/2014/main" id="{58024F65-6D4A-0CFB-D229-C47C75598FD5}"/>
              </a:ext>
            </a:extLst>
          </p:cNvPr>
          <p:cNvSpPr>
            <a:spLocks noGrp="1" noChangeArrowheads="1"/>
          </p:cNvSpPr>
          <p:nvPr>
            <p:ph type="body" idx="1"/>
          </p:nvPr>
        </p:nvSpPr>
        <p:spPr>
          <a:xfrm>
            <a:off x="685800" y="1600200"/>
            <a:ext cx="3276600" cy="3657600"/>
          </a:xfrm>
        </p:spPr>
        <p:txBody>
          <a:bodyPr/>
          <a:lstStyle/>
          <a:p>
            <a:pPr algn="r">
              <a:buFont typeface="Wingdings" panose="05000000000000000000" pitchFamily="2" charset="2"/>
              <a:buNone/>
            </a:pPr>
            <a:r>
              <a:rPr lang="en-US" altLang="zh-CN" dirty="0"/>
              <a:t>C++ </a:t>
            </a:r>
            <a:r>
              <a:rPr lang="zh-CN" altLang="en-US" dirty="0"/>
              <a:t>操作</a:t>
            </a:r>
            <a:endParaRPr lang="en-US" altLang="zh-CN" dirty="0"/>
          </a:p>
          <a:p>
            <a:pPr algn="r">
              <a:buFont typeface="Wingdings" panose="05000000000000000000" pitchFamily="2" charset="2"/>
              <a:buNone/>
            </a:pPr>
            <a:r>
              <a:rPr lang="zh-CN" altLang="en-US" dirty="0"/>
              <a:t>顺序语句</a:t>
            </a:r>
            <a:endParaRPr lang="en-US" altLang="zh-CN" dirty="0"/>
          </a:p>
          <a:p>
            <a:pPr algn="r">
              <a:buFont typeface="Wingdings" panose="05000000000000000000" pitchFamily="2" charset="2"/>
              <a:buNone/>
            </a:pPr>
            <a:r>
              <a:rPr lang="zh-CN" altLang="en-US" dirty="0"/>
              <a:t>条件语句</a:t>
            </a:r>
            <a:endParaRPr lang="en-US" altLang="zh-CN" dirty="0"/>
          </a:p>
          <a:p>
            <a:pPr algn="r">
              <a:buFont typeface="Wingdings" panose="05000000000000000000" pitchFamily="2" charset="2"/>
              <a:buNone/>
            </a:pPr>
            <a:r>
              <a:rPr lang="zh-CN" altLang="en-US" dirty="0"/>
              <a:t>循环</a:t>
            </a:r>
            <a:endParaRPr lang="en-US" altLang="zh-CN" dirty="0"/>
          </a:p>
          <a:p>
            <a:pPr algn="r">
              <a:buFont typeface="Wingdings" panose="05000000000000000000" pitchFamily="2" charset="2"/>
              <a:buNone/>
            </a:pPr>
            <a:r>
              <a:rPr lang="zh-CN" altLang="en-US" dirty="0"/>
              <a:t>函数</a:t>
            </a:r>
            <a:r>
              <a:rPr lang="zh-CN" altLang="en-US" dirty="0" smtClean="0"/>
              <a:t>调用</a:t>
            </a:r>
            <a:endParaRPr lang="en-US" altLang="zh-CN" dirty="0" smtClean="0"/>
          </a:p>
          <a:p>
            <a:pPr algn="r">
              <a:buFont typeface="Wingdings" panose="05000000000000000000" pitchFamily="2" charset="2"/>
              <a:buNone/>
            </a:pPr>
            <a:endParaRPr lang="en-US" altLang="zh-CN" dirty="0"/>
          </a:p>
          <a:p>
            <a:pPr algn="r">
              <a:buFont typeface="Wingdings" panose="05000000000000000000" pitchFamily="2" charset="2"/>
              <a:buNone/>
            </a:pPr>
            <a:r>
              <a:rPr lang="zh-CN" altLang="en-US" dirty="0">
                <a:solidFill>
                  <a:srgbClr val="FF0000"/>
                </a:solidFill>
              </a:rPr>
              <a:t>递归函数</a:t>
            </a:r>
            <a:endParaRPr lang="en-US" altLang="zh-CN" dirty="0">
              <a:solidFill>
                <a:srgbClr val="FF0000"/>
              </a:solidFill>
            </a:endParaRPr>
          </a:p>
        </p:txBody>
      </p:sp>
      <p:sp>
        <p:nvSpPr>
          <p:cNvPr id="44036" name="Rectangle 5" descr="Rectangle: Click to edit Master text styles&#10;Second level&#10;Third level&#10;Fourth level&#10;Fifth level">
            <a:extLst>
              <a:ext uri="{FF2B5EF4-FFF2-40B4-BE49-F238E27FC236}">
                <a16:creationId xmlns:a16="http://schemas.microsoft.com/office/drawing/2014/main" id="{4B9B03E5-3FFE-57DF-078B-94FBF69079F8}"/>
              </a:ext>
            </a:extLst>
          </p:cNvPr>
          <p:cNvSpPr>
            <a:spLocks noChangeArrowheads="1"/>
          </p:cNvSpPr>
          <p:nvPr/>
        </p:nvSpPr>
        <p:spPr bwMode="auto">
          <a:xfrm>
            <a:off x="4427984" y="1612310"/>
            <a:ext cx="4114800" cy="327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hlink"/>
              </a:buClr>
              <a:buSzPct val="110000"/>
              <a:buFont typeface="Wingdings" panose="05000000000000000000" pitchFamily="2" charset="2"/>
              <a:buNone/>
            </a:pPr>
            <a:r>
              <a:rPr lang="zh-CN" altLang="en-US" dirty="0">
                <a:solidFill>
                  <a:schemeClr val="tx1"/>
                </a:solidFill>
                <a:latin typeface="Tahoma" panose="020B0604030504040204" pitchFamily="34" charset="0"/>
                <a:ea typeface="宋体" panose="02010600030101010101" pitchFamily="2" charset="-122"/>
              </a:rPr>
              <a:t>常数时间</a:t>
            </a:r>
            <a:endParaRPr lang="en-US" altLang="zh-CN" dirty="0">
              <a:solidFill>
                <a:schemeClr val="tx1"/>
              </a:solidFill>
              <a:latin typeface="Tahoma" panose="020B0604030504040204" pitchFamily="34" charset="0"/>
              <a:ea typeface="宋体" panose="02010600030101010101" pitchFamily="2" charset="-122"/>
            </a:endParaRPr>
          </a:p>
          <a:p>
            <a:pPr eaLnBrk="1" hangingPunct="1">
              <a:spcBef>
                <a:spcPct val="20000"/>
              </a:spcBef>
              <a:buClr>
                <a:schemeClr val="hlink"/>
              </a:buClr>
              <a:buSzPct val="110000"/>
              <a:buFont typeface="Wingdings" panose="05000000000000000000" pitchFamily="2" charset="2"/>
              <a:buNone/>
            </a:pPr>
            <a:r>
              <a:rPr lang="zh-CN" altLang="en-US" dirty="0">
                <a:solidFill>
                  <a:schemeClr val="tx1"/>
                </a:solidFill>
                <a:latin typeface="Tahoma" panose="020B0604030504040204" pitchFamily="34" charset="0"/>
                <a:ea typeface="宋体" panose="02010600030101010101" pitchFamily="2" charset="-122"/>
              </a:rPr>
              <a:t>语句时间和</a:t>
            </a:r>
            <a:endParaRPr lang="en-US" altLang="zh-CN" dirty="0">
              <a:solidFill>
                <a:schemeClr val="tx1"/>
              </a:solidFill>
              <a:latin typeface="Tahoma" panose="020B0604030504040204" pitchFamily="34" charset="0"/>
              <a:ea typeface="宋体" panose="02010600030101010101" pitchFamily="2" charset="-122"/>
            </a:endParaRPr>
          </a:p>
          <a:p>
            <a:pPr eaLnBrk="1" hangingPunct="1">
              <a:spcBef>
                <a:spcPct val="20000"/>
              </a:spcBef>
              <a:buClr>
                <a:schemeClr val="hlink"/>
              </a:buClr>
              <a:buSzPct val="110000"/>
              <a:buFont typeface="Wingdings" panose="05000000000000000000" pitchFamily="2" charset="2"/>
              <a:buNone/>
            </a:pPr>
            <a:r>
              <a:rPr lang="zh-CN" altLang="en-US" dirty="0">
                <a:solidFill>
                  <a:schemeClr val="tx1"/>
                </a:solidFill>
                <a:latin typeface="Tahoma" panose="020B0604030504040204" pitchFamily="34" charset="0"/>
                <a:ea typeface="宋体" panose="02010600030101010101" pitchFamily="2" charset="-122"/>
              </a:rPr>
              <a:t>较大分支</a:t>
            </a:r>
            <a:r>
              <a:rPr lang="en-US" altLang="zh-CN" dirty="0">
                <a:solidFill>
                  <a:schemeClr val="tx1"/>
                </a:solidFill>
                <a:latin typeface="Tahoma" panose="020B0604030504040204" pitchFamily="34" charset="0"/>
                <a:ea typeface="宋体" panose="02010600030101010101" pitchFamily="2" charset="-122"/>
              </a:rPr>
              <a:t>+</a:t>
            </a:r>
            <a:r>
              <a:rPr lang="zh-CN" altLang="en-US" dirty="0">
                <a:solidFill>
                  <a:schemeClr val="tx1"/>
                </a:solidFill>
                <a:latin typeface="Tahoma" panose="020B0604030504040204" pitchFamily="34" charset="0"/>
                <a:ea typeface="宋体" panose="02010600030101010101" pitchFamily="2" charset="-122"/>
              </a:rPr>
              <a:t>条件测试</a:t>
            </a:r>
            <a:endParaRPr lang="en-US" altLang="zh-CN" dirty="0">
              <a:solidFill>
                <a:schemeClr val="tx1"/>
              </a:solidFill>
              <a:latin typeface="Tahoma" panose="020B0604030504040204" pitchFamily="34" charset="0"/>
              <a:ea typeface="宋体" panose="02010600030101010101" pitchFamily="2" charset="-122"/>
            </a:endParaRPr>
          </a:p>
          <a:p>
            <a:pPr eaLnBrk="1" hangingPunct="1">
              <a:spcBef>
                <a:spcPct val="20000"/>
              </a:spcBef>
              <a:buClr>
                <a:schemeClr val="hlink"/>
              </a:buClr>
              <a:buSzPct val="110000"/>
              <a:buFont typeface="Wingdings" panose="05000000000000000000" pitchFamily="2" charset="2"/>
              <a:buNone/>
            </a:pPr>
            <a:r>
              <a:rPr lang="zh-CN" altLang="en-US" dirty="0">
                <a:solidFill>
                  <a:schemeClr val="tx1"/>
                </a:solidFill>
                <a:latin typeface="Tahoma" panose="020B0604030504040204" pitchFamily="34" charset="0"/>
                <a:ea typeface="宋体" panose="02010600030101010101" pitchFamily="2" charset="-122"/>
              </a:rPr>
              <a:t>迭代和</a:t>
            </a:r>
            <a:endParaRPr lang="en-US" altLang="zh-CN" dirty="0">
              <a:solidFill>
                <a:schemeClr val="tx1"/>
              </a:solidFill>
              <a:latin typeface="Tahoma" panose="020B0604030504040204" pitchFamily="34" charset="0"/>
              <a:ea typeface="宋体" panose="02010600030101010101" pitchFamily="2" charset="-122"/>
            </a:endParaRPr>
          </a:p>
          <a:p>
            <a:pPr eaLnBrk="1" hangingPunct="1">
              <a:spcBef>
                <a:spcPct val="20000"/>
              </a:spcBef>
              <a:buClr>
                <a:schemeClr val="hlink"/>
              </a:buClr>
              <a:buSzPct val="110000"/>
              <a:buFont typeface="Wingdings" panose="05000000000000000000" pitchFamily="2" charset="2"/>
              <a:buNone/>
            </a:pPr>
            <a:r>
              <a:rPr lang="zh-CN" altLang="en-US" dirty="0">
                <a:solidFill>
                  <a:schemeClr val="tx1"/>
                </a:solidFill>
                <a:latin typeface="Tahoma" panose="020B0604030504040204" pitchFamily="34" charset="0"/>
                <a:ea typeface="宋体" panose="02010600030101010101" pitchFamily="2" charset="-122"/>
              </a:rPr>
              <a:t>函数体</a:t>
            </a:r>
            <a:r>
              <a:rPr lang="zh-CN" altLang="en-US" dirty="0" smtClean="0">
                <a:solidFill>
                  <a:schemeClr val="tx1"/>
                </a:solidFill>
                <a:latin typeface="Tahoma" panose="020B0604030504040204" pitchFamily="34" charset="0"/>
                <a:ea typeface="宋体" panose="02010600030101010101" pitchFamily="2" charset="-122"/>
              </a:rPr>
              <a:t>代价</a:t>
            </a:r>
            <a:endParaRPr lang="en-US" altLang="zh-CN" dirty="0" smtClean="0">
              <a:solidFill>
                <a:schemeClr val="tx1"/>
              </a:solidFill>
              <a:latin typeface="Tahoma" panose="020B0604030504040204" pitchFamily="34" charset="0"/>
              <a:ea typeface="宋体" panose="02010600030101010101" pitchFamily="2" charset="-122"/>
            </a:endParaRPr>
          </a:p>
          <a:p>
            <a:pPr eaLnBrk="1" hangingPunct="1">
              <a:spcBef>
                <a:spcPct val="20000"/>
              </a:spcBef>
              <a:buClr>
                <a:schemeClr val="hlink"/>
              </a:buClr>
              <a:buSzPct val="110000"/>
              <a:buFont typeface="Wingdings" panose="05000000000000000000" pitchFamily="2" charset="2"/>
              <a:buNone/>
            </a:pPr>
            <a:endParaRPr lang="en-US" altLang="zh-CN" dirty="0">
              <a:solidFill>
                <a:schemeClr val="tx1"/>
              </a:solidFill>
              <a:latin typeface="Tahoma" panose="020B0604030504040204" pitchFamily="34" charset="0"/>
              <a:ea typeface="宋体" panose="02010600030101010101" pitchFamily="2" charset="-122"/>
            </a:endParaRPr>
          </a:p>
          <a:p>
            <a:pPr eaLnBrk="1" hangingPunct="1">
              <a:spcBef>
                <a:spcPct val="20000"/>
              </a:spcBef>
              <a:buClr>
                <a:schemeClr val="hlink"/>
              </a:buClr>
              <a:buSzPct val="110000"/>
              <a:buFont typeface="Wingdings" panose="05000000000000000000" pitchFamily="2" charset="2"/>
              <a:buNone/>
            </a:pPr>
            <a:r>
              <a:rPr lang="zh-CN" altLang="en-US" dirty="0">
                <a:solidFill>
                  <a:srgbClr val="FF0000"/>
                </a:solidFill>
                <a:latin typeface="Tahoma" panose="020B0604030504040204" pitchFamily="34" charset="0"/>
                <a:ea typeface="宋体" panose="02010600030101010101" pitchFamily="2" charset="-122"/>
              </a:rPr>
              <a:t>求解递归方程</a:t>
            </a:r>
            <a:endParaRPr lang="en-US" altLang="zh-CN" dirty="0">
              <a:solidFill>
                <a:srgbClr val="FF0000"/>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EFB7FDC-D2BC-23EB-49C8-51009F8E6496}"/>
              </a:ext>
            </a:extLst>
          </p:cNvPr>
          <p:cNvSpPr>
            <a:spLocks noGrp="1" noChangeArrowheads="1"/>
          </p:cNvSpPr>
          <p:nvPr>
            <p:ph type="title"/>
          </p:nvPr>
        </p:nvSpPr>
        <p:spPr/>
        <p:txBody>
          <a:bodyPr/>
          <a:lstStyle/>
          <a:p>
            <a:r>
              <a:rPr lang="zh-CN" altLang="en-US" sz="3200" b="1">
                <a:solidFill>
                  <a:srgbClr val="3907F1"/>
                </a:solidFill>
              </a:rPr>
              <a:t>算法分析的基本法则</a:t>
            </a:r>
            <a:endParaRPr lang="zh-CN" altLang="en-US"/>
          </a:p>
        </p:txBody>
      </p:sp>
      <p:sp>
        <p:nvSpPr>
          <p:cNvPr id="55299" name="Rectangle 3">
            <a:extLst>
              <a:ext uri="{FF2B5EF4-FFF2-40B4-BE49-F238E27FC236}">
                <a16:creationId xmlns:a16="http://schemas.microsoft.com/office/drawing/2014/main" id="{3B84A927-954F-8D12-4184-2EB84A56DAE5}"/>
              </a:ext>
            </a:extLst>
          </p:cNvPr>
          <p:cNvSpPr>
            <a:spLocks noGrp="1" noChangeArrowheads="1"/>
          </p:cNvSpPr>
          <p:nvPr>
            <p:ph type="body" idx="1"/>
          </p:nvPr>
        </p:nvSpPr>
        <p:spPr>
          <a:xfrm>
            <a:off x="714375" y="1071563"/>
            <a:ext cx="7772400" cy="4824412"/>
          </a:xfrm>
        </p:spPr>
        <p:txBody>
          <a:bodyPr/>
          <a:lstStyle/>
          <a:p>
            <a:pPr>
              <a:lnSpc>
                <a:spcPct val="80000"/>
              </a:lnSpc>
              <a:buFont typeface="Wingdings" panose="05000000000000000000" pitchFamily="2" charset="2"/>
              <a:buNone/>
            </a:pPr>
            <a:r>
              <a:rPr lang="zh-CN" altLang="en-US" sz="2400" b="1" dirty="0">
                <a:solidFill>
                  <a:srgbClr val="3907F1"/>
                </a:solidFill>
              </a:rPr>
              <a:t>非递归算法：</a:t>
            </a:r>
          </a:p>
          <a:p>
            <a:pPr>
              <a:lnSpc>
                <a:spcPct val="150000"/>
              </a:lnSpc>
              <a:buFont typeface="Wingdings" panose="05000000000000000000" pitchFamily="2" charset="2"/>
              <a:buNone/>
            </a:pPr>
            <a:r>
              <a:rPr lang="zh-CN" altLang="en-US" sz="2000" dirty="0"/>
              <a:t>（</a:t>
            </a:r>
            <a:r>
              <a:rPr lang="en-US" altLang="zh-CN" sz="2000" dirty="0"/>
              <a:t>1</a:t>
            </a:r>
            <a:r>
              <a:rPr lang="zh-CN" altLang="en-US" sz="2000" dirty="0"/>
              <a:t>）</a:t>
            </a:r>
            <a:r>
              <a:rPr lang="en-US" altLang="zh-CN" sz="2000" dirty="0"/>
              <a:t>for / while </a:t>
            </a:r>
            <a:r>
              <a:rPr lang="zh-CN" altLang="en-US" sz="2000" dirty="0"/>
              <a:t>循环</a:t>
            </a:r>
          </a:p>
          <a:p>
            <a:pPr>
              <a:lnSpc>
                <a:spcPct val="150000"/>
              </a:lnSpc>
              <a:buFont typeface="Wingdings" panose="05000000000000000000" pitchFamily="2" charset="2"/>
              <a:buNone/>
            </a:pPr>
            <a:r>
              <a:rPr lang="zh-CN" altLang="en-US" sz="2000" dirty="0"/>
              <a:t>循环体内计算时间*循环次数；</a:t>
            </a:r>
          </a:p>
          <a:p>
            <a:pPr>
              <a:lnSpc>
                <a:spcPct val="150000"/>
              </a:lnSpc>
              <a:buFont typeface="Wingdings" panose="05000000000000000000" pitchFamily="2" charset="2"/>
              <a:buNone/>
            </a:pPr>
            <a:r>
              <a:rPr lang="zh-CN" altLang="en-US" sz="2000" dirty="0"/>
              <a:t>（</a:t>
            </a:r>
            <a:r>
              <a:rPr lang="en-US" altLang="zh-CN" sz="2000" dirty="0"/>
              <a:t>2</a:t>
            </a:r>
            <a:r>
              <a:rPr lang="zh-CN" altLang="en-US" sz="2000" dirty="0"/>
              <a:t>）嵌套循环</a:t>
            </a:r>
          </a:p>
          <a:p>
            <a:pPr>
              <a:lnSpc>
                <a:spcPct val="150000"/>
              </a:lnSpc>
              <a:buFont typeface="Wingdings" panose="05000000000000000000" pitchFamily="2" charset="2"/>
              <a:buNone/>
            </a:pPr>
            <a:r>
              <a:rPr lang="zh-CN" altLang="en-US" sz="2000" dirty="0"/>
              <a:t>循环体内计算时间*</a:t>
            </a:r>
            <a:r>
              <a:rPr lang="zh-CN" altLang="en-US" sz="2000" dirty="0">
                <a:solidFill>
                  <a:srgbClr val="FF0000"/>
                </a:solidFill>
              </a:rPr>
              <a:t>所有</a:t>
            </a:r>
            <a:r>
              <a:rPr lang="zh-CN" altLang="en-US" sz="2000" dirty="0"/>
              <a:t>循环次数；</a:t>
            </a:r>
          </a:p>
          <a:p>
            <a:pPr>
              <a:lnSpc>
                <a:spcPct val="150000"/>
              </a:lnSpc>
              <a:buFont typeface="Wingdings" panose="05000000000000000000" pitchFamily="2" charset="2"/>
              <a:buNone/>
            </a:pPr>
            <a:r>
              <a:rPr lang="zh-CN" altLang="en-US" sz="2000" dirty="0"/>
              <a:t>（</a:t>
            </a:r>
            <a:r>
              <a:rPr lang="en-US" altLang="zh-CN" sz="2000" dirty="0"/>
              <a:t>3</a:t>
            </a:r>
            <a:r>
              <a:rPr lang="zh-CN" altLang="en-US" sz="2000" dirty="0"/>
              <a:t>）顺序语句</a:t>
            </a:r>
          </a:p>
          <a:p>
            <a:pPr>
              <a:lnSpc>
                <a:spcPct val="150000"/>
              </a:lnSpc>
              <a:buFont typeface="Wingdings" panose="05000000000000000000" pitchFamily="2" charset="2"/>
              <a:buNone/>
            </a:pPr>
            <a:r>
              <a:rPr lang="zh-CN" altLang="en-US" sz="2000" dirty="0"/>
              <a:t>各语句计算时间相加；</a:t>
            </a:r>
          </a:p>
          <a:p>
            <a:pPr>
              <a:lnSpc>
                <a:spcPct val="150000"/>
              </a:lnSpc>
              <a:buFont typeface="Wingdings" panose="05000000000000000000" pitchFamily="2" charset="2"/>
              <a:buNone/>
            </a:pPr>
            <a:r>
              <a:rPr lang="zh-CN" altLang="en-US" sz="2000" dirty="0"/>
              <a:t>（</a:t>
            </a:r>
            <a:r>
              <a:rPr lang="en-US" altLang="zh-CN" sz="2000" dirty="0"/>
              <a:t>4</a:t>
            </a:r>
            <a:r>
              <a:rPr lang="zh-CN" altLang="en-US" sz="2000" dirty="0"/>
              <a:t>）</a:t>
            </a:r>
            <a:r>
              <a:rPr lang="en-US" altLang="zh-CN" sz="2000" dirty="0"/>
              <a:t>if-else</a:t>
            </a:r>
            <a:r>
              <a:rPr lang="zh-CN" altLang="en-US" sz="2000" dirty="0"/>
              <a:t>语句</a:t>
            </a:r>
          </a:p>
          <a:p>
            <a:pPr>
              <a:lnSpc>
                <a:spcPct val="150000"/>
              </a:lnSpc>
              <a:buFont typeface="Wingdings" panose="05000000000000000000" pitchFamily="2" charset="2"/>
              <a:buNone/>
            </a:pPr>
            <a:r>
              <a:rPr lang="en-US" altLang="zh-CN" sz="2000" dirty="0"/>
              <a:t>if</a:t>
            </a:r>
            <a:r>
              <a:rPr lang="zh-CN" altLang="en-US" sz="2000" dirty="0"/>
              <a:t>语句计算时间和</a:t>
            </a:r>
            <a:r>
              <a:rPr lang="en-US" altLang="zh-CN" sz="2000" dirty="0"/>
              <a:t>else</a:t>
            </a:r>
            <a:r>
              <a:rPr lang="zh-CN" altLang="en-US" sz="2000" dirty="0"/>
              <a:t>语句计算时间的较大者。</a:t>
            </a:r>
          </a:p>
        </p:txBody>
      </p:sp>
    </p:spTree>
    <p:extLst>
      <p:ext uri="{BB962C8B-B14F-4D97-AF65-F5344CB8AC3E}">
        <p14:creationId xmlns:p14="http://schemas.microsoft.com/office/powerpoint/2010/main" val="17094904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FCBEE29-B0BC-217A-D5FA-65FA3A65B970}"/>
              </a:ext>
            </a:extLst>
          </p:cNvPr>
          <p:cNvSpPr>
            <a:spLocks noGrp="1" noChangeArrowheads="1"/>
          </p:cNvSpPr>
          <p:nvPr>
            <p:ph type="title"/>
          </p:nvPr>
        </p:nvSpPr>
        <p:spPr/>
        <p:txBody>
          <a:bodyPr/>
          <a:lstStyle/>
          <a:p>
            <a:r>
              <a:rPr lang="zh-CN" altLang="en-US" dirty="0"/>
              <a:t>嵌套循环</a:t>
            </a:r>
            <a:endParaRPr lang="en-US" altLang="zh-CN" dirty="0"/>
          </a:p>
        </p:txBody>
      </p:sp>
      <p:graphicFrame>
        <p:nvGraphicFramePr>
          <p:cNvPr id="46083" name="Object 4">
            <a:extLst>
              <a:ext uri="{FF2B5EF4-FFF2-40B4-BE49-F238E27FC236}">
                <a16:creationId xmlns:a16="http://schemas.microsoft.com/office/drawing/2014/main" id="{9AA93F59-C42C-20D5-166D-839D5E024193}"/>
              </a:ext>
            </a:extLst>
          </p:cNvPr>
          <p:cNvGraphicFramePr>
            <a:graphicFrameLocks noChangeAspect="1"/>
          </p:cNvGraphicFramePr>
          <p:nvPr/>
        </p:nvGraphicFramePr>
        <p:xfrm>
          <a:off x="1219200" y="3657600"/>
          <a:ext cx="5334000" cy="1549400"/>
        </p:xfrm>
        <a:graphic>
          <a:graphicData uri="http://schemas.openxmlformats.org/presentationml/2006/ole">
            <mc:AlternateContent xmlns:mc="http://schemas.openxmlformats.org/markup-compatibility/2006">
              <mc:Choice xmlns:v="urn:schemas-microsoft-com:vml" Requires="v">
                <p:oleObj spid="_x0000_s2086" name="Equation" r:id="rId3" imgW="1485900" imgH="431800" progId="Equation.3">
                  <p:embed/>
                </p:oleObj>
              </mc:Choice>
              <mc:Fallback>
                <p:oleObj name="Equation" r:id="rId3" imgW="14859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657600"/>
                        <a:ext cx="5334000" cy="154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Rectangle 6">
            <a:extLst>
              <a:ext uri="{FF2B5EF4-FFF2-40B4-BE49-F238E27FC236}">
                <a16:creationId xmlns:a16="http://schemas.microsoft.com/office/drawing/2014/main" id="{DC73EF13-F8EA-0E99-B985-C099680C7281}"/>
              </a:ext>
            </a:extLst>
          </p:cNvPr>
          <p:cNvSpPr>
            <a:spLocks noChangeArrowheads="1"/>
          </p:cNvSpPr>
          <p:nvPr/>
        </p:nvSpPr>
        <p:spPr bwMode="auto">
          <a:xfrm>
            <a:off x="914400" y="1828800"/>
            <a:ext cx="3276600" cy="1219200"/>
          </a:xfrm>
          <a:prstGeom prst="rect">
            <a:avLst/>
          </a:prstGeom>
          <a:solidFill>
            <a:schemeClr val="accent2">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tx1"/>
              </a:buClr>
              <a:buSzPct val="110000"/>
              <a:buFont typeface="Wingdings" panose="05000000000000000000" pitchFamily="2" charset="2"/>
              <a:buNone/>
            </a:pPr>
            <a:r>
              <a:rPr lang="en-US" altLang="zh-CN" sz="2000">
                <a:solidFill>
                  <a:schemeClr val="tx1"/>
                </a:solidFill>
                <a:latin typeface="Courier New" panose="02070309020205020404" pitchFamily="49" charset="0"/>
                <a:ea typeface="宋体" panose="02010600030101010101" pitchFamily="2" charset="-122"/>
              </a:rPr>
              <a:t>for i = 1 to n do</a:t>
            </a:r>
          </a:p>
          <a:p>
            <a:pPr eaLnBrk="1" hangingPunct="1">
              <a:spcBef>
                <a:spcPct val="20000"/>
              </a:spcBef>
              <a:buClr>
                <a:schemeClr val="tx1"/>
              </a:buClr>
              <a:buSzPct val="110000"/>
              <a:buFont typeface="Wingdings" panose="05000000000000000000" pitchFamily="2" charset="2"/>
              <a:buNone/>
            </a:pPr>
            <a:r>
              <a:rPr lang="en-US" altLang="zh-CN" sz="2000">
                <a:solidFill>
                  <a:schemeClr val="tx1"/>
                </a:solidFill>
                <a:latin typeface="Courier New" panose="02070309020205020404" pitchFamily="49" charset="0"/>
                <a:ea typeface="宋体" panose="02010600030101010101" pitchFamily="2" charset="-122"/>
              </a:rPr>
              <a:t>  for j = 1 to n do</a:t>
            </a:r>
          </a:p>
          <a:p>
            <a:pPr eaLnBrk="1" hangingPunct="1">
              <a:spcBef>
                <a:spcPct val="20000"/>
              </a:spcBef>
              <a:buClr>
                <a:schemeClr val="tx1"/>
              </a:buClr>
              <a:buSzPct val="110000"/>
              <a:buFont typeface="Wingdings" panose="05000000000000000000" pitchFamily="2" charset="2"/>
              <a:buNone/>
            </a:pPr>
            <a:r>
              <a:rPr lang="en-US" altLang="zh-CN" sz="2000">
                <a:solidFill>
                  <a:schemeClr val="tx1"/>
                </a:solidFill>
                <a:latin typeface="Courier New" panose="02070309020205020404" pitchFamily="49" charset="0"/>
                <a:ea typeface="宋体" panose="02010600030101010101" pitchFamily="2" charset="-122"/>
              </a:rPr>
              <a:t>    sum = sum + 1</a:t>
            </a:r>
          </a:p>
          <a:p>
            <a:pPr eaLnBrk="1" hangingPunct="1">
              <a:spcBef>
                <a:spcPct val="20000"/>
              </a:spcBef>
              <a:buClr>
                <a:schemeClr val="tx1"/>
              </a:buClr>
              <a:buSzPct val="110000"/>
              <a:buFont typeface="Wingdings" panose="05000000000000000000" pitchFamily="2" charset="2"/>
              <a:buNone/>
            </a:pPr>
            <a:endParaRPr lang="en-US" altLang="zh-CN" sz="2000">
              <a:solidFill>
                <a:schemeClr val="tx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9802E73-69CF-79FA-AD5C-3547801C609C}"/>
              </a:ext>
            </a:extLst>
          </p:cNvPr>
          <p:cNvSpPr>
            <a:spLocks noChangeArrowheads="1"/>
          </p:cNvSpPr>
          <p:nvPr/>
        </p:nvSpPr>
        <p:spPr bwMode="auto">
          <a:xfrm>
            <a:off x="914400" y="1828800"/>
            <a:ext cx="3276600" cy="1219200"/>
          </a:xfrm>
          <a:prstGeom prst="rect">
            <a:avLst/>
          </a:prstGeom>
          <a:solidFill>
            <a:schemeClr val="accent2">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tx1"/>
              </a:buClr>
              <a:buSzPct val="110000"/>
              <a:buFont typeface="Wingdings" panose="05000000000000000000" pitchFamily="2" charset="2"/>
              <a:buNone/>
            </a:pPr>
            <a:r>
              <a:rPr lang="en-US" altLang="zh-CN" sz="2000">
                <a:solidFill>
                  <a:schemeClr val="tx1"/>
                </a:solidFill>
                <a:latin typeface="Courier New" panose="02070309020205020404" pitchFamily="49" charset="0"/>
                <a:ea typeface="宋体" panose="02010600030101010101" pitchFamily="2" charset="-122"/>
              </a:rPr>
              <a:t>for i = 1 to n do</a:t>
            </a:r>
          </a:p>
          <a:p>
            <a:pPr eaLnBrk="1" hangingPunct="1">
              <a:spcBef>
                <a:spcPct val="20000"/>
              </a:spcBef>
              <a:buClr>
                <a:schemeClr val="tx1"/>
              </a:buClr>
              <a:buSzPct val="110000"/>
              <a:buFont typeface="Wingdings" panose="05000000000000000000" pitchFamily="2" charset="2"/>
              <a:buNone/>
            </a:pPr>
            <a:r>
              <a:rPr lang="en-US" altLang="zh-CN" sz="2000">
                <a:solidFill>
                  <a:schemeClr val="tx1"/>
                </a:solidFill>
                <a:latin typeface="Courier New" panose="02070309020205020404" pitchFamily="49" charset="0"/>
                <a:ea typeface="宋体" panose="02010600030101010101" pitchFamily="2" charset="-122"/>
              </a:rPr>
              <a:t>  for j = </a:t>
            </a:r>
            <a:r>
              <a:rPr lang="en-US" altLang="zh-CN" sz="2000" b="1">
                <a:solidFill>
                  <a:schemeClr val="tx1"/>
                </a:solidFill>
                <a:latin typeface="Courier New" panose="02070309020205020404" pitchFamily="49" charset="0"/>
                <a:ea typeface="宋体" panose="02010600030101010101" pitchFamily="2" charset="-122"/>
              </a:rPr>
              <a:t>i</a:t>
            </a:r>
            <a:r>
              <a:rPr lang="en-US" altLang="zh-CN" sz="2000">
                <a:solidFill>
                  <a:schemeClr val="tx1"/>
                </a:solidFill>
                <a:latin typeface="Courier New" panose="02070309020205020404" pitchFamily="49" charset="0"/>
                <a:ea typeface="宋体" panose="02010600030101010101" pitchFamily="2" charset="-122"/>
              </a:rPr>
              <a:t> to n do</a:t>
            </a:r>
          </a:p>
          <a:p>
            <a:pPr eaLnBrk="1" hangingPunct="1">
              <a:spcBef>
                <a:spcPct val="20000"/>
              </a:spcBef>
              <a:buClr>
                <a:schemeClr val="tx1"/>
              </a:buClr>
              <a:buSzPct val="110000"/>
              <a:buFont typeface="Wingdings" panose="05000000000000000000" pitchFamily="2" charset="2"/>
              <a:buNone/>
            </a:pPr>
            <a:r>
              <a:rPr lang="en-US" altLang="zh-CN" sz="2000">
                <a:solidFill>
                  <a:schemeClr val="tx1"/>
                </a:solidFill>
                <a:latin typeface="Courier New" panose="02070309020205020404" pitchFamily="49" charset="0"/>
                <a:ea typeface="宋体" panose="02010600030101010101" pitchFamily="2" charset="-122"/>
              </a:rPr>
              <a:t>    sum = sum + 1</a:t>
            </a:r>
          </a:p>
          <a:p>
            <a:pPr eaLnBrk="1" hangingPunct="1">
              <a:spcBef>
                <a:spcPct val="20000"/>
              </a:spcBef>
              <a:buClr>
                <a:schemeClr val="tx1"/>
              </a:buClr>
              <a:buSzPct val="110000"/>
              <a:buFont typeface="Wingdings" panose="05000000000000000000" pitchFamily="2" charset="2"/>
              <a:buNone/>
            </a:pPr>
            <a:endParaRPr lang="en-US" altLang="zh-CN" sz="2000">
              <a:solidFill>
                <a:schemeClr val="tx1"/>
              </a:solidFill>
              <a:latin typeface="Courier New" panose="02070309020205020404" pitchFamily="49" charset="0"/>
              <a:ea typeface="宋体" panose="02010600030101010101" pitchFamily="2" charset="-122"/>
            </a:endParaRPr>
          </a:p>
        </p:txBody>
      </p:sp>
      <p:graphicFrame>
        <p:nvGraphicFramePr>
          <p:cNvPr id="47107" name="Object 13">
            <a:extLst>
              <a:ext uri="{FF2B5EF4-FFF2-40B4-BE49-F238E27FC236}">
                <a16:creationId xmlns:a16="http://schemas.microsoft.com/office/drawing/2014/main" id="{1350AA38-32D9-FBEB-3838-09D0859FC355}"/>
              </a:ext>
            </a:extLst>
          </p:cNvPr>
          <p:cNvGraphicFramePr>
            <a:graphicFrameLocks noChangeAspect="1"/>
          </p:cNvGraphicFramePr>
          <p:nvPr/>
        </p:nvGraphicFramePr>
        <p:xfrm>
          <a:off x="1371600" y="3429000"/>
          <a:ext cx="5695950" cy="885825"/>
        </p:xfrm>
        <a:graphic>
          <a:graphicData uri="http://schemas.openxmlformats.org/presentationml/2006/ole">
            <mc:AlternateContent xmlns:mc="http://schemas.openxmlformats.org/markup-compatibility/2006">
              <mc:Choice xmlns:v="urn:schemas-microsoft-com:vml" Requires="v">
                <p:oleObj spid="_x0000_s3146" name="Equation" r:id="rId3" imgW="2857500" imgH="444500" progId="Equation.3">
                  <p:embed/>
                </p:oleObj>
              </mc:Choice>
              <mc:Fallback>
                <p:oleObj name="Equation" r:id="rId3" imgW="2857500" imgH="4445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429000"/>
                        <a:ext cx="56959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8" name="Object 14">
            <a:extLst>
              <a:ext uri="{FF2B5EF4-FFF2-40B4-BE49-F238E27FC236}">
                <a16:creationId xmlns:a16="http://schemas.microsoft.com/office/drawing/2014/main" id="{7639954F-3B31-5FE5-D740-10487CAB2255}"/>
              </a:ext>
            </a:extLst>
          </p:cNvPr>
          <p:cNvGraphicFramePr>
            <a:graphicFrameLocks noChangeAspect="1"/>
          </p:cNvGraphicFramePr>
          <p:nvPr/>
        </p:nvGraphicFramePr>
        <p:xfrm>
          <a:off x="1676400" y="4648200"/>
          <a:ext cx="4876800" cy="957263"/>
        </p:xfrm>
        <a:graphic>
          <a:graphicData uri="http://schemas.openxmlformats.org/presentationml/2006/ole">
            <mc:AlternateContent xmlns:mc="http://schemas.openxmlformats.org/markup-compatibility/2006">
              <mc:Choice xmlns:v="urn:schemas-microsoft-com:vml" Requires="v">
                <p:oleObj spid="_x0000_s3147" name="Equation" r:id="rId5" imgW="2005729" imgH="393529" progId="Equation.3">
                  <p:embed/>
                </p:oleObj>
              </mc:Choice>
              <mc:Fallback>
                <p:oleObj name="Equation" r:id="rId5" imgW="2005729" imgH="393529"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648200"/>
                        <a:ext cx="487680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09" name="标题 1">
            <a:extLst>
              <a:ext uri="{FF2B5EF4-FFF2-40B4-BE49-F238E27FC236}">
                <a16:creationId xmlns:a16="http://schemas.microsoft.com/office/drawing/2014/main" id="{7A85099F-1BF2-9360-D996-381DBC786D05}"/>
              </a:ext>
            </a:extLst>
          </p:cNvPr>
          <p:cNvSpPr>
            <a:spLocks noGrp="1" noChangeArrowheads="1"/>
          </p:cNvSpPr>
          <p:nvPr>
            <p:ph type="title"/>
          </p:nvPr>
        </p:nvSpPr>
        <p:spPr/>
        <p:txBody>
          <a:bodyPr/>
          <a:lstStyle/>
          <a:p>
            <a:r>
              <a:rPr lang="zh-CN" altLang="en-US" dirty="0"/>
              <a:t>嵌套循环</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动图"/>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08720"/>
            <a:ext cx="5416907" cy="337304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latin typeface="宋体"/>
                <a:cs typeface="宋体"/>
              </a:rPr>
              <a:t>插入排序（</a:t>
            </a:r>
            <a:r>
              <a:rPr dirty="0"/>
              <a:t>Insertion</a:t>
            </a:r>
            <a:r>
              <a:rPr spc="-55" dirty="0"/>
              <a:t> </a:t>
            </a:r>
            <a:r>
              <a:rPr spc="-10" dirty="0"/>
              <a:t>Sort</a:t>
            </a:r>
            <a:r>
              <a:rPr spc="-10" dirty="0">
                <a:latin typeface="宋体"/>
                <a:cs typeface="宋体"/>
              </a:rPr>
              <a:t>）</a:t>
            </a:r>
          </a:p>
        </p:txBody>
      </p:sp>
      <p:sp>
        <p:nvSpPr>
          <p:cNvPr id="3" name="object 3"/>
          <p:cNvSpPr txBox="1"/>
          <p:nvPr/>
        </p:nvSpPr>
        <p:spPr>
          <a:xfrm>
            <a:off x="755576" y="4403203"/>
            <a:ext cx="7378700" cy="1744067"/>
          </a:xfrm>
          <a:prstGeom prst="rect">
            <a:avLst/>
          </a:prstGeom>
        </p:spPr>
        <p:txBody>
          <a:bodyPr vert="horz" wrap="square" lIns="0" tIns="12700" rIns="0" bIns="0" rtlCol="0">
            <a:spAutoFit/>
          </a:bodyPr>
          <a:lstStyle/>
          <a:p>
            <a:pPr marL="354965" indent="-342265">
              <a:lnSpc>
                <a:spcPts val="2875"/>
              </a:lnSpc>
              <a:spcBef>
                <a:spcPts val="100"/>
              </a:spcBef>
              <a:buFont typeface="Arial"/>
              <a:buChar char="•"/>
              <a:tabLst>
                <a:tab pos="354965" algn="l"/>
              </a:tabLst>
            </a:pPr>
            <a:r>
              <a:rPr sz="2000" dirty="0">
                <a:solidFill>
                  <a:srgbClr val="000066"/>
                </a:solidFill>
                <a:latin typeface="微软雅黑"/>
                <a:cs typeface="微软雅黑"/>
              </a:rPr>
              <a:t>从第一个元素开始，该元素可以认为已经被排序</a:t>
            </a:r>
            <a:r>
              <a:rPr sz="2000" spc="-50" dirty="0">
                <a:solidFill>
                  <a:srgbClr val="000066"/>
                </a:solidFill>
                <a:latin typeface="Arial"/>
                <a:cs typeface="Arial"/>
              </a:rPr>
              <a:t>;</a:t>
            </a:r>
            <a:endParaRPr sz="2000" dirty="0">
              <a:latin typeface="Arial"/>
              <a:cs typeface="Arial"/>
            </a:endParaRPr>
          </a:p>
          <a:p>
            <a:pPr marL="355600" marR="5080" indent="-342900">
              <a:lnSpc>
                <a:spcPts val="2890"/>
              </a:lnSpc>
              <a:spcBef>
                <a:spcPts val="85"/>
              </a:spcBef>
              <a:buFont typeface="Arial"/>
              <a:buChar char="•"/>
              <a:tabLst>
                <a:tab pos="355600" algn="l"/>
              </a:tabLst>
            </a:pPr>
            <a:r>
              <a:rPr sz="2000" spc="-15" dirty="0">
                <a:solidFill>
                  <a:srgbClr val="000066"/>
                </a:solidFill>
                <a:latin typeface="微软雅黑"/>
                <a:cs typeface="微软雅黑"/>
              </a:rPr>
              <a:t>取出下一个元素，在已经排序的元素序列中从后向前</a:t>
            </a:r>
            <a:r>
              <a:rPr sz="2000" spc="-20" dirty="0">
                <a:solidFill>
                  <a:srgbClr val="000066"/>
                </a:solidFill>
                <a:latin typeface="微软雅黑"/>
                <a:cs typeface="微软雅黑"/>
              </a:rPr>
              <a:t>扫描；</a:t>
            </a:r>
            <a:endParaRPr sz="2000" dirty="0">
              <a:latin typeface="微软雅黑"/>
              <a:cs typeface="微软雅黑"/>
            </a:endParaRPr>
          </a:p>
          <a:p>
            <a:pPr marL="354965" indent="-342265">
              <a:lnSpc>
                <a:spcPts val="2775"/>
              </a:lnSpc>
              <a:buFont typeface="Arial"/>
              <a:buChar char="•"/>
              <a:tabLst>
                <a:tab pos="354965" algn="l"/>
              </a:tabLst>
            </a:pPr>
            <a:r>
              <a:rPr sz="2000" dirty="0">
                <a:solidFill>
                  <a:srgbClr val="000066"/>
                </a:solidFill>
                <a:latin typeface="微软雅黑"/>
                <a:cs typeface="微软雅黑"/>
              </a:rPr>
              <a:t>如果该元素（已排序）</a:t>
            </a:r>
            <a:r>
              <a:rPr sz="2000" spc="-5" dirty="0">
                <a:solidFill>
                  <a:srgbClr val="000066"/>
                </a:solidFill>
                <a:latin typeface="微软雅黑"/>
                <a:cs typeface="微软雅黑"/>
              </a:rPr>
              <a:t>大于新元素，将该元素的值赋</a:t>
            </a:r>
            <a:endParaRPr sz="2000" dirty="0">
              <a:latin typeface="微软雅黑"/>
              <a:cs typeface="微软雅黑"/>
            </a:endParaRPr>
          </a:p>
          <a:p>
            <a:pPr marL="355600">
              <a:lnSpc>
                <a:spcPct val="100000"/>
              </a:lnSpc>
              <a:spcBef>
                <a:spcPts val="5"/>
              </a:spcBef>
            </a:pPr>
            <a:r>
              <a:rPr sz="2000" dirty="0">
                <a:solidFill>
                  <a:srgbClr val="000066"/>
                </a:solidFill>
                <a:latin typeface="微软雅黑"/>
                <a:cs typeface="微软雅黑"/>
              </a:rPr>
              <a:t>值给新元素；循环此步骤</a:t>
            </a:r>
            <a:r>
              <a:rPr sz="2000" spc="-10" dirty="0">
                <a:solidFill>
                  <a:srgbClr val="000066"/>
                </a:solidFill>
                <a:latin typeface="Arial"/>
                <a:cs typeface="Arial"/>
              </a:rPr>
              <a:t>,</a:t>
            </a:r>
            <a:r>
              <a:rPr sz="2000" dirty="0">
                <a:solidFill>
                  <a:srgbClr val="000066"/>
                </a:solidFill>
                <a:latin typeface="微软雅黑"/>
                <a:cs typeface="微软雅黑"/>
              </a:rPr>
              <a:t>直到不大于新元素</a:t>
            </a:r>
            <a:r>
              <a:rPr sz="2000" spc="-50" dirty="0">
                <a:solidFill>
                  <a:srgbClr val="000066"/>
                </a:solidFill>
                <a:latin typeface="Arial"/>
                <a:cs typeface="Arial"/>
              </a:rPr>
              <a:t>;</a:t>
            </a:r>
            <a:endParaRPr sz="2000" dirty="0">
              <a:latin typeface="Arial"/>
              <a:cs typeface="Arial"/>
            </a:endParaRPr>
          </a:p>
          <a:p>
            <a:pPr marL="354965" indent="-342265">
              <a:lnSpc>
                <a:spcPct val="100000"/>
              </a:lnSpc>
              <a:buFont typeface="Arial"/>
              <a:buChar char="•"/>
              <a:tabLst>
                <a:tab pos="354965" algn="l"/>
              </a:tabLst>
            </a:pPr>
            <a:r>
              <a:rPr sz="2000" dirty="0">
                <a:solidFill>
                  <a:srgbClr val="000066"/>
                </a:solidFill>
                <a:latin typeface="微软雅黑"/>
                <a:cs typeface="微软雅黑"/>
              </a:rPr>
              <a:t>一趟出来前面变为有序</a:t>
            </a:r>
            <a:r>
              <a:rPr sz="2000" spc="-10" dirty="0">
                <a:solidFill>
                  <a:srgbClr val="000066"/>
                </a:solidFill>
                <a:latin typeface="Arial"/>
                <a:cs typeface="Arial"/>
              </a:rPr>
              <a:t>,</a:t>
            </a:r>
            <a:r>
              <a:rPr sz="2000" dirty="0">
                <a:solidFill>
                  <a:srgbClr val="000066"/>
                </a:solidFill>
                <a:latin typeface="微软雅黑"/>
                <a:cs typeface="微软雅黑"/>
              </a:rPr>
              <a:t>再选取下一个元素</a:t>
            </a:r>
            <a:r>
              <a:rPr sz="2000" spc="-50" dirty="0">
                <a:solidFill>
                  <a:srgbClr val="000066"/>
                </a:solidFill>
                <a:latin typeface="Arial"/>
                <a:cs typeface="Arial"/>
              </a:rPr>
              <a:t>;</a:t>
            </a:r>
            <a:endParaRPr sz="2000" dirty="0">
              <a:latin typeface="Arial"/>
              <a:cs typeface="Arial"/>
            </a:endParaRPr>
          </a:p>
        </p:txBody>
      </p:sp>
    </p:spTree>
    <p:extLst>
      <p:ext uri="{BB962C8B-B14F-4D97-AF65-F5344CB8AC3E}">
        <p14:creationId xmlns:p14="http://schemas.microsoft.com/office/powerpoint/2010/main" val="1597646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580" y="352806"/>
            <a:ext cx="8229600" cy="6296660"/>
            <a:chOff x="457580" y="352806"/>
            <a:chExt cx="8229600" cy="6296660"/>
          </a:xfrm>
        </p:grpSpPr>
        <p:sp>
          <p:nvSpPr>
            <p:cNvPr id="3" name="object 3"/>
            <p:cNvSpPr/>
            <p:nvPr/>
          </p:nvSpPr>
          <p:spPr>
            <a:xfrm>
              <a:off x="500252" y="357759"/>
              <a:ext cx="8001000" cy="6286500"/>
            </a:xfrm>
            <a:custGeom>
              <a:avLst/>
              <a:gdLst/>
              <a:ahLst/>
              <a:cxnLst/>
              <a:rect l="l" t="t" r="r" b="b"/>
              <a:pathLst>
                <a:path w="8001000" h="6286500">
                  <a:moveTo>
                    <a:pt x="6953250" y="0"/>
                  </a:moveTo>
                  <a:lnTo>
                    <a:pt x="1047750" y="0"/>
                  </a:lnTo>
                  <a:lnTo>
                    <a:pt x="999790" y="1078"/>
                  </a:lnTo>
                  <a:lnTo>
                    <a:pt x="952384" y="4282"/>
                  </a:lnTo>
                  <a:lnTo>
                    <a:pt x="905577" y="9565"/>
                  </a:lnTo>
                  <a:lnTo>
                    <a:pt x="859417" y="16882"/>
                  </a:lnTo>
                  <a:lnTo>
                    <a:pt x="813948" y="26185"/>
                  </a:lnTo>
                  <a:lnTo>
                    <a:pt x="769218" y="37429"/>
                  </a:lnTo>
                  <a:lnTo>
                    <a:pt x="725273" y="50568"/>
                  </a:lnTo>
                  <a:lnTo>
                    <a:pt x="682158" y="65554"/>
                  </a:lnTo>
                  <a:lnTo>
                    <a:pt x="639921" y="82343"/>
                  </a:lnTo>
                  <a:lnTo>
                    <a:pt x="598606" y="100887"/>
                  </a:lnTo>
                  <a:lnTo>
                    <a:pt x="558262" y="121141"/>
                  </a:lnTo>
                  <a:lnTo>
                    <a:pt x="518933" y="143058"/>
                  </a:lnTo>
                  <a:lnTo>
                    <a:pt x="480666" y="166592"/>
                  </a:lnTo>
                  <a:lnTo>
                    <a:pt x="443507" y="191696"/>
                  </a:lnTo>
                  <a:lnTo>
                    <a:pt x="407503" y="218325"/>
                  </a:lnTo>
                  <a:lnTo>
                    <a:pt x="372700" y="246432"/>
                  </a:lnTo>
                  <a:lnTo>
                    <a:pt x="339144" y="275971"/>
                  </a:lnTo>
                  <a:lnTo>
                    <a:pt x="306881" y="306895"/>
                  </a:lnTo>
                  <a:lnTo>
                    <a:pt x="275957" y="339159"/>
                  </a:lnTo>
                  <a:lnTo>
                    <a:pt x="246419" y="372716"/>
                  </a:lnTo>
                  <a:lnTo>
                    <a:pt x="218313" y="407520"/>
                  </a:lnTo>
                  <a:lnTo>
                    <a:pt x="191686" y="443524"/>
                  </a:lnTo>
                  <a:lnTo>
                    <a:pt x="166582" y="480683"/>
                  </a:lnTo>
                  <a:lnTo>
                    <a:pt x="143049" y="518950"/>
                  </a:lnTo>
                  <a:lnTo>
                    <a:pt x="121134" y="558278"/>
                  </a:lnTo>
                  <a:lnTo>
                    <a:pt x="100881" y="598623"/>
                  </a:lnTo>
                  <a:lnTo>
                    <a:pt x="82338" y="639937"/>
                  </a:lnTo>
                  <a:lnTo>
                    <a:pt x="65550" y="682173"/>
                  </a:lnTo>
                  <a:lnTo>
                    <a:pt x="50564" y="725287"/>
                  </a:lnTo>
                  <a:lnTo>
                    <a:pt x="37427" y="769231"/>
                  </a:lnTo>
                  <a:lnTo>
                    <a:pt x="26183" y="813960"/>
                  </a:lnTo>
                  <a:lnTo>
                    <a:pt x="16880" y="859427"/>
                  </a:lnTo>
                  <a:lnTo>
                    <a:pt x="9564" y="905585"/>
                  </a:lnTo>
                  <a:lnTo>
                    <a:pt x="4281" y="952389"/>
                  </a:lnTo>
                  <a:lnTo>
                    <a:pt x="1078" y="999793"/>
                  </a:lnTo>
                  <a:lnTo>
                    <a:pt x="0" y="1047750"/>
                  </a:lnTo>
                  <a:lnTo>
                    <a:pt x="0" y="5238724"/>
                  </a:lnTo>
                  <a:lnTo>
                    <a:pt x="1078" y="5286686"/>
                  </a:lnTo>
                  <a:lnTo>
                    <a:pt x="4281" y="5334094"/>
                  </a:lnTo>
                  <a:lnTo>
                    <a:pt x="9564" y="5380902"/>
                  </a:lnTo>
                  <a:lnTo>
                    <a:pt x="16880" y="5427064"/>
                  </a:lnTo>
                  <a:lnTo>
                    <a:pt x="26183" y="5472534"/>
                  </a:lnTo>
                  <a:lnTo>
                    <a:pt x="37427" y="5517266"/>
                  </a:lnTo>
                  <a:lnTo>
                    <a:pt x="50564" y="5561213"/>
                  </a:lnTo>
                  <a:lnTo>
                    <a:pt x="65550" y="5604329"/>
                  </a:lnTo>
                  <a:lnTo>
                    <a:pt x="82338" y="5646568"/>
                  </a:lnTo>
                  <a:lnTo>
                    <a:pt x="100881" y="5687883"/>
                  </a:lnTo>
                  <a:lnTo>
                    <a:pt x="121134" y="5728229"/>
                  </a:lnTo>
                  <a:lnTo>
                    <a:pt x="143049" y="5767559"/>
                  </a:lnTo>
                  <a:lnTo>
                    <a:pt x="166582" y="5805826"/>
                  </a:lnTo>
                  <a:lnTo>
                    <a:pt x="191686" y="5842986"/>
                  </a:lnTo>
                  <a:lnTo>
                    <a:pt x="218313" y="5878991"/>
                  </a:lnTo>
                  <a:lnTo>
                    <a:pt x="246419" y="5913795"/>
                  </a:lnTo>
                  <a:lnTo>
                    <a:pt x="275957" y="5947351"/>
                  </a:lnTo>
                  <a:lnTo>
                    <a:pt x="306881" y="5979615"/>
                  </a:lnTo>
                  <a:lnTo>
                    <a:pt x="339144" y="6010539"/>
                  </a:lnTo>
                  <a:lnTo>
                    <a:pt x="372700" y="6040078"/>
                  </a:lnTo>
                  <a:lnTo>
                    <a:pt x="407503" y="6068184"/>
                  </a:lnTo>
                  <a:lnTo>
                    <a:pt x="443507" y="6094812"/>
                  </a:lnTo>
                  <a:lnTo>
                    <a:pt x="480666" y="6119916"/>
                  </a:lnTo>
                  <a:lnTo>
                    <a:pt x="518933" y="6143449"/>
                  </a:lnTo>
                  <a:lnTo>
                    <a:pt x="558262" y="6165365"/>
                  </a:lnTo>
                  <a:lnTo>
                    <a:pt x="598606" y="6185617"/>
                  </a:lnTo>
                  <a:lnTo>
                    <a:pt x="639921" y="6204161"/>
                  </a:lnTo>
                  <a:lnTo>
                    <a:pt x="682158" y="6220949"/>
                  </a:lnTo>
                  <a:lnTo>
                    <a:pt x="725273" y="6235935"/>
                  </a:lnTo>
                  <a:lnTo>
                    <a:pt x="769218" y="6249072"/>
                  </a:lnTo>
                  <a:lnTo>
                    <a:pt x="813948" y="6260316"/>
                  </a:lnTo>
                  <a:lnTo>
                    <a:pt x="859417" y="6269619"/>
                  </a:lnTo>
                  <a:lnTo>
                    <a:pt x="905577" y="6276935"/>
                  </a:lnTo>
                  <a:lnTo>
                    <a:pt x="952384" y="6282218"/>
                  </a:lnTo>
                  <a:lnTo>
                    <a:pt x="999790" y="6285421"/>
                  </a:lnTo>
                  <a:lnTo>
                    <a:pt x="1047750" y="6286500"/>
                  </a:lnTo>
                  <a:lnTo>
                    <a:pt x="6953250" y="6286500"/>
                  </a:lnTo>
                  <a:lnTo>
                    <a:pt x="7001206" y="6285421"/>
                  </a:lnTo>
                  <a:lnTo>
                    <a:pt x="7048610" y="6282218"/>
                  </a:lnTo>
                  <a:lnTo>
                    <a:pt x="7095414" y="6276935"/>
                  </a:lnTo>
                  <a:lnTo>
                    <a:pt x="7141572" y="6269619"/>
                  </a:lnTo>
                  <a:lnTo>
                    <a:pt x="7187039" y="6260316"/>
                  </a:lnTo>
                  <a:lnTo>
                    <a:pt x="7231768" y="6249072"/>
                  </a:lnTo>
                  <a:lnTo>
                    <a:pt x="7275712" y="6235935"/>
                  </a:lnTo>
                  <a:lnTo>
                    <a:pt x="7318826" y="6220949"/>
                  </a:lnTo>
                  <a:lnTo>
                    <a:pt x="7361062" y="6204161"/>
                  </a:lnTo>
                  <a:lnTo>
                    <a:pt x="7402376" y="6185617"/>
                  </a:lnTo>
                  <a:lnTo>
                    <a:pt x="7442721" y="6165365"/>
                  </a:lnTo>
                  <a:lnTo>
                    <a:pt x="7482049" y="6143449"/>
                  </a:lnTo>
                  <a:lnTo>
                    <a:pt x="7520316" y="6119916"/>
                  </a:lnTo>
                  <a:lnTo>
                    <a:pt x="7557475" y="6094812"/>
                  </a:lnTo>
                  <a:lnTo>
                    <a:pt x="7593479" y="6068184"/>
                  </a:lnTo>
                  <a:lnTo>
                    <a:pt x="7628283" y="6040078"/>
                  </a:lnTo>
                  <a:lnTo>
                    <a:pt x="7661840" y="6010539"/>
                  </a:lnTo>
                  <a:lnTo>
                    <a:pt x="7694104" y="5979615"/>
                  </a:lnTo>
                  <a:lnTo>
                    <a:pt x="7725028" y="5947351"/>
                  </a:lnTo>
                  <a:lnTo>
                    <a:pt x="7754567" y="5913795"/>
                  </a:lnTo>
                  <a:lnTo>
                    <a:pt x="7782674" y="5878991"/>
                  </a:lnTo>
                  <a:lnTo>
                    <a:pt x="7809303" y="5842986"/>
                  </a:lnTo>
                  <a:lnTo>
                    <a:pt x="7834407" y="5805826"/>
                  </a:lnTo>
                  <a:lnTo>
                    <a:pt x="7857941" y="5767559"/>
                  </a:lnTo>
                  <a:lnTo>
                    <a:pt x="7879858" y="5728229"/>
                  </a:lnTo>
                  <a:lnTo>
                    <a:pt x="7900112" y="5687883"/>
                  </a:lnTo>
                  <a:lnTo>
                    <a:pt x="7918656" y="5646568"/>
                  </a:lnTo>
                  <a:lnTo>
                    <a:pt x="7935445" y="5604329"/>
                  </a:lnTo>
                  <a:lnTo>
                    <a:pt x="7950431" y="5561213"/>
                  </a:lnTo>
                  <a:lnTo>
                    <a:pt x="7963570" y="5517266"/>
                  </a:lnTo>
                  <a:lnTo>
                    <a:pt x="7974814" y="5472534"/>
                  </a:lnTo>
                  <a:lnTo>
                    <a:pt x="7984117" y="5427064"/>
                  </a:lnTo>
                  <a:lnTo>
                    <a:pt x="7991434" y="5380902"/>
                  </a:lnTo>
                  <a:lnTo>
                    <a:pt x="7996717" y="5334094"/>
                  </a:lnTo>
                  <a:lnTo>
                    <a:pt x="7999921" y="5286686"/>
                  </a:lnTo>
                  <a:lnTo>
                    <a:pt x="8001000" y="5238724"/>
                  </a:lnTo>
                  <a:lnTo>
                    <a:pt x="8001000" y="1047750"/>
                  </a:lnTo>
                  <a:lnTo>
                    <a:pt x="7999921" y="999793"/>
                  </a:lnTo>
                  <a:lnTo>
                    <a:pt x="7996717" y="952389"/>
                  </a:lnTo>
                  <a:lnTo>
                    <a:pt x="7991434" y="905585"/>
                  </a:lnTo>
                  <a:lnTo>
                    <a:pt x="7984117" y="859427"/>
                  </a:lnTo>
                  <a:lnTo>
                    <a:pt x="7974814" y="813960"/>
                  </a:lnTo>
                  <a:lnTo>
                    <a:pt x="7963570" y="769231"/>
                  </a:lnTo>
                  <a:lnTo>
                    <a:pt x="7950431" y="725287"/>
                  </a:lnTo>
                  <a:lnTo>
                    <a:pt x="7935445" y="682173"/>
                  </a:lnTo>
                  <a:lnTo>
                    <a:pt x="7918656" y="639937"/>
                  </a:lnTo>
                  <a:lnTo>
                    <a:pt x="7900112" y="598623"/>
                  </a:lnTo>
                  <a:lnTo>
                    <a:pt x="7879858" y="558278"/>
                  </a:lnTo>
                  <a:lnTo>
                    <a:pt x="7857941" y="518950"/>
                  </a:lnTo>
                  <a:lnTo>
                    <a:pt x="7834407" y="480683"/>
                  </a:lnTo>
                  <a:lnTo>
                    <a:pt x="7809303" y="443524"/>
                  </a:lnTo>
                  <a:lnTo>
                    <a:pt x="7782674" y="407520"/>
                  </a:lnTo>
                  <a:lnTo>
                    <a:pt x="7754567" y="372716"/>
                  </a:lnTo>
                  <a:lnTo>
                    <a:pt x="7725028" y="339159"/>
                  </a:lnTo>
                  <a:lnTo>
                    <a:pt x="7694104" y="306895"/>
                  </a:lnTo>
                  <a:lnTo>
                    <a:pt x="7661840" y="275971"/>
                  </a:lnTo>
                  <a:lnTo>
                    <a:pt x="7628283" y="246432"/>
                  </a:lnTo>
                  <a:lnTo>
                    <a:pt x="7593479" y="218325"/>
                  </a:lnTo>
                  <a:lnTo>
                    <a:pt x="7557475" y="191696"/>
                  </a:lnTo>
                  <a:lnTo>
                    <a:pt x="7520316" y="166592"/>
                  </a:lnTo>
                  <a:lnTo>
                    <a:pt x="7482049" y="143058"/>
                  </a:lnTo>
                  <a:lnTo>
                    <a:pt x="7442721" y="121141"/>
                  </a:lnTo>
                  <a:lnTo>
                    <a:pt x="7402376" y="100887"/>
                  </a:lnTo>
                  <a:lnTo>
                    <a:pt x="7361062" y="82343"/>
                  </a:lnTo>
                  <a:lnTo>
                    <a:pt x="7318826" y="65554"/>
                  </a:lnTo>
                  <a:lnTo>
                    <a:pt x="7275712" y="50568"/>
                  </a:lnTo>
                  <a:lnTo>
                    <a:pt x="7231768" y="37429"/>
                  </a:lnTo>
                  <a:lnTo>
                    <a:pt x="7187039" y="26185"/>
                  </a:lnTo>
                  <a:lnTo>
                    <a:pt x="7141572" y="16882"/>
                  </a:lnTo>
                  <a:lnTo>
                    <a:pt x="7095414" y="9565"/>
                  </a:lnTo>
                  <a:lnTo>
                    <a:pt x="7048610" y="4282"/>
                  </a:lnTo>
                  <a:lnTo>
                    <a:pt x="7001206" y="1078"/>
                  </a:lnTo>
                  <a:lnTo>
                    <a:pt x="6953250" y="0"/>
                  </a:lnTo>
                  <a:close/>
                </a:path>
              </a:pathLst>
            </a:custGeom>
            <a:solidFill>
              <a:srgbClr val="FFFFFF"/>
            </a:solidFill>
          </p:spPr>
          <p:txBody>
            <a:bodyPr wrap="square" lIns="0" tIns="0" rIns="0" bIns="0" rtlCol="0"/>
            <a:lstStyle/>
            <a:p>
              <a:endParaRPr/>
            </a:p>
          </p:txBody>
        </p:sp>
        <p:sp>
          <p:nvSpPr>
            <p:cNvPr id="4" name="object 4"/>
            <p:cNvSpPr/>
            <p:nvPr/>
          </p:nvSpPr>
          <p:spPr>
            <a:xfrm>
              <a:off x="500252" y="357759"/>
              <a:ext cx="8001000" cy="6286500"/>
            </a:xfrm>
            <a:custGeom>
              <a:avLst/>
              <a:gdLst/>
              <a:ahLst/>
              <a:cxnLst/>
              <a:rect l="l" t="t" r="r" b="b"/>
              <a:pathLst>
                <a:path w="8001000" h="6286500">
                  <a:moveTo>
                    <a:pt x="0" y="1047750"/>
                  </a:moveTo>
                  <a:lnTo>
                    <a:pt x="1078" y="999793"/>
                  </a:lnTo>
                  <a:lnTo>
                    <a:pt x="4281" y="952389"/>
                  </a:lnTo>
                  <a:lnTo>
                    <a:pt x="9564" y="905585"/>
                  </a:lnTo>
                  <a:lnTo>
                    <a:pt x="16880" y="859427"/>
                  </a:lnTo>
                  <a:lnTo>
                    <a:pt x="26183" y="813960"/>
                  </a:lnTo>
                  <a:lnTo>
                    <a:pt x="37427" y="769231"/>
                  </a:lnTo>
                  <a:lnTo>
                    <a:pt x="50564" y="725287"/>
                  </a:lnTo>
                  <a:lnTo>
                    <a:pt x="65550" y="682173"/>
                  </a:lnTo>
                  <a:lnTo>
                    <a:pt x="82338" y="639937"/>
                  </a:lnTo>
                  <a:lnTo>
                    <a:pt x="100881" y="598623"/>
                  </a:lnTo>
                  <a:lnTo>
                    <a:pt x="121134" y="558278"/>
                  </a:lnTo>
                  <a:lnTo>
                    <a:pt x="143049" y="518950"/>
                  </a:lnTo>
                  <a:lnTo>
                    <a:pt x="166582" y="480683"/>
                  </a:lnTo>
                  <a:lnTo>
                    <a:pt x="191686" y="443524"/>
                  </a:lnTo>
                  <a:lnTo>
                    <a:pt x="218313" y="407520"/>
                  </a:lnTo>
                  <a:lnTo>
                    <a:pt x="246419" y="372716"/>
                  </a:lnTo>
                  <a:lnTo>
                    <a:pt x="275957" y="339159"/>
                  </a:lnTo>
                  <a:lnTo>
                    <a:pt x="306881" y="306895"/>
                  </a:lnTo>
                  <a:lnTo>
                    <a:pt x="339144" y="275971"/>
                  </a:lnTo>
                  <a:lnTo>
                    <a:pt x="372700" y="246432"/>
                  </a:lnTo>
                  <a:lnTo>
                    <a:pt x="407503" y="218325"/>
                  </a:lnTo>
                  <a:lnTo>
                    <a:pt x="443507" y="191696"/>
                  </a:lnTo>
                  <a:lnTo>
                    <a:pt x="480666" y="166592"/>
                  </a:lnTo>
                  <a:lnTo>
                    <a:pt x="518933" y="143058"/>
                  </a:lnTo>
                  <a:lnTo>
                    <a:pt x="558262" y="121141"/>
                  </a:lnTo>
                  <a:lnTo>
                    <a:pt x="598606" y="100887"/>
                  </a:lnTo>
                  <a:lnTo>
                    <a:pt x="639921" y="82343"/>
                  </a:lnTo>
                  <a:lnTo>
                    <a:pt x="682158" y="65554"/>
                  </a:lnTo>
                  <a:lnTo>
                    <a:pt x="725273" y="50568"/>
                  </a:lnTo>
                  <a:lnTo>
                    <a:pt x="769218" y="37429"/>
                  </a:lnTo>
                  <a:lnTo>
                    <a:pt x="813948" y="26185"/>
                  </a:lnTo>
                  <a:lnTo>
                    <a:pt x="859417" y="16882"/>
                  </a:lnTo>
                  <a:lnTo>
                    <a:pt x="905577" y="9565"/>
                  </a:lnTo>
                  <a:lnTo>
                    <a:pt x="952384" y="4282"/>
                  </a:lnTo>
                  <a:lnTo>
                    <a:pt x="999790" y="1078"/>
                  </a:lnTo>
                  <a:lnTo>
                    <a:pt x="1047750" y="0"/>
                  </a:lnTo>
                  <a:lnTo>
                    <a:pt x="6953250" y="0"/>
                  </a:lnTo>
                  <a:lnTo>
                    <a:pt x="7001206" y="1078"/>
                  </a:lnTo>
                  <a:lnTo>
                    <a:pt x="7048610" y="4282"/>
                  </a:lnTo>
                  <a:lnTo>
                    <a:pt x="7095414" y="9565"/>
                  </a:lnTo>
                  <a:lnTo>
                    <a:pt x="7141572" y="16882"/>
                  </a:lnTo>
                  <a:lnTo>
                    <a:pt x="7187039" y="26185"/>
                  </a:lnTo>
                  <a:lnTo>
                    <a:pt x="7231768" y="37429"/>
                  </a:lnTo>
                  <a:lnTo>
                    <a:pt x="7275712" y="50568"/>
                  </a:lnTo>
                  <a:lnTo>
                    <a:pt x="7318826" y="65554"/>
                  </a:lnTo>
                  <a:lnTo>
                    <a:pt x="7361062" y="82343"/>
                  </a:lnTo>
                  <a:lnTo>
                    <a:pt x="7402376" y="100887"/>
                  </a:lnTo>
                  <a:lnTo>
                    <a:pt x="7442721" y="121141"/>
                  </a:lnTo>
                  <a:lnTo>
                    <a:pt x="7482049" y="143058"/>
                  </a:lnTo>
                  <a:lnTo>
                    <a:pt x="7520316" y="166592"/>
                  </a:lnTo>
                  <a:lnTo>
                    <a:pt x="7557475" y="191696"/>
                  </a:lnTo>
                  <a:lnTo>
                    <a:pt x="7593479" y="218325"/>
                  </a:lnTo>
                  <a:lnTo>
                    <a:pt x="7628283" y="246432"/>
                  </a:lnTo>
                  <a:lnTo>
                    <a:pt x="7661840" y="275971"/>
                  </a:lnTo>
                  <a:lnTo>
                    <a:pt x="7694104" y="306895"/>
                  </a:lnTo>
                  <a:lnTo>
                    <a:pt x="7725028" y="339159"/>
                  </a:lnTo>
                  <a:lnTo>
                    <a:pt x="7754567" y="372716"/>
                  </a:lnTo>
                  <a:lnTo>
                    <a:pt x="7782674" y="407520"/>
                  </a:lnTo>
                  <a:lnTo>
                    <a:pt x="7809303" y="443524"/>
                  </a:lnTo>
                  <a:lnTo>
                    <a:pt x="7834407" y="480683"/>
                  </a:lnTo>
                  <a:lnTo>
                    <a:pt x="7857941" y="518950"/>
                  </a:lnTo>
                  <a:lnTo>
                    <a:pt x="7879858" y="558278"/>
                  </a:lnTo>
                  <a:lnTo>
                    <a:pt x="7900112" y="598623"/>
                  </a:lnTo>
                  <a:lnTo>
                    <a:pt x="7918656" y="639937"/>
                  </a:lnTo>
                  <a:lnTo>
                    <a:pt x="7935445" y="682173"/>
                  </a:lnTo>
                  <a:lnTo>
                    <a:pt x="7950431" y="725287"/>
                  </a:lnTo>
                  <a:lnTo>
                    <a:pt x="7963570" y="769231"/>
                  </a:lnTo>
                  <a:lnTo>
                    <a:pt x="7974814" y="813960"/>
                  </a:lnTo>
                  <a:lnTo>
                    <a:pt x="7984117" y="859427"/>
                  </a:lnTo>
                  <a:lnTo>
                    <a:pt x="7991434" y="905585"/>
                  </a:lnTo>
                  <a:lnTo>
                    <a:pt x="7996717" y="952389"/>
                  </a:lnTo>
                  <a:lnTo>
                    <a:pt x="7999921" y="999793"/>
                  </a:lnTo>
                  <a:lnTo>
                    <a:pt x="8001000" y="1047750"/>
                  </a:lnTo>
                  <a:lnTo>
                    <a:pt x="8001000" y="5238724"/>
                  </a:lnTo>
                  <a:lnTo>
                    <a:pt x="7999921" y="5286686"/>
                  </a:lnTo>
                  <a:lnTo>
                    <a:pt x="7996717" y="5334094"/>
                  </a:lnTo>
                  <a:lnTo>
                    <a:pt x="7991434" y="5380902"/>
                  </a:lnTo>
                  <a:lnTo>
                    <a:pt x="7984117" y="5427064"/>
                  </a:lnTo>
                  <a:lnTo>
                    <a:pt x="7974814" y="5472534"/>
                  </a:lnTo>
                  <a:lnTo>
                    <a:pt x="7963570" y="5517266"/>
                  </a:lnTo>
                  <a:lnTo>
                    <a:pt x="7950431" y="5561213"/>
                  </a:lnTo>
                  <a:lnTo>
                    <a:pt x="7935445" y="5604329"/>
                  </a:lnTo>
                  <a:lnTo>
                    <a:pt x="7918656" y="5646568"/>
                  </a:lnTo>
                  <a:lnTo>
                    <a:pt x="7900112" y="5687883"/>
                  </a:lnTo>
                  <a:lnTo>
                    <a:pt x="7879858" y="5728229"/>
                  </a:lnTo>
                  <a:lnTo>
                    <a:pt x="7857941" y="5767559"/>
                  </a:lnTo>
                  <a:lnTo>
                    <a:pt x="7834407" y="5805826"/>
                  </a:lnTo>
                  <a:lnTo>
                    <a:pt x="7809303" y="5842986"/>
                  </a:lnTo>
                  <a:lnTo>
                    <a:pt x="7782674" y="5878991"/>
                  </a:lnTo>
                  <a:lnTo>
                    <a:pt x="7754567" y="5913795"/>
                  </a:lnTo>
                  <a:lnTo>
                    <a:pt x="7725028" y="5947351"/>
                  </a:lnTo>
                  <a:lnTo>
                    <a:pt x="7694104" y="5979615"/>
                  </a:lnTo>
                  <a:lnTo>
                    <a:pt x="7661840" y="6010539"/>
                  </a:lnTo>
                  <a:lnTo>
                    <a:pt x="7628283" y="6040078"/>
                  </a:lnTo>
                  <a:lnTo>
                    <a:pt x="7593479" y="6068184"/>
                  </a:lnTo>
                  <a:lnTo>
                    <a:pt x="7557475" y="6094812"/>
                  </a:lnTo>
                  <a:lnTo>
                    <a:pt x="7520316" y="6119916"/>
                  </a:lnTo>
                  <a:lnTo>
                    <a:pt x="7482049" y="6143449"/>
                  </a:lnTo>
                  <a:lnTo>
                    <a:pt x="7442721" y="6165365"/>
                  </a:lnTo>
                  <a:lnTo>
                    <a:pt x="7402376" y="6185617"/>
                  </a:lnTo>
                  <a:lnTo>
                    <a:pt x="7361062" y="6204161"/>
                  </a:lnTo>
                  <a:lnTo>
                    <a:pt x="7318826" y="6220949"/>
                  </a:lnTo>
                  <a:lnTo>
                    <a:pt x="7275712" y="6235935"/>
                  </a:lnTo>
                  <a:lnTo>
                    <a:pt x="7231768" y="6249072"/>
                  </a:lnTo>
                  <a:lnTo>
                    <a:pt x="7187039" y="6260316"/>
                  </a:lnTo>
                  <a:lnTo>
                    <a:pt x="7141572" y="6269619"/>
                  </a:lnTo>
                  <a:lnTo>
                    <a:pt x="7095414" y="6276935"/>
                  </a:lnTo>
                  <a:lnTo>
                    <a:pt x="7048610" y="6282218"/>
                  </a:lnTo>
                  <a:lnTo>
                    <a:pt x="7001206" y="6285421"/>
                  </a:lnTo>
                  <a:lnTo>
                    <a:pt x="6953250" y="6286500"/>
                  </a:lnTo>
                  <a:lnTo>
                    <a:pt x="1047750" y="6286500"/>
                  </a:lnTo>
                  <a:lnTo>
                    <a:pt x="999790" y="6285421"/>
                  </a:lnTo>
                  <a:lnTo>
                    <a:pt x="952384" y="6282218"/>
                  </a:lnTo>
                  <a:lnTo>
                    <a:pt x="905577" y="6276935"/>
                  </a:lnTo>
                  <a:lnTo>
                    <a:pt x="859417" y="6269619"/>
                  </a:lnTo>
                  <a:lnTo>
                    <a:pt x="813948" y="6260316"/>
                  </a:lnTo>
                  <a:lnTo>
                    <a:pt x="769218" y="6249072"/>
                  </a:lnTo>
                  <a:lnTo>
                    <a:pt x="725273" y="6235935"/>
                  </a:lnTo>
                  <a:lnTo>
                    <a:pt x="682158" y="6220949"/>
                  </a:lnTo>
                  <a:lnTo>
                    <a:pt x="639921" y="6204161"/>
                  </a:lnTo>
                  <a:lnTo>
                    <a:pt x="598606" y="6185617"/>
                  </a:lnTo>
                  <a:lnTo>
                    <a:pt x="558262" y="6165365"/>
                  </a:lnTo>
                  <a:lnTo>
                    <a:pt x="518933" y="6143449"/>
                  </a:lnTo>
                  <a:lnTo>
                    <a:pt x="480666" y="6119916"/>
                  </a:lnTo>
                  <a:lnTo>
                    <a:pt x="443507" y="6094812"/>
                  </a:lnTo>
                  <a:lnTo>
                    <a:pt x="407503" y="6068184"/>
                  </a:lnTo>
                  <a:lnTo>
                    <a:pt x="372700" y="6040078"/>
                  </a:lnTo>
                  <a:lnTo>
                    <a:pt x="339144" y="6010539"/>
                  </a:lnTo>
                  <a:lnTo>
                    <a:pt x="306881" y="5979615"/>
                  </a:lnTo>
                  <a:lnTo>
                    <a:pt x="275957" y="5947351"/>
                  </a:lnTo>
                  <a:lnTo>
                    <a:pt x="246419" y="5913795"/>
                  </a:lnTo>
                  <a:lnTo>
                    <a:pt x="218313" y="5878991"/>
                  </a:lnTo>
                  <a:lnTo>
                    <a:pt x="191686" y="5842986"/>
                  </a:lnTo>
                  <a:lnTo>
                    <a:pt x="166582" y="5805826"/>
                  </a:lnTo>
                  <a:lnTo>
                    <a:pt x="143049" y="5767559"/>
                  </a:lnTo>
                  <a:lnTo>
                    <a:pt x="121134" y="5728229"/>
                  </a:lnTo>
                  <a:lnTo>
                    <a:pt x="100881" y="5687883"/>
                  </a:lnTo>
                  <a:lnTo>
                    <a:pt x="82338" y="5646568"/>
                  </a:lnTo>
                  <a:lnTo>
                    <a:pt x="65550" y="5604329"/>
                  </a:lnTo>
                  <a:lnTo>
                    <a:pt x="50564" y="5561213"/>
                  </a:lnTo>
                  <a:lnTo>
                    <a:pt x="37427" y="5517266"/>
                  </a:lnTo>
                  <a:lnTo>
                    <a:pt x="26183" y="5472534"/>
                  </a:lnTo>
                  <a:lnTo>
                    <a:pt x="16880" y="5427064"/>
                  </a:lnTo>
                  <a:lnTo>
                    <a:pt x="9564" y="5380902"/>
                  </a:lnTo>
                  <a:lnTo>
                    <a:pt x="4281" y="5334094"/>
                  </a:lnTo>
                  <a:lnTo>
                    <a:pt x="1078" y="5286686"/>
                  </a:lnTo>
                  <a:lnTo>
                    <a:pt x="0" y="5238724"/>
                  </a:lnTo>
                  <a:lnTo>
                    <a:pt x="0" y="1047750"/>
                  </a:lnTo>
                  <a:close/>
                </a:path>
              </a:pathLst>
            </a:custGeom>
            <a:ln w="9906">
              <a:solidFill>
                <a:srgbClr val="000000"/>
              </a:solidFill>
            </a:ln>
          </p:spPr>
          <p:txBody>
            <a:bodyPr wrap="square" lIns="0" tIns="0" rIns="0" bIns="0" rtlCol="0"/>
            <a:lstStyle/>
            <a:p>
              <a:endParaRPr/>
            </a:p>
          </p:txBody>
        </p:sp>
      </p:grpSp>
      <p:sp>
        <p:nvSpPr>
          <p:cNvPr id="5" name="object 5"/>
          <p:cNvSpPr txBox="1"/>
          <p:nvPr/>
        </p:nvSpPr>
        <p:spPr>
          <a:xfrm>
            <a:off x="885697" y="446481"/>
            <a:ext cx="3733800" cy="1305560"/>
          </a:xfrm>
          <a:prstGeom prst="rect">
            <a:avLst/>
          </a:prstGeom>
        </p:spPr>
        <p:txBody>
          <a:bodyPr vert="horz" wrap="square" lIns="0" tIns="134620" rIns="0" bIns="0" rtlCol="0">
            <a:spAutoFit/>
          </a:bodyPr>
          <a:lstStyle/>
          <a:p>
            <a:pPr marL="12700">
              <a:lnSpc>
                <a:spcPct val="100000"/>
              </a:lnSpc>
              <a:spcBef>
                <a:spcPts val="1060"/>
              </a:spcBef>
            </a:pPr>
            <a:r>
              <a:rPr sz="2000" spc="-10" dirty="0">
                <a:solidFill>
                  <a:srgbClr val="000066"/>
                </a:solidFill>
                <a:latin typeface="Arial"/>
                <a:cs typeface="Arial"/>
              </a:rPr>
              <a:t>template&lt;class</a:t>
            </a:r>
            <a:r>
              <a:rPr sz="2000" spc="-30" dirty="0">
                <a:solidFill>
                  <a:srgbClr val="000066"/>
                </a:solidFill>
                <a:latin typeface="Arial"/>
                <a:cs typeface="Arial"/>
              </a:rPr>
              <a:t> </a:t>
            </a:r>
            <a:r>
              <a:rPr sz="2000" spc="-10" dirty="0">
                <a:solidFill>
                  <a:srgbClr val="000066"/>
                </a:solidFill>
                <a:latin typeface="Arial"/>
                <a:cs typeface="Arial"/>
              </a:rPr>
              <a:t>Type&gt;</a:t>
            </a:r>
            <a:endParaRPr sz="2000">
              <a:latin typeface="Arial"/>
              <a:cs typeface="Arial"/>
            </a:endParaRPr>
          </a:p>
          <a:p>
            <a:pPr marL="12700">
              <a:lnSpc>
                <a:spcPct val="100000"/>
              </a:lnSpc>
              <a:spcBef>
                <a:spcPts val="960"/>
              </a:spcBef>
            </a:pPr>
            <a:r>
              <a:rPr sz="2000" dirty="0">
                <a:solidFill>
                  <a:srgbClr val="000066"/>
                </a:solidFill>
                <a:latin typeface="Arial"/>
                <a:cs typeface="Arial"/>
              </a:rPr>
              <a:t>void</a:t>
            </a:r>
            <a:r>
              <a:rPr sz="2000" spc="-55" dirty="0">
                <a:solidFill>
                  <a:srgbClr val="000066"/>
                </a:solidFill>
                <a:latin typeface="Arial"/>
                <a:cs typeface="Arial"/>
              </a:rPr>
              <a:t> </a:t>
            </a:r>
            <a:r>
              <a:rPr sz="2000" spc="-10" dirty="0">
                <a:solidFill>
                  <a:srgbClr val="000066"/>
                </a:solidFill>
                <a:latin typeface="Arial"/>
                <a:cs typeface="Arial"/>
              </a:rPr>
              <a:t>insertion_sort(Type</a:t>
            </a:r>
            <a:r>
              <a:rPr sz="2000" spc="-55" dirty="0">
                <a:solidFill>
                  <a:srgbClr val="000066"/>
                </a:solidFill>
                <a:latin typeface="Arial"/>
                <a:cs typeface="Arial"/>
              </a:rPr>
              <a:t> </a:t>
            </a:r>
            <a:r>
              <a:rPr sz="2000" dirty="0">
                <a:solidFill>
                  <a:srgbClr val="000066"/>
                </a:solidFill>
                <a:latin typeface="Arial"/>
                <a:cs typeface="Arial"/>
              </a:rPr>
              <a:t>*a,</a:t>
            </a:r>
            <a:r>
              <a:rPr sz="2000" spc="-75" dirty="0">
                <a:solidFill>
                  <a:srgbClr val="000066"/>
                </a:solidFill>
                <a:latin typeface="Arial"/>
                <a:cs typeface="Arial"/>
              </a:rPr>
              <a:t> </a:t>
            </a:r>
            <a:r>
              <a:rPr sz="2000" dirty="0">
                <a:solidFill>
                  <a:srgbClr val="000066"/>
                </a:solidFill>
                <a:latin typeface="Arial"/>
                <a:cs typeface="Arial"/>
              </a:rPr>
              <a:t>int</a:t>
            </a:r>
            <a:r>
              <a:rPr sz="2000" spc="-50" dirty="0">
                <a:solidFill>
                  <a:srgbClr val="000066"/>
                </a:solidFill>
                <a:latin typeface="Arial"/>
                <a:cs typeface="Arial"/>
              </a:rPr>
              <a:t> </a:t>
            </a:r>
            <a:r>
              <a:rPr sz="2000" spc="-25" dirty="0">
                <a:solidFill>
                  <a:srgbClr val="000066"/>
                </a:solidFill>
                <a:latin typeface="Arial"/>
                <a:cs typeface="Arial"/>
              </a:rPr>
              <a:t>n)</a:t>
            </a:r>
            <a:endParaRPr sz="2000">
              <a:latin typeface="Arial"/>
              <a:cs typeface="Arial"/>
            </a:endParaRPr>
          </a:p>
          <a:p>
            <a:pPr marL="12700">
              <a:lnSpc>
                <a:spcPct val="100000"/>
              </a:lnSpc>
              <a:spcBef>
                <a:spcPts val="960"/>
              </a:spcBef>
            </a:pPr>
            <a:r>
              <a:rPr sz="2000" spc="-5" dirty="0">
                <a:solidFill>
                  <a:srgbClr val="000066"/>
                </a:solidFill>
                <a:latin typeface="Arial"/>
                <a:cs typeface="Arial"/>
              </a:rPr>
              <a:t>{</a:t>
            </a:r>
            <a:endParaRPr sz="2000">
              <a:latin typeface="Arial"/>
              <a:cs typeface="Arial"/>
            </a:endParaRPr>
          </a:p>
        </p:txBody>
      </p:sp>
      <p:graphicFrame>
        <p:nvGraphicFramePr>
          <p:cNvPr id="6" name="object 6"/>
          <p:cNvGraphicFramePr>
            <a:graphicFrameLocks noGrp="1"/>
          </p:cNvGraphicFramePr>
          <p:nvPr/>
        </p:nvGraphicFramePr>
        <p:xfrm>
          <a:off x="1142491" y="1885602"/>
          <a:ext cx="6529069" cy="3696334"/>
        </p:xfrm>
        <a:graphic>
          <a:graphicData uri="http://schemas.openxmlformats.org/drawingml/2006/table">
            <a:tbl>
              <a:tblPr firstRow="1" bandRow="1">
                <a:tableStyleId>{2D5ABB26-0587-4C30-8999-92F81FD0307C}</a:tableStyleId>
              </a:tblPr>
              <a:tblGrid>
                <a:gridCol w="3503295">
                  <a:extLst>
                    <a:ext uri="{9D8B030D-6E8A-4147-A177-3AD203B41FA5}">
                      <a16:colId xmlns:a16="http://schemas.microsoft.com/office/drawing/2014/main" val="20000"/>
                    </a:ext>
                  </a:extLst>
                </a:gridCol>
                <a:gridCol w="525779">
                  <a:extLst>
                    <a:ext uri="{9D8B030D-6E8A-4147-A177-3AD203B41FA5}">
                      <a16:colId xmlns:a16="http://schemas.microsoft.com/office/drawing/2014/main" val="20001"/>
                    </a:ext>
                  </a:extLst>
                </a:gridCol>
                <a:gridCol w="817245">
                  <a:extLst>
                    <a:ext uri="{9D8B030D-6E8A-4147-A177-3AD203B41FA5}">
                      <a16:colId xmlns:a16="http://schemas.microsoft.com/office/drawing/2014/main" val="20002"/>
                    </a:ext>
                  </a:extLst>
                </a:gridCol>
                <a:gridCol w="1682750">
                  <a:extLst>
                    <a:ext uri="{9D8B030D-6E8A-4147-A177-3AD203B41FA5}">
                      <a16:colId xmlns:a16="http://schemas.microsoft.com/office/drawing/2014/main" val="20003"/>
                    </a:ext>
                  </a:extLst>
                </a:gridCol>
              </a:tblGrid>
              <a:tr h="354965">
                <a:tc>
                  <a:txBody>
                    <a:bodyPr/>
                    <a:lstStyle/>
                    <a:p>
                      <a:pPr marL="31750">
                        <a:lnSpc>
                          <a:spcPts val="2210"/>
                        </a:lnSpc>
                      </a:pPr>
                      <a:r>
                        <a:rPr sz="2000" spc="-20" dirty="0">
                          <a:solidFill>
                            <a:srgbClr val="000066"/>
                          </a:solidFill>
                          <a:latin typeface="Arial"/>
                          <a:cs typeface="Arial"/>
                        </a:rPr>
                        <a:t>Type</a:t>
                      </a:r>
                      <a:r>
                        <a:rPr sz="2000" spc="-90" dirty="0">
                          <a:solidFill>
                            <a:srgbClr val="000066"/>
                          </a:solidFill>
                          <a:latin typeface="Arial"/>
                          <a:cs typeface="Arial"/>
                        </a:rPr>
                        <a:t> </a:t>
                      </a:r>
                      <a:r>
                        <a:rPr sz="2000" spc="-20" dirty="0">
                          <a:solidFill>
                            <a:srgbClr val="000066"/>
                          </a:solidFill>
                          <a:latin typeface="Arial"/>
                          <a:cs typeface="Arial"/>
                        </a:rPr>
                        <a:t>key;</a:t>
                      </a:r>
                      <a:endParaRPr sz="2000">
                        <a:latin typeface="Arial"/>
                        <a:cs typeface="Arial"/>
                      </a:endParaRPr>
                    </a:p>
                  </a:txBody>
                  <a:tcPr marL="0" marR="0" marT="0" marB="0"/>
                </a:tc>
                <a:tc>
                  <a:txBody>
                    <a:bodyPr/>
                    <a:lstStyle/>
                    <a:p>
                      <a:pPr marR="106045" algn="r">
                        <a:lnSpc>
                          <a:spcPts val="2210"/>
                        </a:lnSpc>
                      </a:pPr>
                      <a:r>
                        <a:rPr sz="2000" spc="-25" dirty="0">
                          <a:solidFill>
                            <a:srgbClr val="000066"/>
                          </a:solidFill>
                          <a:latin typeface="Arial"/>
                          <a:cs typeface="Arial"/>
                        </a:rPr>
                        <a:t>//</a:t>
                      </a:r>
                      <a:endParaRPr sz="2000">
                        <a:latin typeface="Arial"/>
                        <a:cs typeface="Arial"/>
                      </a:endParaRPr>
                    </a:p>
                  </a:txBody>
                  <a:tcPr marL="0" marR="0" marT="0" marB="0"/>
                </a:tc>
                <a:tc>
                  <a:txBody>
                    <a:bodyPr/>
                    <a:lstStyle/>
                    <a:p>
                      <a:pPr marL="91440">
                        <a:lnSpc>
                          <a:spcPts val="2210"/>
                        </a:lnSpc>
                      </a:pPr>
                      <a:r>
                        <a:rPr sz="2000" spc="-20" dirty="0">
                          <a:solidFill>
                            <a:srgbClr val="F72300"/>
                          </a:solidFill>
                          <a:latin typeface="Arial"/>
                          <a:cs typeface="Arial"/>
                        </a:rPr>
                        <a:t>cost</a:t>
                      </a:r>
                      <a:endParaRPr sz="2000">
                        <a:latin typeface="Arial"/>
                        <a:cs typeface="Arial"/>
                      </a:endParaRPr>
                    </a:p>
                  </a:txBody>
                  <a:tcPr marL="0" marR="0" marT="0" marB="0"/>
                </a:tc>
                <a:tc>
                  <a:txBody>
                    <a:bodyPr/>
                    <a:lstStyle/>
                    <a:p>
                      <a:pPr marL="298450">
                        <a:lnSpc>
                          <a:spcPts val="2210"/>
                        </a:lnSpc>
                      </a:pPr>
                      <a:r>
                        <a:rPr sz="2000" spc="-10" dirty="0">
                          <a:solidFill>
                            <a:srgbClr val="F72300"/>
                          </a:solidFill>
                          <a:latin typeface="Arial"/>
                          <a:cs typeface="Arial"/>
                        </a:rPr>
                        <a:t>times</a:t>
                      </a:r>
                      <a:endParaRPr sz="2000">
                        <a:latin typeface="Arial"/>
                        <a:cs typeface="Arial"/>
                      </a:endParaRPr>
                    </a:p>
                  </a:txBody>
                  <a:tcPr marL="0" marR="0" marT="0" marB="0"/>
                </a:tc>
                <a:extLst>
                  <a:ext uri="{0D108BD9-81ED-4DB2-BD59-A6C34878D82A}">
                    <a16:rowId xmlns:a16="http://schemas.microsoft.com/office/drawing/2014/main" val="10000"/>
                  </a:ext>
                </a:extLst>
              </a:tr>
              <a:tr h="426720">
                <a:tc>
                  <a:txBody>
                    <a:bodyPr/>
                    <a:lstStyle/>
                    <a:p>
                      <a:pPr marL="36195">
                        <a:lnSpc>
                          <a:spcPct val="100000"/>
                        </a:lnSpc>
                        <a:spcBef>
                          <a:spcPts val="370"/>
                        </a:spcBef>
                      </a:pPr>
                      <a:r>
                        <a:rPr sz="2000" dirty="0">
                          <a:solidFill>
                            <a:srgbClr val="000066"/>
                          </a:solidFill>
                          <a:latin typeface="Arial"/>
                          <a:cs typeface="Arial"/>
                        </a:rPr>
                        <a:t>for</a:t>
                      </a:r>
                      <a:r>
                        <a:rPr sz="2000" spc="-40" dirty="0">
                          <a:solidFill>
                            <a:srgbClr val="000066"/>
                          </a:solidFill>
                          <a:latin typeface="Arial"/>
                          <a:cs typeface="Arial"/>
                        </a:rPr>
                        <a:t> </a:t>
                      </a:r>
                      <a:r>
                        <a:rPr sz="2000" dirty="0">
                          <a:solidFill>
                            <a:srgbClr val="000066"/>
                          </a:solidFill>
                          <a:latin typeface="Arial"/>
                          <a:cs typeface="Arial"/>
                        </a:rPr>
                        <a:t>(int</a:t>
                      </a:r>
                      <a:r>
                        <a:rPr sz="2000" spc="-25" dirty="0">
                          <a:solidFill>
                            <a:srgbClr val="000066"/>
                          </a:solidFill>
                          <a:latin typeface="Arial"/>
                          <a:cs typeface="Arial"/>
                        </a:rPr>
                        <a:t> </a:t>
                      </a:r>
                      <a:r>
                        <a:rPr sz="2000" dirty="0">
                          <a:solidFill>
                            <a:srgbClr val="000066"/>
                          </a:solidFill>
                          <a:latin typeface="Arial"/>
                          <a:cs typeface="Arial"/>
                        </a:rPr>
                        <a:t>i</a:t>
                      </a:r>
                      <a:r>
                        <a:rPr sz="2000" spc="-20" dirty="0">
                          <a:solidFill>
                            <a:srgbClr val="000066"/>
                          </a:solidFill>
                          <a:latin typeface="Arial"/>
                          <a:cs typeface="Arial"/>
                        </a:rPr>
                        <a:t> </a:t>
                      </a:r>
                      <a:r>
                        <a:rPr sz="2000" dirty="0">
                          <a:solidFill>
                            <a:srgbClr val="000066"/>
                          </a:solidFill>
                          <a:latin typeface="Arial"/>
                          <a:cs typeface="Arial"/>
                        </a:rPr>
                        <a:t>=</a:t>
                      </a:r>
                      <a:r>
                        <a:rPr sz="2000" spc="-30" dirty="0">
                          <a:solidFill>
                            <a:srgbClr val="000066"/>
                          </a:solidFill>
                          <a:latin typeface="Arial"/>
                          <a:cs typeface="Arial"/>
                        </a:rPr>
                        <a:t> </a:t>
                      </a:r>
                      <a:r>
                        <a:rPr sz="2000" dirty="0">
                          <a:solidFill>
                            <a:srgbClr val="000066"/>
                          </a:solidFill>
                          <a:latin typeface="Arial"/>
                          <a:cs typeface="Arial"/>
                        </a:rPr>
                        <a:t>1;</a:t>
                      </a:r>
                      <a:r>
                        <a:rPr sz="2000" spc="-25" dirty="0">
                          <a:solidFill>
                            <a:srgbClr val="000066"/>
                          </a:solidFill>
                          <a:latin typeface="Arial"/>
                          <a:cs typeface="Arial"/>
                        </a:rPr>
                        <a:t> </a:t>
                      </a:r>
                      <a:r>
                        <a:rPr sz="2000" dirty="0">
                          <a:solidFill>
                            <a:srgbClr val="000066"/>
                          </a:solidFill>
                          <a:latin typeface="Arial"/>
                          <a:cs typeface="Arial"/>
                        </a:rPr>
                        <a:t>i</a:t>
                      </a:r>
                      <a:r>
                        <a:rPr sz="2000" spc="-20" dirty="0">
                          <a:solidFill>
                            <a:srgbClr val="000066"/>
                          </a:solidFill>
                          <a:latin typeface="Arial"/>
                          <a:cs typeface="Arial"/>
                        </a:rPr>
                        <a:t> </a:t>
                      </a:r>
                      <a:r>
                        <a:rPr sz="2000" dirty="0">
                          <a:solidFill>
                            <a:srgbClr val="000066"/>
                          </a:solidFill>
                          <a:latin typeface="Arial"/>
                          <a:cs typeface="Arial"/>
                        </a:rPr>
                        <a:t>&lt;</a:t>
                      </a:r>
                      <a:r>
                        <a:rPr sz="2000" spc="-30" dirty="0">
                          <a:solidFill>
                            <a:srgbClr val="000066"/>
                          </a:solidFill>
                          <a:latin typeface="Arial"/>
                          <a:cs typeface="Arial"/>
                        </a:rPr>
                        <a:t> </a:t>
                      </a:r>
                      <a:r>
                        <a:rPr sz="2000" dirty="0">
                          <a:solidFill>
                            <a:srgbClr val="000066"/>
                          </a:solidFill>
                          <a:latin typeface="Arial"/>
                          <a:cs typeface="Arial"/>
                        </a:rPr>
                        <a:t>n;</a:t>
                      </a:r>
                      <a:r>
                        <a:rPr sz="2000" spc="-25" dirty="0">
                          <a:solidFill>
                            <a:srgbClr val="000066"/>
                          </a:solidFill>
                          <a:latin typeface="Arial"/>
                          <a:cs typeface="Arial"/>
                        </a:rPr>
                        <a:t> </a:t>
                      </a:r>
                      <a:r>
                        <a:rPr sz="2000" spc="-10" dirty="0">
                          <a:solidFill>
                            <a:srgbClr val="000066"/>
                          </a:solidFill>
                          <a:latin typeface="Arial"/>
                          <a:cs typeface="Arial"/>
                        </a:rPr>
                        <a:t>i++){</a:t>
                      </a:r>
                      <a:endParaRPr sz="2000">
                        <a:latin typeface="Arial"/>
                        <a:cs typeface="Arial"/>
                      </a:endParaRPr>
                    </a:p>
                  </a:txBody>
                  <a:tcPr marL="0" marR="0" marT="46990" marB="0"/>
                </a:tc>
                <a:tc>
                  <a:txBody>
                    <a:bodyPr/>
                    <a:lstStyle/>
                    <a:p>
                      <a:pPr marR="97790" algn="r">
                        <a:lnSpc>
                          <a:spcPct val="100000"/>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72720">
                        <a:lnSpc>
                          <a:spcPct val="100000"/>
                        </a:lnSpc>
                        <a:spcBef>
                          <a:spcPts val="370"/>
                        </a:spcBef>
                      </a:pPr>
                      <a:r>
                        <a:rPr sz="2000" spc="-25" dirty="0">
                          <a:solidFill>
                            <a:srgbClr val="3907F0"/>
                          </a:solidFill>
                          <a:latin typeface="Arial"/>
                          <a:cs typeface="Arial"/>
                        </a:rPr>
                        <a:t>c1</a:t>
                      </a:r>
                      <a:endParaRPr sz="2000">
                        <a:latin typeface="Arial"/>
                        <a:cs typeface="Arial"/>
                      </a:endParaRPr>
                    </a:p>
                  </a:txBody>
                  <a:tcPr marL="0" marR="0" marT="46990" marB="0"/>
                </a:tc>
                <a:tc>
                  <a:txBody>
                    <a:bodyPr/>
                    <a:lstStyle/>
                    <a:p>
                      <a:pPr marL="321945">
                        <a:lnSpc>
                          <a:spcPct val="100000"/>
                        </a:lnSpc>
                        <a:spcBef>
                          <a:spcPts val="370"/>
                        </a:spcBef>
                      </a:pPr>
                      <a:r>
                        <a:rPr sz="2000" dirty="0">
                          <a:solidFill>
                            <a:srgbClr val="3907F0"/>
                          </a:solidFill>
                          <a:latin typeface="Arial"/>
                          <a:cs typeface="Arial"/>
                        </a:rPr>
                        <a:t>n</a:t>
                      </a:r>
                      <a:endParaRPr sz="2000">
                        <a:latin typeface="Arial"/>
                        <a:cs typeface="Arial"/>
                      </a:endParaRPr>
                    </a:p>
                  </a:txBody>
                  <a:tcPr marL="0" marR="0" marT="46990" marB="0"/>
                </a:tc>
                <a:extLst>
                  <a:ext uri="{0D108BD9-81ED-4DB2-BD59-A6C34878D82A}">
                    <a16:rowId xmlns:a16="http://schemas.microsoft.com/office/drawing/2014/main" val="10001"/>
                  </a:ext>
                </a:extLst>
              </a:tr>
              <a:tr h="426720">
                <a:tc>
                  <a:txBody>
                    <a:bodyPr/>
                    <a:lstStyle/>
                    <a:p>
                      <a:pPr marL="455295">
                        <a:lnSpc>
                          <a:spcPct val="100000"/>
                        </a:lnSpc>
                        <a:spcBef>
                          <a:spcPts val="370"/>
                        </a:spcBef>
                      </a:pPr>
                      <a:r>
                        <a:rPr sz="2000" spc="-10" dirty="0">
                          <a:solidFill>
                            <a:srgbClr val="000066"/>
                          </a:solidFill>
                          <a:latin typeface="Arial"/>
                          <a:cs typeface="Arial"/>
                        </a:rPr>
                        <a:t>key=a[i];</a:t>
                      </a:r>
                      <a:endParaRPr sz="2000">
                        <a:latin typeface="Arial"/>
                        <a:cs typeface="Arial"/>
                      </a:endParaRPr>
                    </a:p>
                  </a:txBody>
                  <a:tcPr marL="0" marR="0" marT="46990" marB="0"/>
                </a:tc>
                <a:tc>
                  <a:txBody>
                    <a:bodyPr/>
                    <a:lstStyle/>
                    <a:p>
                      <a:pPr marR="96520" algn="r">
                        <a:lnSpc>
                          <a:spcPct val="100000"/>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71450">
                        <a:lnSpc>
                          <a:spcPct val="100000"/>
                        </a:lnSpc>
                        <a:spcBef>
                          <a:spcPts val="370"/>
                        </a:spcBef>
                      </a:pPr>
                      <a:r>
                        <a:rPr sz="2000" spc="-25" dirty="0">
                          <a:solidFill>
                            <a:srgbClr val="3907F0"/>
                          </a:solidFill>
                          <a:latin typeface="Arial"/>
                          <a:cs typeface="Arial"/>
                        </a:rPr>
                        <a:t>c2</a:t>
                      </a:r>
                      <a:endParaRPr sz="2000">
                        <a:latin typeface="Arial"/>
                        <a:cs typeface="Arial"/>
                      </a:endParaRPr>
                    </a:p>
                  </a:txBody>
                  <a:tcPr marL="0" marR="0" marT="46990" marB="0"/>
                </a:tc>
                <a:tc>
                  <a:txBody>
                    <a:bodyPr/>
                    <a:lstStyle/>
                    <a:p>
                      <a:pPr marL="320040">
                        <a:lnSpc>
                          <a:spcPct val="100000"/>
                        </a:lnSpc>
                        <a:spcBef>
                          <a:spcPts val="370"/>
                        </a:spcBef>
                      </a:pPr>
                      <a:r>
                        <a:rPr sz="2000" spc="-20" dirty="0">
                          <a:solidFill>
                            <a:srgbClr val="3907F0"/>
                          </a:solidFill>
                          <a:latin typeface="Arial"/>
                          <a:cs typeface="Arial"/>
                        </a:rPr>
                        <a:t>n-</a:t>
                      </a:r>
                      <a:r>
                        <a:rPr sz="2000" spc="-50" dirty="0">
                          <a:solidFill>
                            <a:srgbClr val="3907F0"/>
                          </a:solidFill>
                          <a:latin typeface="Arial"/>
                          <a:cs typeface="Arial"/>
                        </a:rPr>
                        <a:t>1</a:t>
                      </a:r>
                      <a:endParaRPr sz="2000">
                        <a:latin typeface="Arial"/>
                        <a:cs typeface="Arial"/>
                      </a:endParaRPr>
                    </a:p>
                  </a:txBody>
                  <a:tcPr marL="0" marR="0" marT="46990" marB="0"/>
                </a:tc>
                <a:extLst>
                  <a:ext uri="{0D108BD9-81ED-4DB2-BD59-A6C34878D82A}">
                    <a16:rowId xmlns:a16="http://schemas.microsoft.com/office/drawing/2014/main" val="10002"/>
                  </a:ext>
                </a:extLst>
              </a:tr>
              <a:tr h="426720">
                <a:tc>
                  <a:txBody>
                    <a:bodyPr/>
                    <a:lstStyle/>
                    <a:p>
                      <a:pPr marL="455295">
                        <a:lnSpc>
                          <a:spcPct val="100000"/>
                        </a:lnSpc>
                        <a:spcBef>
                          <a:spcPts val="370"/>
                        </a:spcBef>
                      </a:pPr>
                      <a:r>
                        <a:rPr sz="2000" dirty="0">
                          <a:solidFill>
                            <a:srgbClr val="000066"/>
                          </a:solidFill>
                          <a:latin typeface="Arial"/>
                          <a:cs typeface="Arial"/>
                        </a:rPr>
                        <a:t>int </a:t>
                      </a:r>
                      <a:r>
                        <a:rPr sz="2000" spc="-20" dirty="0">
                          <a:solidFill>
                            <a:srgbClr val="000066"/>
                          </a:solidFill>
                          <a:latin typeface="Arial"/>
                          <a:cs typeface="Arial"/>
                        </a:rPr>
                        <a:t>j=i-</a:t>
                      </a:r>
                      <a:r>
                        <a:rPr sz="2000" spc="-25" dirty="0">
                          <a:solidFill>
                            <a:srgbClr val="000066"/>
                          </a:solidFill>
                          <a:latin typeface="Arial"/>
                          <a:cs typeface="Arial"/>
                        </a:rPr>
                        <a:t>1;</a:t>
                      </a:r>
                      <a:endParaRPr sz="2000">
                        <a:latin typeface="Arial"/>
                        <a:cs typeface="Arial"/>
                      </a:endParaRPr>
                    </a:p>
                  </a:txBody>
                  <a:tcPr marL="0" marR="0" marT="46990" marB="0"/>
                </a:tc>
                <a:tc>
                  <a:txBody>
                    <a:bodyPr/>
                    <a:lstStyle/>
                    <a:p>
                      <a:pPr marR="83820" algn="r">
                        <a:lnSpc>
                          <a:spcPct val="100000"/>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85420">
                        <a:lnSpc>
                          <a:spcPct val="100000"/>
                        </a:lnSpc>
                        <a:spcBef>
                          <a:spcPts val="370"/>
                        </a:spcBef>
                      </a:pPr>
                      <a:r>
                        <a:rPr sz="2000" spc="-25" dirty="0">
                          <a:solidFill>
                            <a:srgbClr val="3907F0"/>
                          </a:solidFill>
                          <a:latin typeface="Arial"/>
                          <a:cs typeface="Arial"/>
                        </a:rPr>
                        <a:t>c3</a:t>
                      </a:r>
                      <a:endParaRPr sz="2000">
                        <a:latin typeface="Arial"/>
                        <a:cs typeface="Arial"/>
                      </a:endParaRPr>
                    </a:p>
                  </a:txBody>
                  <a:tcPr marL="0" marR="0" marT="46990" marB="0"/>
                </a:tc>
                <a:tc>
                  <a:txBody>
                    <a:bodyPr/>
                    <a:lstStyle/>
                    <a:p>
                      <a:pPr marL="334645">
                        <a:lnSpc>
                          <a:spcPct val="100000"/>
                        </a:lnSpc>
                        <a:spcBef>
                          <a:spcPts val="370"/>
                        </a:spcBef>
                      </a:pPr>
                      <a:r>
                        <a:rPr sz="2000" spc="-20" dirty="0">
                          <a:solidFill>
                            <a:srgbClr val="3907F0"/>
                          </a:solidFill>
                          <a:latin typeface="Arial"/>
                          <a:cs typeface="Arial"/>
                        </a:rPr>
                        <a:t>n-</a:t>
                      </a:r>
                      <a:r>
                        <a:rPr sz="2000" spc="-50" dirty="0">
                          <a:solidFill>
                            <a:srgbClr val="3907F0"/>
                          </a:solidFill>
                          <a:latin typeface="Arial"/>
                          <a:cs typeface="Arial"/>
                        </a:rPr>
                        <a:t>1</a:t>
                      </a:r>
                      <a:endParaRPr sz="2000">
                        <a:latin typeface="Arial"/>
                        <a:cs typeface="Arial"/>
                      </a:endParaRPr>
                    </a:p>
                  </a:txBody>
                  <a:tcPr marL="0" marR="0" marT="46990" marB="0"/>
                </a:tc>
                <a:extLst>
                  <a:ext uri="{0D108BD9-81ED-4DB2-BD59-A6C34878D82A}">
                    <a16:rowId xmlns:a16="http://schemas.microsoft.com/office/drawing/2014/main" val="10003"/>
                  </a:ext>
                </a:extLst>
              </a:tr>
              <a:tr h="426720">
                <a:tc>
                  <a:txBody>
                    <a:bodyPr/>
                    <a:lstStyle/>
                    <a:p>
                      <a:pPr marL="236854" algn="ctr">
                        <a:lnSpc>
                          <a:spcPct val="100000"/>
                        </a:lnSpc>
                        <a:spcBef>
                          <a:spcPts val="370"/>
                        </a:spcBef>
                      </a:pPr>
                      <a:r>
                        <a:rPr sz="2000" dirty="0">
                          <a:solidFill>
                            <a:srgbClr val="000066"/>
                          </a:solidFill>
                          <a:latin typeface="Arial"/>
                          <a:cs typeface="Arial"/>
                        </a:rPr>
                        <a:t>while(</a:t>
                      </a:r>
                      <a:r>
                        <a:rPr sz="2000" spc="-45" dirty="0">
                          <a:solidFill>
                            <a:srgbClr val="000066"/>
                          </a:solidFill>
                          <a:latin typeface="Arial"/>
                          <a:cs typeface="Arial"/>
                        </a:rPr>
                        <a:t> </a:t>
                      </a:r>
                      <a:r>
                        <a:rPr sz="2000" dirty="0">
                          <a:solidFill>
                            <a:srgbClr val="000066"/>
                          </a:solidFill>
                          <a:latin typeface="Arial"/>
                          <a:cs typeface="Arial"/>
                        </a:rPr>
                        <a:t>j&gt;=0</a:t>
                      </a:r>
                      <a:r>
                        <a:rPr sz="2000" spc="-50" dirty="0">
                          <a:solidFill>
                            <a:srgbClr val="000066"/>
                          </a:solidFill>
                          <a:latin typeface="Arial"/>
                          <a:cs typeface="Arial"/>
                        </a:rPr>
                        <a:t> </a:t>
                      </a:r>
                      <a:r>
                        <a:rPr sz="2000" dirty="0">
                          <a:solidFill>
                            <a:srgbClr val="000066"/>
                          </a:solidFill>
                          <a:latin typeface="Arial"/>
                          <a:cs typeface="Arial"/>
                        </a:rPr>
                        <a:t>&amp;&amp;</a:t>
                      </a:r>
                      <a:r>
                        <a:rPr sz="2000" spc="-45" dirty="0">
                          <a:solidFill>
                            <a:srgbClr val="000066"/>
                          </a:solidFill>
                          <a:latin typeface="Arial"/>
                          <a:cs typeface="Arial"/>
                        </a:rPr>
                        <a:t> </a:t>
                      </a:r>
                      <a:r>
                        <a:rPr sz="2000" dirty="0">
                          <a:solidFill>
                            <a:srgbClr val="000066"/>
                          </a:solidFill>
                          <a:latin typeface="Arial"/>
                          <a:cs typeface="Arial"/>
                        </a:rPr>
                        <a:t>a[j]&gt;key</a:t>
                      </a:r>
                      <a:r>
                        <a:rPr sz="2000" spc="-55" dirty="0">
                          <a:solidFill>
                            <a:srgbClr val="000066"/>
                          </a:solidFill>
                          <a:latin typeface="Arial"/>
                          <a:cs typeface="Arial"/>
                        </a:rPr>
                        <a:t> </a:t>
                      </a: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R="106680" algn="r">
                        <a:lnSpc>
                          <a:spcPct val="100000"/>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61290">
                        <a:lnSpc>
                          <a:spcPct val="100000"/>
                        </a:lnSpc>
                        <a:spcBef>
                          <a:spcPts val="370"/>
                        </a:spcBef>
                      </a:pPr>
                      <a:r>
                        <a:rPr sz="2000" spc="-25" dirty="0">
                          <a:solidFill>
                            <a:srgbClr val="3907F0"/>
                          </a:solidFill>
                          <a:latin typeface="Arial"/>
                          <a:cs typeface="Arial"/>
                        </a:rPr>
                        <a:t>c4</a:t>
                      </a:r>
                      <a:endParaRPr sz="2000">
                        <a:latin typeface="Arial"/>
                        <a:cs typeface="Arial"/>
                      </a:endParaRPr>
                    </a:p>
                  </a:txBody>
                  <a:tcPr marL="0" marR="0" marT="46990" marB="0"/>
                </a:tc>
                <a:tc>
                  <a:txBody>
                    <a:bodyPr/>
                    <a:lstStyle/>
                    <a:p>
                      <a:pPr marL="311150">
                        <a:lnSpc>
                          <a:spcPct val="100000"/>
                        </a:lnSpc>
                        <a:spcBef>
                          <a:spcPts val="370"/>
                        </a:spcBef>
                      </a:pPr>
                      <a:r>
                        <a:rPr sz="2000" dirty="0">
                          <a:solidFill>
                            <a:srgbClr val="3907F0"/>
                          </a:solidFill>
                          <a:latin typeface="Arial"/>
                          <a:cs typeface="Arial"/>
                        </a:rPr>
                        <a:t>sum</a:t>
                      </a:r>
                      <a:r>
                        <a:rPr sz="2000" spc="-45" dirty="0">
                          <a:solidFill>
                            <a:srgbClr val="3907F0"/>
                          </a:solidFill>
                          <a:latin typeface="Arial"/>
                          <a:cs typeface="Arial"/>
                        </a:rPr>
                        <a:t> </a:t>
                      </a:r>
                      <a:r>
                        <a:rPr sz="2000" dirty="0">
                          <a:solidFill>
                            <a:srgbClr val="3907F0"/>
                          </a:solidFill>
                          <a:latin typeface="Arial"/>
                          <a:cs typeface="Arial"/>
                        </a:rPr>
                        <a:t>of</a:t>
                      </a:r>
                      <a:r>
                        <a:rPr sz="2000" spc="-35" dirty="0">
                          <a:solidFill>
                            <a:srgbClr val="3907F0"/>
                          </a:solidFill>
                          <a:latin typeface="Arial"/>
                          <a:cs typeface="Arial"/>
                        </a:rPr>
                        <a:t> </a:t>
                      </a:r>
                      <a:r>
                        <a:rPr sz="2000" spc="-25" dirty="0">
                          <a:solidFill>
                            <a:srgbClr val="3907F0"/>
                          </a:solidFill>
                          <a:latin typeface="Arial"/>
                          <a:cs typeface="Arial"/>
                        </a:rPr>
                        <a:t>ti</a:t>
                      </a:r>
                      <a:endParaRPr sz="2000" dirty="0">
                        <a:latin typeface="Arial"/>
                        <a:cs typeface="Arial"/>
                      </a:endParaRPr>
                    </a:p>
                  </a:txBody>
                  <a:tcPr marL="0" marR="0" marT="46990" marB="0"/>
                </a:tc>
                <a:extLst>
                  <a:ext uri="{0D108BD9-81ED-4DB2-BD59-A6C34878D82A}">
                    <a16:rowId xmlns:a16="http://schemas.microsoft.com/office/drawing/2014/main" val="10004"/>
                  </a:ext>
                </a:extLst>
              </a:tr>
              <a:tr h="426720">
                <a:tc>
                  <a:txBody>
                    <a:bodyPr/>
                    <a:lstStyle/>
                    <a:p>
                      <a:pPr marL="740410">
                        <a:lnSpc>
                          <a:spcPct val="100000"/>
                        </a:lnSpc>
                        <a:spcBef>
                          <a:spcPts val="370"/>
                        </a:spcBef>
                      </a:pPr>
                      <a:r>
                        <a:rPr sz="2000" spc="-10" dirty="0">
                          <a:solidFill>
                            <a:srgbClr val="000066"/>
                          </a:solidFill>
                          <a:latin typeface="Arial"/>
                          <a:cs typeface="Arial"/>
                        </a:rPr>
                        <a:t>a[j+1]=a[j];</a:t>
                      </a:r>
                      <a:endParaRPr sz="2000">
                        <a:latin typeface="Arial"/>
                        <a:cs typeface="Arial"/>
                      </a:endParaRPr>
                    </a:p>
                  </a:txBody>
                  <a:tcPr marL="0" marR="0" marT="46990" marB="0"/>
                </a:tc>
                <a:tc>
                  <a:txBody>
                    <a:bodyPr/>
                    <a:lstStyle/>
                    <a:p>
                      <a:pPr marL="237490">
                        <a:lnSpc>
                          <a:spcPct val="100000"/>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29539">
                        <a:lnSpc>
                          <a:spcPct val="100000"/>
                        </a:lnSpc>
                        <a:spcBef>
                          <a:spcPts val="370"/>
                        </a:spcBef>
                      </a:pPr>
                      <a:r>
                        <a:rPr sz="2000" spc="-25" dirty="0">
                          <a:solidFill>
                            <a:srgbClr val="3907F0"/>
                          </a:solidFill>
                          <a:latin typeface="Arial"/>
                          <a:cs typeface="Arial"/>
                        </a:rPr>
                        <a:t>c5</a:t>
                      </a:r>
                      <a:endParaRPr sz="2000">
                        <a:latin typeface="Arial"/>
                        <a:cs typeface="Arial"/>
                      </a:endParaRPr>
                    </a:p>
                  </a:txBody>
                  <a:tcPr marL="0" marR="0" marT="46990" marB="0"/>
                </a:tc>
                <a:tc>
                  <a:txBody>
                    <a:bodyPr/>
                    <a:lstStyle/>
                    <a:p>
                      <a:pPr marR="45085" algn="r">
                        <a:lnSpc>
                          <a:spcPct val="100000"/>
                        </a:lnSpc>
                        <a:spcBef>
                          <a:spcPts val="370"/>
                        </a:spcBef>
                      </a:pPr>
                      <a:r>
                        <a:rPr sz="2000" dirty="0">
                          <a:solidFill>
                            <a:srgbClr val="3907F0"/>
                          </a:solidFill>
                          <a:latin typeface="Arial"/>
                          <a:cs typeface="Arial"/>
                        </a:rPr>
                        <a:t>sum</a:t>
                      </a:r>
                      <a:r>
                        <a:rPr sz="2000" spc="-35" dirty="0">
                          <a:solidFill>
                            <a:srgbClr val="3907F0"/>
                          </a:solidFill>
                          <a:latin typeface="Arial"/>
                          <a:cs typeface="Arial"/>
                        </a:rPr>
                        <a:t> </a:t>
                      </a:r>
                      <a:r>
                        <a:rPr sz="2000" dirty="0">
                          <a:solidFill>
                            <a:srgbClr val="3907F0"/>
                          </a:solidFill>
                          <a:latin typeface="Arial"/>
                          <a:cs typeface="Arial"/>
                        </a:rPr>
                        <a:t>of</a:t>
                      </a:r>
                      <a:r>
                        <a:rPr sz="2000" spc="-40" dirty="0">
                          <a:solidFill>
                            <a:srgbClr val="3907F0"/>
                          </a:solidFill>
                          <a:latin typeface="Arial"/>
                          <a:cs typeface="Arial"/>
                        </a:rPr>
                        <a:t> </a:t>
                      </a:r>
                      <a:r>
                        <a:rPr sz="2000" spc="-10" dirty="0">
                          <a:solidFill>
                            <a:srgbClr val="3907F0"/>
                          </a:solidFill>
                          <a:latin typeface="Arial"/>
                          <a:cs typeface="Arial"/>
                        </a:rPr>
                        <a:t>(ti-</a:t>
                      </a:r>
                      <a:r>
                        <a:rPr sz="2000" spc="-25" dirty="0">
                          <a:solidFill>
                            <a:srgbClr val="3907F0"/>
                          </a:solidFill>
                          <a:latin typeface="Arial"/>
                          <a:cs typeface="Arial"/>
                        </a:rPr>
                        <a:t>1)</a:t>
                      </a:r>
                      <a:endParaRPr sz="2000">
                        <a:latin typeface="Arial"/>
                        <a:cs typeface="Arial"/>
                      </a:endParaRPr>
                    </a:p>
                  </a:txBody>
                  <a:tcPr marL="0" marR="0" marT="46990" marB="0"/>
                </a:tc>
                <a:extLst>
                  <a:ext uri="{0D108BD9-81ED-4DB2-BD59-A6C34878D82A}">
                    <a16:rowId xmlns:a16="http://schemas.microsoft.com/office/drawing/2014/main" val="10005"/>
                  </a:ext>
                </a:extLst>
              </a:tr>
              <a:tr h="426084">
                <a:tc>
                  <a:txBody>
                    <a:bodyPr/>
                    <a:lstStyle/>
                    <a:p>
                      <a:pPr marL="740410">
                        <a:lnSpc>
                          <a:spcPct val="100000"/>
                        </a:lnSpc>
                        <a:spcBef>
                          <a:spcPts val="370"/>
                        </a:spcBef>
                      </a:pPr>
                      <a:r>
                        <a:rPr sz="2000" spc="-10" dirty="0">
                          <a:solidFill>
                            <a:srgbClr val="000066"/>
                          </a:solidFill>
                          <a:latin typeface="Arial"/>
                          <a:cs typeface="Arial"/>
                        </a:rPr>
                        <a:t>j--</a:t>
                      </a:r>
                      <a:r>
                        <a:rPr sz="2000" spc="-50" dirty="0">
                          <a:solidFill>
                            <a:srgbClr val="000066"/>
                          </a:solidFill>
                          <a:latin typeface="Arial"/>
                          <a:cs typeface="Arial"/>
                        </a:rPr>
                        <a:t>;</a:t>
                      </a:r>
                      <a:endParaRPr sz="2000">
                        <a:latin typeface="Arial"/>
                        <a:cs typeface="Arial"/>
                      </a:endParaRPr>
                    </a:p>
                  </a:txBody>
                  <a:tcPr marL="0" marR="0" marT="46990" marB="0"/>
                </a:tc>
                <a:tc>
                  <a:txBody>
                    <a:bodyPr/>
                    <a:lstStyle/>
                    <a:p>
                      <a:pPr marL="258445">
                        <a:lnSpc>
                          <a:spcPct val="100000"/>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51130">
                        <a:lnSpc>
                          <a:spcPct val="100000"/>
                        </a:lnSpc>
                        <a:spcBef>
                          <a:spcPts val="370"/>
                        </a:spcBef>
                      </a:pPr>
                      <a:r>
                        <a:rPr sz="2000" spc="-25" dirty="0">
                          <a:solidFill>
                            <a:srgbClr val="3907F0"/>
                          </a:solidFill>
                          <a:latin typeface="Arial"/>
                          <a:cs typeface="Arial"/>
                        </a:rPr>
                        <a:t>c6</a:t>
                      </a:r>
                      <a:endParaRPr sz="2000">
                        <a:latin typeface="Arial"/>
                        <a:cs typeface="Arial"/>
                      </a:endParaRPr>
                    </a:p>
                  </a:txBody>
                  <a:tcPr marL="0" marR="0" marT="46990" marB="0"/>
                </a:tc>
                <a:tc>
                  <a:txBody>
                    <a:bodyPr/>
                    <a:lstStyle/>
                    <a:p>
                      <a:pPr marR="24130" algn="r">
                        <a:lnSpc>
                          <a:spcPct val="100000"/>
                        </a:lnSpc>
                        <a:spcBef>
                          <a:spcPts val="370"/>
                        </a:spcBef>
                      </a:pPr>
                      <a:r>
                        <a:rPr sz="2000" dirty="0">
                          <a:solidFill>
                            <a:srgbClr val="3907F0"/>
                          </a:solidFill>
                          <a:latin typeface="Arial"/>
                          <a:cs typeface="Arial"/>
                        </a:rPr>
                        <a:t>sum</a:t>
                      </a:r>
                      <a:r>
                        <a:rPr sz="2000" spc="-35" dirty="0">
                          <a:solidFill>
                            <a:srgbClr val="3907F0"/>
                          </a:solidFill>
                          <a:latin typeface="Arial"/>
                          <a:cs typeface="Arial"/>
                        </a:rPr>
                        <a:t> </a:t>
                      </a:r>
                      <a:r>
                        <a:rPr sz="2000" dirty="0">
                          <a:solidFill>
                            <a:srgbClr val="3907F0"/>
                          </a:solidFill>
                          <a:latin typeface="Arial"/>
                          <a:cs typeface="Arial"/>
                        </a:rPr>
                        <a:t>of</a:t>
                      </a:r>
                      <a:r>
                        <a:rPr sz="2000" spc="-35" dirty="0">
                          <a:solidFill>
                            <a:srgbClr val="3907F0"/>
                          </a:solidFill>
                          <a:latin typeface="Arial"/>
                          <a:cs typeface="Arial"/>
                        </a:rPr>
                        <a:t> </a:t>
                      </a:r>
                      <a:r>
                        <a:rPr sz="2000" spc="-10" dirty="0">
                          <a:solidFill>
                            <a:srgbClr val="3907F0"/>
                          </a:solidFill>
                          <a:latin typeface="Arial"/>
                          <a:cs typeface="Arial"/>
                        </a:rPr>
                        <a:t>(ti-</a:t>
                      </a:r>
                      <a:r>
                        <a:rPr sz="2000" spc="-25" dirty="0">
                          <a:solidFill>
                            <a:srgbClr val="3907F0"/>
                          </a:solidFill>
                          <a:latin typeface="Arial"/>
                          <a:cs typeface="Arial"/>
                        </a:rPr>
                        <a:t>1)</a:t>
                      </a:r>
                      <a:endParaRPr sz="2000">
                        <a:latin typeface="Arial"/>
                        <a:cs typeface="Arial"/>
                      </a:endParaRPr>
                    </a:p>
                  </a:txBody>
                  <a:tcPr marL="0" marR="0" marT="46990" marB="0"/>
                </a:tc>
                <a:extLst>
                  <a:ext uri="{0D108BD9-81ED-4DB2-BD59-A6C34878D82A}">
                    <a16:rowId xmlns:a16="http://schemas.microsoft.com/office/drawing/2014/main" val="10006"/>
                  </a:ext>
                </a:extLst>
              </a:tr>
              <a:tr h="426720">
                <a:tc>
                  <a:txBody>
                    <a:bodyPr/>
                    <a:lstStyle/>
                    <a:p>
                      <a:pPr marL="740410">
                        <a:lnSpc>
                          <a:spcPct val="100000"/>
                        </a:lnSpc>
                        <a:spcBef>
                          <a:spcPts val="370"/>
                        </a:spcBef>
                      </a:pPr>
                      <a:r>
                        <a:rPr sz="2000" dirty="0">
                          <a:solidFill>
                            <a:srgbClr val="000066"/>
                          </a:solidFill>
                          <a:latin typeface="Arial"/>
                          <a:cs typeface="Arial"/>
                        </a:rPr>
                        <a:t>}</a:t>
                      </a:r>
                      <a:endParaRPr sz="2000">
                        <a:latin typeface="Arial"/>
                        <a:cs typeface="Arial"/>
                      </a:endParaRPr>
                    </a:p>
                  </a:txBody>
                  <a:tcPr marL="0" marR="0" marT="46990" marB="0"/>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7"/>
                  </a:ext>
                </a:extLst>
              </a:tr>
              <a:tr h="354965">
                <a:tc>
                  <a:txBody>
                    <a:bodyPr/>
                    <a:lstStyle/>
                    <a:p>
                      <a:pPr marL="384175">
                        <a:lnSpc>
                          <a:spcPts val="2325"/>
                        </a:lnSpc>
                        <a:spcBef>
                          <a:spcPts val="370"/>
                        </a:spcBef>
                      </a:pPr>
                      <a:r>
                        <a:rPr sz="2000" spc="-10" dirty="0">
                          <a:solidFill>
                            <a:srgbClr val="000066"/>
                          </a:solidFill>
                          <a:latin typeface="Arial"/>
                          <a:cs typeface="Arial"/>
                        </a:rPr>
                        <a:t>a[j+1]=key;</a:t>
                      </a:r>
                      <a:endParaRPr sz="2000">
                        <a:latin typeface="Arial"/>
                        <a:cs typeface="Arial"/>
                      </a:endParaRPr>
                    </a:p>
                  </a:txBody>
                  <a:tcPr marL="0" marR="0" marT="46990" marB="0"/>
                </a:tc>
                <a:tc>
                  <a:txBody>
                    <a:bodyPr/>
                    <a:lstStyle/>
                    <a:p>
                      <a:pPr marL="218440">
                        <a:lnSpc>
                          <a:spcPts val="2325"/>
                        </a:lnSpc>
                        <a:spcBef>
                          <a:spcPts val="370"/>
                        </a:spcBef>
                      </a:pPr>
                      <a:r>
                        <a:rPr sz="2000" spc="-25" dirty="0">
                          <a:solidFill>
                            <a:srgbClr val="000066"/>
                          </a:solidFill>
                          <a:latin typeface="Arial"/>
                          <a:cs typeface="Arial"/>
                        </a:rPr>
                        <a:t>//</a:t>
                      </a:r>
                      <a:endParaRPr sz="2000">
                        <a:latin typeface="Arial"/>
                        <a:cs typeface="Arial"/>
                      </a:endParaRPr>
                    </a:p>
                  </a:txBody>
                  <a:tcPr marL="0" marR="0" marT="46990" marB="0"/>
                </a:tc>
                <a:tc>
                  <a:txBody>
                    <a:bodyPr/>
                    <a:lstStyle/>
                    <a:p>
                      <a:pPr marL="110489">
                        <a:lnSpc>
                          <a:spcPts val="2325"/>
                        </a:lnSpc>
                        <a:spcBef>
                          <a:spcPts val="370"/>
                        </a:spcBef>
                      </a:pPr>
                      <a:r>
                        <a:rPr sz="2000" spc="-25" dirty="0">
                          <a:solidFill>
                            <a:srgbClr val="3907F0"/>
                          </a:solidFill>
                          <a:latin typeface="Arial"/>
                          <a:cs typeface="Arial"/>
                        </a:rPr>
                        <a:t>c7</a:t>
                      </a:r>
                      <a:endParaRPr sz="2000">
                        <a:latin typeface="Arial"/>
                        <a:cs typeface="Arial"/>
                      </a:endParaRPr>
                    </a:p>
                  </a:txBody>
                  <a:tcPr marL="0" marR="0" marT="46990" marB="0"/>
                </a:tc>
                <a:tc>
                  <a:txBody>
                    <a:bodyPr/>
                    <a:lstStyle/>
                    <a:p>
                      <a:pPr marL="259715">
                        <a:lnSpc>
                          <a:spcPts val="2325"/>
                        </a:lnSpc>
                        <a:spcBef>
                          <a:spcPts val="370"/>
                        </a:spcBef>
                      </a:pPr>
                      <a:r>
                        <a:rPr sz="2000" spc="-20" dirty="0">
                          <a:solidFill>
                            <a:srgbClr val="3907F0"/>
                          </a:solidFill>
                          <a:latin typeface="Arial"/>
                          <a:cs typeface="Arial"/>
                        </a:rPr>
                        <a:t>n-</a:t>
                      </a:r>
                      <a:r>
                        <a:rPr sz="2000" spc="-50" dirty="0">
                          <a:solidFill>
                            <a:srgbClr val="3907F0"/>
                          </a:solidFill>
                          <a:latin typeface="Arial"/>
                          <a:cs typeface="Arial"/>
                        </a:rPr>
                        <a:t>1</a:t>
                      </a:r>
                      <a:endParaRPr sz="2000" dirty="0">
                        <a:latin typeface="Arial"/>
                        <a:cs typeface="Arial"/>
                      </a:endParaRPr>
                    </a:p>
                  </a:txBody>
                  <a:tcPr marL="0" marR="0" marT="46990" marB="0"/>
                </a:tc>
                <a:extLst>
                  <a:ext uri="{0D108BD9-81ED-4DB2-BD59-A6C34878D82A}">
                    <a16:rowId xmlns:a16="http://schemas.microsoft.com/office/drawing/2014/main" val="10008"/>
                  </a:ext>
                </a:extLst>
              </a:tr>
            </a:tbl>
          </a:graphicData>
        </a:graphic>
      </p:graphicFrame>
      <p:sp>
        <p:nvSpPr>
          <p:cNvPr id="7" name="object 7"/>
          <p:cNvSpPr txBox="1"/>
          <p:nvPr/>
        </p:nvSpPr>
        <p:spPr>
          <a:xfrm>
            <a:off x="885697" y="5566795"/>
            <a:ext cx="670560" cy="880110"/>
          </a:xfrm>
          <a:prstGeom prst="rect">
            <a:avLst/>
          </a:prstGeom>
        </p:spPr>
        <p:txBody>
          <a:bodyPr vert="horz" wrap="square" lIns="0" tIns="135255" rIns="0" bIns="0" rtlCol="0">
            <a:spAutoFit/>
          </a:bodyPr>
          <a:lstStyle/>
          <a:p>
            <a:pPr marL="572770">
              <a:lnSpc>
                <a:spcPct val="100000"/>
              </a:lnSpc>
              <a:spcBef>
                <a:spcPts val="1065"/>
              </a:spcBef>
            </a:pPr>
            <a:r>
              <a:rPr sz="2000" dirty="0">
                <a:solidFill>
                  <a:srgbClr val="000066"/>
                </a:solidFill>
                <a:latin typeface="Arial"/>
                <a:cs typeface="Arial"/>
              </a:rPr>
              <a:t>}</a:t>
            </a:r>
            <a:endParaRPr sz="2000">
              <a:latin typeface="Arial"/>
              <a:cs typeface="Arial"/>
            </a:endParaRPr>
          </a:p>
          <a:p>
            <a:pPr marL="12700">
              <a:lnSpc>
                <a:spcPct val="100000"/>
              </a:lnSpc>
              <a:spcBef>
                <a:spcPts val="960"/>
              </a:spcBef>
            </a:pPr>
            <a:r>
              <a:rPr sz="2000" spc="-5" dirty="0">
                <a:solidFill>
                  <a:srgbClr val="000066"/>
                </a:solidFill>
                <a:latin typeface="Arial"/>
                <a:cs typeface="Arial"/>
              </a:rPr>
              <a:t>}</a:t>
            </a:r>
            <a:endParaRPr sz="2000">
              <a:latin typeface="Arial"/>
              <a:cs typeface="Arial"/>
            </a:endParaRPr>
          </a:p>
        </p:txBody>
      </p:sp>
      <p:pic>
        <p:nvPicPr>
          <p:cNvPr id="8" name="图片 7"/>
          <p:cNvPicPr>
            <a:picLocks noChangeAspect="1"/>
          </p:cNvPicPr>
          <p:nvPr/>
        </p:nvPicPr>
        <p:blipFill>
          <a:blip r:embed="rId2"/>
          <a:stretch>
            <a:fillRect/>
          </a:stretch>
        </p:blipFill>
        <p:spPr>
          <a:xfrm>
            <a:off x="1387360" y="6109186"/>
            <a:ext cx="7057593" cy="691000"/>
          </a:xfrm>
          <a:prstGeom prst="rect">
            <a:avLst/>
          </a:prstGeom>
          <a:ln>
            <a:solidFill>
              <a:srgbClr val="FF0000"/>
            </a:solidFill>
          </a:ln>
        </p:spPr>
      </p:pic>
    </p:spTree>
    <p:extLst>
      <p:ext uri="{BB962C8B-B14F-4D97-AF65-F5344CB8AC3E}">
        <p14:creationId xmlns:p14="http://schemas.microsoft.com/office/powerpoint/2010/main" val="14020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589" y="1458213"/>
            <a:ext cx="4006215" cy="330200"/>
          </a:xfrm>
          <a:prstGeom prst="rect">
            <a:avLst/>
          </a:prstGeom>
        </p:spPr>
        <p:txBody>
          <a:bodyPr vert="horz" wrap="square" lIns="0" tIns="12065" rIns="0" bIns="0" rtlCol="0">
            <a:spAutoFit/>
          </a:bodyPr>
          <a:lstStyle/>
          <a:p>
            <a:pPr marL="380365" indent="-342265">
              <a:lnSpc>
                <a:spcPct val="100000"/>
              </a:lnSpc>
              <a:spcBef>
                <a:spcPts val="95"/>
              </a:spcBef>
              <a:buClr>
                <a:srgbClr val="CC9900"/>
              </a:buClr>
              <a:buSzPct val="65000"/>
              <a:buFont typeface="Wingdings"/>
              <a:buChar char=""/>
              <a:tabLst>
                <a:tab pos="380365" algn="l"/>
              </a:tabLst>
            </a:pPr>
            <a:r>
              <a:rPr sz="2000" spc="-20" dirty="0">
                <a:latin typeface="宋体"/>
                <a:cs typeface="宋体"/>
              </a:rPr>
              <a:t>在最好情况下，</a:t>
            </a:r>
            <a:r>
              <a:rPr sz="2000" i="1" dirty="0">
                <a:latin typeface="Arial"/>
                <a:cs typeface="Arial"/>
              </a:rPr>
              <a:t>t</a:t>
            </a:r>
            <a:r>
              <a:rPr sz="1950" baseline="-21367" dirty="0">
                <a:latin typeface="Arial"/>
                <a:cs typeface="Arial"/>
              </a:rPr>
              <a:t>i</a:t>
            </a:r>
            <a:r>
              <a:rPr sz="2000" dirty="0">
                <a:latin typeface="Arial"/>
                <a:cs typeface="Arial"/>
              </a:rPr>
              <a:t>=1,</a:t>
            </a:r>
            <a:r>
              <a:rPr sz="2000" spc="-30" dirty="0">
                <a:latin typeface="Arial"/>
                <a:cs typeface="Arial"/>
              </a:rPr>
              <a:t> </a:t>
            </a:r>
            <a:r>
              <a:rPr sz="2000" dirty="0">
                <a:latin typeface="Arial"/>
                <a:cs typeface="Arial"/>
              </a:rPr>
              <a:t>for</a:t>
            </a:r>
            <a:r>
              <a:rPr sz="2000" spc="-35" dirty="0">
                <a:latin typeface="Arial"/>
                <a:cs typeface="Arial"/>
              </a:rPr>
              <a:t> </a:t>
            </a:r>
            <a:r>
              <a:rPr sz="2000" dirty="0">
                <a:latin typeface="Arial"/>
                <a:cs typeface="Arial"/>
              </a:rPr>
              <a:t>1</a:t>
            </a:r>
            <a:r>
              <a:rPr sz="2000" spc="-25" dirty="0">
                <a:latin typeface="Arial"/>
                <a:cs typeface="Arial"/>
              </a:rPr>
              <a:t> </a:t>
            </a:r>
            <a:r>
              <a:rPr sz="2000" dirty="0">
                <a:latin typeface="Symbol"/>
                <a:cs typeface="Symbol"/>
              </a:rPr>
              <a:t></a:t>
            </a:r>
            <a:r>
              <a:rPr sz="2000" spc="30" dirty="0">
                <a:latin typeface="Times New Roman"/>
                <a:cs typeface="Times New Roman"/>
              </a:rPr>
              <a:t> </a:t>
            </a:r>
            <a:r>
              <a:rPr sz="2000" i="1" dirty="0">
                <a:latin typeface="Arial"/>
                <a:cs typeface="Arial"/>
              </a:rPr>
              <a:t>i</a:t>
            </a:r>
            <a:r>
              <a:rPr sz="2000" i="1" spc="-25" dirty="0">
                <a:latin typeface="Arial"/>
                <a:cs typeface="Arial"/>
              </a:rPr>
              <a:t> </a:t>
            </a:r>
            <a:r>
              <a:rPr sz="2000" spc="-25" dirty="0">
                <a:latin typeface="Arial"/>
                <a:cs typeface="Arial"/>
              </a:rPr>
              <a:t>&lt;</a:t>
            </a:r>
            <a:r>
              <a:rPr sz="2000" i="1" spc="-25" dirty="0">
                <a:latin typeface="Arial"/>
                <a:cs typeface="Arial"/>
              </a:rPr>
              <a:t>n</a:t>
            </a:r>
            <a:r>
              <a:rPr sz="2000" spc="-25" dirty="0">
                <a:latin typeface="Arial"/>
                <a:cs typeface="Arial"/>
              </a:rPr>
              <a:t>;</a:t>
            </a:r>
            <a:endParaRPr sz="2000">
              <a:latin typeface="Arial"/>
              <a:cs typeface="Arial"/>
            </a:endParaRPr>
          </a:p>
        </p:txBody>
      </p:sp>
      <p:sp>
        <p:nvSpPr>
          <p:cNvPr id="3" name="object 3"/>
          <p:cNvSpPr txBox="1"/>
          <p:nvPr/>
        </p:nvSpPr>
        <p:spPr>
          <a:xfrm>
            <a:off x="910589" y="3287013"/>
            <a:ext cx="4032250" cy="330200"/>
          </a:xfrm>
          <a:prstGeom prst="rect">
            <a:avLst/>
          </a:prstGeom>
        </p:spPr>
        <p:txBody>
          <a:bodyPr vert="horz" wrap="square" lIns="0" tIns="12065" rIns="0" bIns="0" rtlCol="0">
            <a:spAutoFit/>
          </a:bodyPr>
          <a:lstStyle/>
          <a:p>
            <a:pPr marL="380365" indent="-342265">
              <a:lnSpc>
                <a:spcPct val="100000"/>
              </a:lnSpc>
              <a:spcBef>
                <a:spcPts val="95"/>
              </a:spcBef>
              <a:buClr>
                <a:srgbClr val="CC9900"/>
              </a:buClr>
              <a:buSzPct val="65000"/>
              <a:buFont typeface="Wingdings"/>
              <a:buChar char=""/>
              <a:tabLst>
                <a:tab pos="380365" algn="l"/>
              </a:tabLst>
            </a:pPr>
            <a:r>
              <a:rPr sz="2000" spc="-20" dirty="0">
                <a:latin typeface="宋体"/>
                <a:cs typeface="宋体"/>
              </a:rPr>
              <a:t>在最坏情况下，</a:t>
            </a:r>
            <a:r>
              <a:rPr sz="2000" i="1" dirty="0">
                <a:latin typeface="Arial"/>
                <a:cs typeface="Arial"/>
              </a:rPr>
              <a:t>t</a:t>
            </a:r>
            <a:r>
              <a:rPr sz="1950" baseline="-21367" dirty="0">
                <a:latin typeface="Arial"/>
                <a:cs typeface="Arial"/>
              </a:rPr>
              <a:t>i</a:t>
            </a:r>
            <a:r>
              <a:rPr sz="1950" spc="22" baseline="-21367" dirty="0">
                <a:latin typeface="Arial"/>
                <a:cs typeface="Arial"/>
              </a:rPr>
              <a:t> </a:t>
            </a:r>
            <a:r>
              <a:rPr sz="2000" dirty="0">
                <a:latin typeface="Symbol"/>
                <a:cs typeface="Symbol"/>
              </a:rPr>
              <a:t></a:t>
            </a:r>
            <a:r>
              <a:rPr sz="2000" spc="35" dirty="0">
                <a:latin typeface="Times New Roman"/>
                <a:cs typeface="Times New Roman"/>
              </a:rPr>
              <a:t> </a:t>
            </a:r>
            <a:r>
              <a:rPr sz="2000" i="1" dirty="0">
                <a:latin typeface="Arial"/>
                <a:cs typeface="Arial"/>
              </a:rPr>
              <a:t>i</a:t>
            </a:r>
            <a:r>
              <a:rPr sz="2000" spc="-15" dirty="0">
                <a:latin typeface="Arial"/>
                <a:cs typeface="Arial"/>
              </a:rPr>
              <a:t>, </a:t>
            </a:r>
            <a:r>
              <a:rPr sz="2000" dirty="0">
                <a:latin typeface="Arial"/>
                <a:cs typeface="Arial"/>
              </a:rPr>
              <a:t>for</a:t>
            </a:r>
            <a:r>
              <a:rPr sz="2000" spc="-25" dirty="0">
                <a:latin typeface="Arial"/>
                <a:cs typeface="Arial"/>
              </a:rPr>
              <a:t> </a:t>
            </a:r>
            <a:r>
              <a:rPr sz="2000" dirty="0">
                <a:latin typeface="Arial"/>
                <a:cs typeface="Arial"/>
              </a:rPr>
              <a:t>1</a:t>
            </a:r>
            <a:r>
              <a:rPr sz="2000" spc="-20" dirty="0">
                <a:latin typeface="Arial"/>
                <a:cs typeface="Arial"/>
              </a:rPr>
              <a:t> </a:t>
            </a:r>
            <a:r>
              <a:rPr sz="2000" dirty="0">
                <a:latin typeface="Symbol"/>
                <a:cs typeface="Symbol"/>
              </a:rPr>
              <a:t></a:t>
            </a:r>
            <a:r>
              <a:rPr sz="2000" spc="35" dirty="0">
                <a:latin typeface="Times New Roman"/>
                <a:cs typeface="Times New Roman"/>
              </a:rPr>
              <a:t> </a:t>
            </a:r>
            <a:r>
              <a:rPr sz="2000" i="1" dirty="0">
                <a:latin typeface="Arial"/>
                <a:cs typeface="Arial"/>
              </a:rPr>
              <a:t>i</a:t>
            </a:r>
            <a:r>
              <a:rPr sz="2000" i="1" spc="-15" dirty="0">
                <a:latin typeface="Arial"/>
                <a:cs typeface="Arial"/>
              </a:rPr>
              <a:t> </a:t>
            </a:r>
            <a:r>
              <a:rPr sz="2000" spc="-25" dirty="0">
                <a:latin typeface="Arial"/>
                <a:cs typeface="Arial"/>
              </a:rPr>
              <a:t>&lt;</a:t>
            </a:r>
            <a:r>
              <a:rPr sz="2000" i="1" spc="-25" dirty="0">
                <a:latin typeface="Arial"/>
                <a:cs typeface="Arial"/>
              </a:rPr>
              <a:t>n</a:t>
            </a:r>
            <a:r>
              <a:rPr sz="2000" spc="-25" dirty="0">
                <a:latin typeface="Arial"/>
                <a:cs typeface="Arial"/>
              </a:rPr>
              <a:t>;</a:t>
            </a:r>
            <a:endParaRPr sz="2000">
              <a:latin typeface="Arial"/>
              <a:cs typeface="Arial"/>
            </a:endParaRPr>
          </a:p>
        </p:txBody>
      </p:sp>
      <p:sp>
        <p:nvSpPr>
          <p:cNvPr id="8" name="object 8"/>
          <p:cNvSpPr txBox="1"/>
          <p:nvPr/>
        </p:nvSpPr>
        <p:spPr>
          <a:xfrm>
            <a:off x="1663467" y="2019951"/>
            <a:ext cx="5370195" cy="954405"/>
          </a:xfrm>
          <a:prstGeom prst="rect">
            <a:avLst/>
          </a:prstGeom>
        </p:spPr>
        <p:txBody>
          <a:bodyPr vert="horz" wrap="square" lIns="0" tIns="11430" rIns="0" bIns="0" rtlCol="0">
            <a:spAutoFit/>
          </a:bodyPr>
          <a:lstStyle/>
          <a:p>
            <a:pPr marL="50800">
              <a:lnSpc>
                <a:spcPct val="100000"/>
              </a:lnSpc>
              <a:spcBef>
                <a:spcPts val="90"/>
              </a:spcBef>
            </a:pPr>
            <a:r>
              <a:rPr sz="1950" i="1" spc="-10" dirty="0">
                <a:latin typeface="Times New Roman"/>
                <a:cs typeface="Times New Roman"/>
              </a:rPr>
              <a:t>T</a:t>
            </a:r>
            <a:r>
              <a:rPr sz="1650" spc="-15" baseline="-25252" dirty="0">
                <a:latin typeface="Times New Roman"/>
                <a:cs typeface="Times New Roman"/>
              </a:rPr>
              <a:t>min</a:t>
            </a:r>
            <a:r>
              <a:rPr sz="1650" spc="-142" baseline="-25252" dirty="0">
                <a:latin typeface="Times New Roman"/>
                <a:cs typeface="Times New Roman"/>
              </a:rPr>
              <a:t> </a:t>
            </a:r>
            <a:r>
              <a:rPr sz="1950" dirty="0">
                <a:latin typeface="Times New Roman"/>
                <a:cs typeface="Times New Roman"/>
              </a:rPr>
              <a:t>(</a:t>
            </a:r>
            <a:r>
              <a:rPr sz="1950" i="1" dirty="0">
                <a:latin typeface="Times New Roman"/>
                <a:cs typeface="Times New Roman"/>
              </a:rPr>
              <a:t>n</a:t>
            </a:r>
            <a:r>
              <a:rPr sz="1950" dirty="0">
                <a:latin typeface="Times New Roman"/>
                <a:cs typeface="Times New Roman"/>
              </a:rPr>
              <a:t>) </a:t>
            </a:r>
            <a:r>
              <a:rPr sz="1950" dirty="0">
                <a:latin typeface="Symbol"/>
                <a:cs typeface="Symbol"/>
              </a:rPr>
              <a:t></a:t>
            </a:r>
            <a:r>
              <a:rPr sz="1950" spc="-50" dirty="0">
                <a:latin typeface="Times New Roman"/>
                <a:cs typeface="Times New Roman"/>
              </a:rPr>
              <a:t> </a:t>
            </a:r>
            <a:r>
              <a:rPr sz="1950" i="1" spc="-50" dirty="0">
                <a:latin typeface="Times New Roman"/>
                <a:cs typeface="Times New Roman"/>
              </a:rPr>
              <a:t>c</a:t>
            </a:r>
            <a:r>
              <a:rPr sz="1650" spc="-75" baseline="-25252" dirty="0">
                <a:latin typeface="Times New Roman"/>
                <a:cs typeface="Times New Roman"/>
              </a:rPr>
              <a:t>1</a:t>
            </a:r>
            <a:r>
              <a:rPr sz="1950" i="1" spc="-50" dirty="0">
                <a:latin typeface="Times New Roman"/>
                <a:cs typeface="Times New Roman"/>
              </a:rPr>
              <a:t>n</a:t>
            </a:r>
            <a:r>
              <a:rPr sz="1950" i="1" spc="-140" dirty="0">
                <a:latin typeface="Times New Roman"/>
                <a:cs typeface="Times New Roman"/>
              </a:rPr>
              <a:t> </a:t>
            </a:r>
            <a:r>
              <a:rPr sz="1950" dirty="0">
                <a:latin typeface="Symbol"/>
                <a:cs typeface="Symbol"/>
              </a:rPr>
              <a:t></a:t>
            </a:r>
            <a:r>
              <a:rPr sz="1950" spc="-150" dirty="0">
                <a:latin typeface="Times New Roman"/>
                <a:cs typeface="Times New Roman"/>
              </a:rPr>
              <a:t> </a:t>
            </a:r>
            <a:r>
              <a:rPr sz="1950" i="1" dirty="0">
                <a:latin typeface="Times New Roman"/>
                <a:cs typeface="Times New Roman"/>
              </a:rPr>
              <a:t>c</a:t>
            </a:r>
            <a:r>
              <a:rPr sz="1650" baseline="-25252" dirty="0">
                <a:latin typeface="Times New Roman"/>
                <a:cs typeface="Times New Roman"/>
              </a:rPr>
              <a:t>2</a:t>
            </a:r>
            <a:r>
              <a:rPr sz="1650" spc="-127" baseline="-25252" dirty="0">
                <a:latin typeface="Times New Roman"/>
                <a:cs typeface="Times New Roman"/>
              </a:rPr>
              <a:t> </a:t>
            </a:r>
            <a:r>
              <a:rPr sz="1950" dirty="0">
                <a:latin typeface="Times New Roman"/>
                <a:cs typeface="Times New Roman"/>
              </a:rPr>
              <a:t>(</a:t>
            </a:r>
            <a:r>
              <a:rPr sz="1950" i="1" dirty="0">
                <a:latin typeface="Times New Roman"/>
                <a:cs typeface="Times New Roman"/>
              </a:rPr>
              <a:t>n</a:t>
            </a:r>
            <a:r>
              <a:rPr sz="1950" i="1" spc="-140" dirty="0">
                <a:latin typeface="Times New Roman"/>
                <a:cs typeface="Times New Roman"/>
              </a:rPr>
              <a:t> </a:t>
            </a:r>
            <a:r>
              <a:rPr sz="1950" spc="-10" dirty="0">
                <a:latin typeface="Symbol"/>
                <a:cs typeface="Symbol"/>
              </a:rPr>
              <a:t></a:t>
            </a:r>
            <a:r>
              <a:rPr sz="1950" spc="-10" dirty="0">
                <a:latin typeface="Times New Roman"/>
                <a:cs typeface="Times New Roman"/>
              </a:rPr>
              <a:t>1)</a:t>
            </a:r>
            <a:r>
              <a:rPr sz="1950" spc="-140" dirty="0">
                <a:latin typeface="Times New Roman"/>
                <a:cs typeface="Times New Roman"/>
              </a:rPr>
              <a:t> </a:t>
            </a:r>
            <a:r>
              <a:rPr sz="1950" dirty="0">
                <a:latin typeface="Symbol"/>
                <a:cs typeface="Symbol"/>
              </a:rPr>
              <a:t></a:t>
            </a:r>
            <a:r>
              <a:rPr sz="1950" spc="-150" dirty="0">
                <a:latin typeface="Times New Roman"/>
                <a:cs typeface="Times New Roman"/>
              </a:rPr>
              <a:t> </a:t>
            </a:r>
            <a:r>
              <a:rPr sz="1950" i="1" spc="-20" dirty="0">
                <a:latin typeface="Times New Roman"/>
                <a:cs typeface="Times New Roman"/>
              </a:rPr>
              <a:t>c</a:t>
            </a:r>
            <a:r>
              <a:rPr sz="1650" spc="-30" baseline="-25252" dirty="0">
                <a:latin typeface="Times New Roman"/>
                <a:cs typeface="Times New Roman"/>
              </a:rPr>
              <a:t>3</a:t>
            </a:r>
            <a:r>
              <a:rPr sz="1650" spc="-187" baseline="-25252" dirty="0">
                <a:latin typeface="Times New Roman"/>
                <a:cs typeface="Times New Roman"/>
              </a:rPr>
              <a:t> </a:t>
            </a:r>
            <a:r>
              <a:rPr sz="1950" dirty="0">
                <a:latin typeface="Times New Roman"/>
                <a:cs typeface="Times New Roman"/>
              </a:rPr>
              <a:t>(</a:t>
            </a:r>
            <a:r>
              <a:rPr sz="1950" i="1" dirty="0">
                <a:latin typeface="Times New Roman"/>
                <a:cs typeface="Times New Roman"/>
              </a:rPr>
              <a:t>n</a:t>
            </a:r>
            <a:r>
              <a:rPr sz="1950" i="1" spc="-145" dirty="0">
                <a:latin typeface="Times New Roman"/>
                <a:cs typeface="Times New Roman"/>
              </a:rPr>
              <a:t> </a:t>
            </a:r>
            <a:r>
              <a:rPr sz="1950" spc="-10" dirty="0">
                <a:latin typeface="Symbol"/>
                <a:cs typeface="Symbol"/>
              </a:rPr>
              <a:t></a:t>
            </a:r>
            <a:r>
              <a:rPr sz="1950" spc="-10" dirty="0">
                <a:latin typeface="Times New Roman"/>
                <a:cs typeface="Times New Roman"/>
              </a:rPr>
              <a:t>1)</a:t>
            </a:r>
            <a:r>
              <a:rPr sz="1950" spc="-135" dirty="0">
                <a:latin typeface="Times New Roman"/>
                <a:cs typeface="Times New Roman"/>
              </a:rPr>
              <a:t> </a:t>
            </a:r>
            <a:r>
              <a:rPr sz="1950" dirty="0">
                <a:latin typeface="Symbol"/>
                <a:cs typeface="Symbol"/>
              </a:rPr>
              <a:t></a:t>
            </a:r>
            <a:r>
              <a:rPr sz="1950" spc="-150" dirty="0">
                <a:latin typeface="Times New Roman"/>
                <a:cs typeface="Times New Roman"/>
              </a:rPr>
              <a:t> </a:t>
            </a:r>
            <a:r>
              <a:rPr sz="1950" i="1" dirty="0">
                <a:latin typeface="Times New Roman"/>
                <a:cs typeface="Times New Roman"/>
              </a:rPr>
              <a:t>c</a:t>
            </a:r>
            <a:r>
              <a:rPr sz="1650" baseline="-25252" dirty="0">
                <a:latin typeface="Times New Roman"/>
                <a:cs typeface="Times New Roman"/>
              </a:rPr>
              <a:t>4</a:t>
            </a:r>
            <a:r>
              <a:rPr sz="1650" spc="-127" baseline="-25252" dirty="0">
                <a:latin typeface="Times New Roman"/>
                <a:cs typeface="Times New Roman"/>
              </a:rPr>
              <a:t> </a:t>
            </a:r>
            <a:r>
              <a:rPr sz="1950" dirty="0">
                <a:latin typeface="Times New Roman"/>
                <a:cs typeface="Times New Roman"/>
              </a:rPr>
              <a:t>(</a:t>
            </a:r>
            <a:r>
              <a:rPr sz="1950" i="1" dirty="0">
                <a:latin typeface="Times New Roman"/>
                <a:cs typeface="Times New Roman"/>
              </a:rPr>
              <a:t>n</a:t>
            </a:r>
            <a:r>
              <a:rPr sz="1950" i="1" spc="-140" dirty="0">
                <a:latin typeface="Times New Roman"/>
                <a:cs typeface="Times New Roman"/>
              </a:rPr>
              <a:t> </a:t>
            </a:r>
            <a:r>
              <a:rPr sz="1950" spc="-10" dirty="0">
                <a:latin typeface="Symbol"/>
                <a:cs typeface="Symbol"/>
              </a:rPr>
              <a:t></a:t>
            </a:r>
            <a:r>
              <a:rPr sz="1950" spc="-10" dirty="0">
                <a:latin typeface="Times New Roman"/>
                <a:cs typeface="Times New Roman"/>
              </a:rPr>
              <a:t>1)</a:t>
            </a:r>
            <a:r>
              <a:rPr sz="1950" spc="-145" dirty="0">
                <a:latin typeface="Times New Roman"/>
                <a:cs typeface="Times New Roman"/>
              </a:rPr>
              <a:t> </a:t>
            </a:r>
            <a:r>
              <a:rPr sz="1950" dirty="0">
                <a:latin typeface="Symbol"/>
                <a:cs typeface="Symbol"/>
              </a:rPr>
              <a:t></a:t>
            </a:r>
            <a:r>
              <a:rPr sz="1950" spc="-150" dirty="0">
                <a:latin typeface="Times New Roman"/>
                <a:cs typeface="Times New Roman"/>
              </a:rPr>
              <a:t> </a:t>
            </a:r>
            <a:r>
              <a:rPr sz="1950" i="1" spc="-10" dirty="0">
                <a:latin typeface="Times New Roman"/>
                <a:cs typeface="Times New Roman"/>
              </a:rPr>
              <a:t>c</a:t>
            </a:r>
            <a:r>
              <a:rPr sz="1650" spc="-15" baseline="-25252" dirty="0">
                <a:latin typeface="Times New Roman"/>
                <a:cs typeface="Times New Roman"/>
              </a:rPr>
              <a:t>7</a:t>
            </a:r>
            <a:r>
              <a:rPr sz="1650" spc="-97" baseline="-25252" dirty="0">
                <a:latin typeface="Times New Roman"/>
                <a:cs typeface="Times New Roman"/>
              </a:rPr>
              <a:t> </a:t>
            </a:r>
            <a:r>
              <a:rPr sz="1950" dirty="0">
                <a:latin typeface="Times New Roman"/>
                <a:cs typeface="Times New Roman"/>
              </a:rPr>
              <a:t>(</a:t>
            </a:r>
            <a:r>
              <a:rPr sz="1950" i="1" dirty="0">
                <a:latin typeface="Times New Roman"/>
                <a:cs typeface="Times New Roman"/>
              </a:rPr>
              <a:t>n</a:t>
            </a:r>
            <a:r>
              <a:rPr sz="1950" i="1" spc="-140" dirty="0">
                <a:latin typeface="Times New Roman"/>
                <a:cs typeface="Times New Roman"/>
              </a:rPr>
              <a:t> </a:t>
            </a:r>
            <a:r>
              <a:rPr sz="1950" spc="-25" dirty="0">
                <a:latin typeface="Symbol"/>
                <a:cs typeface="Symbol"/>
              </a:rPr>
              <a:t></a:t>
            </a:r>
            <a:r>
              <a:rPr sz="1950" spc="-25" dirty="0">
                <a:latin typeface="Times New Roman"/>
                <a:cs typeface="Times New Roman"/>
              </a:rPr>
              <a:t>1)</a:t>
            </a:r>
            <a:endParaRPr sz="1950" dirty="0">
              <a:latin typeface="Times New Roman"/>
              <a:cs typeface="Times New Roman"/>
            </a:endParaRPr>
          </a:p>
          <a:p>
            <a:pPr>
              <a:lnSpc>
                <a:spcPct val="100000"/>
              </a:lnSpc>
            </a:pPr>
            <a:endParaRPr sz="2400" dirty="0">
              <a:latin typeface="Times New Roman"/>
              <a:cs typeface="Times New Roman"/>
            </a:endParaRPr>
          </a:p>
          <a:p>
            <a:pPr marL="64135">
              <a:lnSpc>
                <a:spcPct val="100000"/>
              </a:lnSpc>
            </a:pPr>
            <a:r>
              <a:rPr sz="1850" dirty="0">
                <a:latin typeface="Symbol"/>
                <a:cs typeface="Symbol"/>
              </a:rPr>
              <a:t></a:t>
            </a:r>
            <a:r>
              <a:rPr sz="1850" spc="-85" dirty="0">
                <a:latin typeface="Times New Roman"/>
                <a:cs typeface="Times New Roman"/>
              </a:rPr>
              <a:t> </a:t>
            </a:r>
            <a:r>
              <a:rPr sz="1850" dirty="0">
                <a:latin typeface="Times New Roman"/>
                <a:cs typeface="Times New Roman"/>
              </a:rPr>
              <a:t>(</a:t>
            </a:r>
            <a:r>
              <a:rPr sz="1850" i="1" dirty="0">
                <a:latin typeface="Times New Roman"/>
                <a:cs typeface="Times New Roman"/>
              </a:rPr>
              <a:t>c</a:t>
            </a:r>
            <a:r>
              <a:rPr sz="1575" baseline="-23809" dirty="0">
                <a:latin typeface="Times New Roman"/>
                <a:cs typeface="Times New Roman"/>
              </a:rPr>
              <a:t>1</a:t>
            </a:r>
            <a:r>
              <a:rPr sz="1575" spc="179" baseline="-23809" dirty="0">
                <a:latin typeface="Times New Roman"/>
                <a:cs typeface="Times New Roman"/>
              </a:rPr>
              <a:t> </a:t>
            </a:r>
            <a:r>
              <a:rPr sz="1850" dirty="0">
                <a:latin typeface="Symbol"/>
                <a:cs typeface="Symbol"/>
              </a:rPr>
              <a:t></a:t>
            </a:r>
            <a:r>
              <a:rPr sz="1850" spc="-170" dirty="0">
                <a:latin typeface="Times New Roman"/>
                <a:cs typeface="Times New Roman"/>
              </a:rPr>
              <a:t> </a:t>
            </a:r>
            <a:r>
              <a:rPr sz="1850" i="1" dirty="0">
                <a:latin typeface="Times New Roman"/>
                <a:cs typeface="Times New Roman"/>
              </a:rPr>
              <a:t>c</a:t>
            </a:r>
            <a:r>
              <a:rPr sz="1575" baseline="-23809" dirty="0">
                <a:latin typeface="Times New Roman"/>
                <a:cs typeface="Times New Roman"/>
              </a:rPr>
              <a:t>2</a:t>
            </a:r>
            <a:r>
              <a:rPr sz="1575" spc="315" baseline="-23809" dirty="0">
                <a:latin typeface="Times New Roman"/>
                <a:cs typeface="Times New Roman"/>
              </a:rPr>
              <a:t> </a:t>
            </a:r>
            <a:r>
              <a:rPr sz="1850" dirty="0">
                <a:latin typeface="Symbol"/>
                <a:cs typeface="Symbol"/>
              </a:rPr>
              <a:t></a:t>
            </a:r>
            <a:r>
              <a:rPr sz="1850" spc="-165" dirty="0">
                <a:latin typeface="Times New Roman"/>
                <a:cs typeface="Times New Roman"/>
              </a:rPr>
              <a:t> </a:t>
            </a:r>
            <a:r>
              <a:rPr sz="1850" i="1" dirty="0">
                <a:latin typeface="Times New Roman"/>
                <a:cs typeface="Times New Roman"/>
              </a:rPr>
              <a:t>c</a:t>
            </a:r>
            <a:r>
              <a:rPr sz="1575" baseline="-23809" dirty="0">
                <a:latin typeface="Times New Roman"/>
                <a:cs typeface="Times New Roman"/>
              </a:rPr>
              <a:t>3</a:t>
            </a:r>
            <a:r>
              <a:rPr sz="1575" spc="262" baseline="-23809" dirty="0">
                <a:latin typeface="Times New Roman"/>
                <a:cs typeface="Times New Roman"/>
              </a:rPr>
              <a:t> </a:t>
            </a:r>
            <a:r>
              <a:rPr sz="1850" dirty="0">
                <a:latin typeface="Symbol"/>
                <a:cs typeface="Symbol"/>
              </a:rPr>
              <a:t></a:t>
            </a:r>
            <a:r>
              <a:rPr sz="1850" spc="-175" dirty="0">
                <a:latin typeface="Times New Roman"/>
                <a:cs typeface="Times New Roman"/>
              </a:rPr>
              <a:t> </a:t>
            </a:r>
            <a:r>
              <a:rPr sz="1850" i="1" dirty="0">
                <a:latin typeface="Times New Roman"/>
                <a:cs typeface="Times New Roman"/>
              </a:rPr>
              <a:t>c</a:t>
            </a:r>
            <a:r>
              <a:rPr sz="1575" baseline="-23809" dirty="0">
                <a:latin typeface="Times New Roman"/>
                <a:cs typeface="Times New Roman"/>
              </a:rPr>
              <a:t>4</a:t>
            </a:r>
            <a:r>
              <a:rPr sz="1575" spc="315" baseline="-23809" dirty="0">
                <a:latin typeface="Times New Roman"/>
                <a:cs typeface="Times New Roman"/>
              </a:rPr>
              <a:t> </a:t>
            </a:r>
            <a:r>
              <a:rPr sz="1850" dirty="0">
                <a:latin typeface="Symbol"/>
                <a:cs typeface="Symbol"/>
              </a:rPr>
              <a:t></a:t>
            </a:r>
            <a:r>
              <a:rPr sz="1850" spc="-165" dirty="0">
                <a:latin typeface="Times New Roman"/>
                <a:cs typeface="Times New Roman"/>
              </a:rPr>
              <a:t> </a:t>
            </a:r>
            <a:r>
              <a:rPr sz="1850" i="1" spc="-10" dirty="0">
                <a:latin typeface="Times New Roman"/>
                <a:cs typeface="Times New Roman"/>
              </a:rPr>
              <a:t>c</a:t>
            </a:r>
            <a:r>
              <a:rPr sz="1575" spc="-15" baseline="-23809" dirty="0">
                <a:latin typeface="Times New Roman"/>
                <a:cs typeface="Times New Roman"/>
              </a:rPr>
              <a:t>7</a:t>
            </a:r>
            <a:r>
              <a:rPr sz="1575" spc="-120" baseline="-23809" dirty="0">
                <a:latin typeface="Times New Roman"/>
                <a:cs typeface="Times New Roman"/>
              </a:rPr>
              <a:t> </a:t>
            </a:r>
            <a:r>
              <a:rPr sz="1850" dirty="0">
                <a:latin typeface="Times New Roman"/>
                <a:cs typeface="Times New Roman"/>
              </a:rPr>
              <a:t>)</a:t>
            </a:r>
            <a:r>
              <a:rPr sz="1850" i="1" dirty="0">
                <a:latin typeface="Times New Roman"/>
                <a:cs typeface="Times New Roman"/>
              </a:rPr>
              <a:t>n</a:t>
            </a:r>
            <a:r>
              <a:rPr sz="1850" i="1" spc="-160" dirty="0">
                <a:latin typeface="Times New Roman"/>
                <a:cs typeface="Times New Roman"/>
              </a:rPr>
              <a:t> </a:t>
            </a:r>
            <a:r>
              <a:rPr sz="1850" dirty="0">
                <a:latin typeface="Symbol"/>
                <a:cs typeface="Symbol"/>
              </a:rPr>
              <a:t></a:t>
            </a:r>
            <a:r>
              <a:rPr sz="1850" spc="-200" dirty="0">
                <a:latin typeface="Times New Roman"/>
                <a:cs typeface="Times New Roman"/>
              </a:rPr>
              <a:t> </a:t>
            </a:r>
            <a:r>
              <a:rPr sz="1850" dirty="0">
                <a:latin typeface="Times New Roman"/>
                <a:cs typeface="Times New Roman"/>
              </a:rPr>
              <a:t>(</a:t>
            </a:r>
            <a:r>
              <a:rPr sz="1850" i="1" dirty="0">
                <a:latin typeface="Times New Roman"/>
                <a:cs typeface="Times New Roman"/>
              </a:rPr>
              <a:t>c</a:t>
            </a:r>
            <a:r>
              <a:rPr sz="1575" baseline="-23809" dirty="0">
                <a:latin typeface="Times New Roman"/>
                <a:cs typeface="Times New Roman"/>
              </a:rPr>
              <a:t>2</a:t>
            </a:r>
            <a:r>
              <a:rPr sz="1575" spc="307" baseline="-23809" dirty="0">
                <a:latin typeface="Times New Roman"/>
                <a:cs typeface="Times New Roman"/>
              </a:rPr>
              <a:t> </a:t>
            </a:r>
            <a:r>
              <a:rPr sz="1850" dirty="0">
                <a:latin typeface="Symbol"/>
                <a:cs typeface="Symbol"/>
              </a:rPr>
              <a:t></a:t>
            </a:r>
            <a:r>
              <a:rPr sz="1850" spc="-165" dirty="0">
                <a:latin typeface="Times New Roman"/>
                <a:cs typeface="Times New Roman"/>
              </a:rPr>
              <a:t> </a:t>
            </a:r>
            <a:r>
              <a:rPr sz="1850" i="1" dirty="0">
                <a:latin typeface="Times New Roman"/>
                <a:cs typeface="Times New Roman"/>
              </a:rPr>
              <a:t>c</a:t>
            </a:r>
            <a:r>
              <a:rPr sz="1575" baseline="-23809" dirty="0">
                <a:latin typeface="Times New Roman"/>
                <a:cs typeface="Times New Roman"/>
              </a:rPr>
              <a:t>3</a:t>
            </a:r>
            <a:r>
              <a:rPr sz="1575" spc="254" baseline="-23809" dirty="0">
                <a:latin typeface="Times New Roman"/>
                <a:cs typeface="Times New Roman"/>
              </a:rPr>
              <a:t> </a:t>
            </a:r>
            <a:r>
              <a:rPr sz="1850" dirty="0">
                <a:latin typeface="Symbol"/>
                <a:cs typeface="Symbol"/>
              </a:rPr>
              <a:t></a:t>
            </a:r>
            <a:r>
              <a:rPr sz="1850" spc="-165" dirty="0">
                <a:latin typeface="Times New Roman"/>
                <a:cs typeface="Times New Roman"/>
              </a:rPr>
              <a:t> </a:t>
            </a:r>
            <a:r>
              <a:rPr sz="1850" i="1" dirty="0">
                <a:latin typeface="Times New Roman"/>
                <a:cs typeface="Times New Roman"/>
              </a:rPr>
              <a:t>c</a:t>
            </a:r>
            <a:r>
              <a:rPr sz="1575" baseline="-23809" dirty="0">
                <a:latin typeface="Times New Roman"/>
                <a:cs typeface="Times New Roman"/>
              </a:rPr>
              <a:t>4</a:t>
            </a:r>
            <a:r>
              <a:rPr sz="1575" spc="307" baseline="-23809" dirty="0">
                <a:latin typeface="Times New Roman"/>
                <a:cs typeface="Times New Roman"/>
              </a:rPr>
              <a:t> </a:t>
            </a:r>
            <a:r>
              <a:rPr sz="1850" dirty="0">
                <a:latin typeface="Symbol"/>
                <a:cs typeface="Symbol"/>
              </a:rPr>
              <a:t></a:t>
            </a:r>
            <a:r>
              <a:rPr sz="1850" spc="-165" dirty="0">
                <a:latin typeface="Times New Roman"/>
                <a:cs typeface="Times New Roman"/>
              </a:rPr>
              <a:t> </a:t>
            </a:r>
            <a:r>
              <a:rPr sz="1850" i="1" spc="-10" dirty="0">
                <a:latin typeface="Times New Roman"/>
                <a:cs typeface="Times New Roman"/>
              </a:rPr>
              <a:t>c</a:t>
            </a:r>
            <a:r>
              <a:rPr sz="1575" spc="-15" baseline="-23809" dirty="0">
                <a:latin typeface="Times New Roman"/>
                <a:cs typeface="Times New Roman"/>
              </a:rPr>
              <a:t>7</a:t>
            </a:r>
            <a:r>
              <a:rPr sz="1575" spc="-112" baseline="-23809" dirty="0">
                <a:latin typeface="Times New Roman"/>
                <a:cs typeface="Times New Roman"/>
              </a:rPr>
              <a:t> </a:t>
            </a:r>
            <a:r>
              <a:rPr sz="1850" dirty="0">
                <a:latin typeface="Times New Roman"/>
                <a:cs typeface="Times New Roman"/>
              </a:rPr>
              <a:t>)</a:t>
            </a:r>
            <a:r>
              <a:rPr sz="1850" spc="-45" dirty="0">
                <a:latin typeface="Times New Roman"/>
                <a:cs typeface="Times New Roman"/>
              </a:rPr>
              <a:t> </a:t>
            </a:r>
            <a:r>
              <a:rPr sz="1850" dirty="0">
                <a:latin typeface="Symbol"/>
                <a:cs typeface="Symbol"/>
              </a:rPr>
              <a:t></a:t>
            </a:r>
            <a:r>
              <a:rPr sz="1850" spc="-105" dirty="0">
                <a:latin typeface="Times New Roman"/>
                <a:cs typeface="Times New Roman"/>
              </a:rPr>
              <a:t> </a:t>
            </a:r>
            <a:r>
              <a:rPr sz="1850" i="1" spc="-20" dirty="0">
                <a:latin typeface="Times New Roman"/>
                <a:cs typeface="Times New Roman"/>
              </a:rPr>
              <a:t>O</a:t>
            </a:r>
            <a:r>
              <a:rPr sz="1850" spc="-20" dirty="0">
                <a:latin typeface="Times New Roman"/>
                <a:cs typeface="Times New Roman"/>
              </a:rPr>
              <a:t>(</a:t>
            </a:r>
            <a:r>
              <a:rPr sz="1850" i="1" spc="-20" dirty="0">
                <a:latin typeface="Times New Roman"/>
                <a:cs typeface="Times New Roman"/>
              </a:rPr>
              <a:t>n</a:t>
            </a:r>
            <a:r>
              <a:rPr sz="1850" spc="-20" dirty="0">
                <a:latin typeface="Times New Roman"/>
                <a:cs typeface="Times New Roman"/>
              </a:rPr>
              <a:t>)</a:t>
            </a:r>
            <a:endParaRPr sz="1850" dirty="0">
              <a:latin typeface="Times New Roman"/>
              <a:cs typeface="Times New Roman"/>
            </a:endParaRPr>
          </a:p>
        </p:txBody>
      </p:sp>
      <p:sp>
        <p:nvSpPr>
          <p:cNvPr id="9" name="object 9"/>
          <p:cNvSpPr/>
          <p:nvPr/>
        </p:nvSpPr>
        <p:spPr>
          <a:xfrm>
            <a:off x="2613100" y="4013623"/>
            <a:ext cx="657860" cy="0"/>
          </a:xfrm>
          <a:custGeom>
            <a:avLst/>
            <a:gdLst/>
            <a:ahLst/>
            <a:cxnLst/>
            <a:rect l="l" t="t" r="r" b="b"/>
            <a:pathLst>
              <a:path w="657860">
                <a:moveTo>
                  <a:pt x="0" y="0"/>
                </a:moveTo>
                <a:lnTo>
                  <a:pt x="657762" y="0"/>
                </a:lnTo>
              </a:path>
            </a:pathLst>
          </a:custGeom>
          <a:ln w="10456">
            <a:solidFill>
              <a:srgbClr val="000000"/>
            </a:solidFill>
          </a:ln>
        </p:spPr>
        <p:txBody>
          <a:bodyPr wrap="square" lIns="0" tIns="0" rIns="0" bIns="0" rtlCol="0"/>
          <a:lstStyle/>
          <a:p>
            <a:endParaRPr/>
          </a:p>
        </p:txBody>
      </p:sp>
      <p:sp>
        <p:nvSpPr>
          <p:cNvPr id="10" name="object 10"/>
          <p:cNvSpPr txBox="1"/>
          <p:nvPr/>
        </p:nvSpPr>
        <p:spPr>
          <a:xfrm>
            <a:off x="1897509" y="3714906"/>
            <a:ext cx="223520" cy="175895"/>
          </a:xfrm>
          <a:prstGeom prst="rect">
            <a:avLst/>
          </a:prstGeom>
        </p:spPr>
        <p:txBody>
          <a:bodyPr vert="horz" wrap="square" lIns="0" tIns="17145" rIns="0" bIns="0" rtlCol="0">
            <a:spAutoFit/>
          </a:bodyPr>
          <a:lstStyle/>
          <a:p>
            <a:pPr marL="12700">
              <a:lnSpc>
                <a:spcPct val="100000"/>
              </a:lnSpc>
              <a:spcBef>
                <a:spcPts val="135"/>
              </a:spcBef>
            </a:pPr>
            <a:r>
              <a:rPr sz="950" i="1" spc="-25" dirty="0">
                <a:latin typeface="Times New Roman"/>
                <a:cs typeface="Times New Roman"/>
              </a:rPr>
              <a:t>n</a:t>
            </a:r>
            <a:r>
              <a:rPr sz="950" spc="-25" dirty="0">
                <a:latin typeface="Symbol"/>
                <a:cs typeface="Symbol"/>
              </a:rPr>
              <a:t></a:t>
            </a:r>
            <a:r>
              <a:rPr sz="950" spc="-25" dirty="0">
                <a:latin typeface="Times New Roman"/>
                <a:cs typeface="Times New Roman"/>
              </a:rPr>
              <a:t>1</a:t>
            </a:r>
            <a:endParaRPr sz="950">
              <a:latin typeface="Times New Roman"/>
              <a:cs typeface="Times New Roman"/>
            </a:endParaRPr>
          </a:p>
        </p:txBody>
      </p:sp>
      <p:sp>
        <p:nvSpPr>
          <p:cNvPr id="11" name="object 11"/>
          <p:cNvSpPr txBox="1"/>
          <p:nvPr/>
        </p:nvSpPr>
        <p:spPr>
          <a:xfrm>
            <a:off x="1908634" y="4140794"/>
            <a:ext cx="197485" cy="175895"/>
          </a:xfrm>
          <a:prstGeom prst="rect">
            <a:avLst/>
          </a:prstGeom>
        </p:spPr>
        <p:txBody>
          <a:bodyPr vert="horz" wrap="square" lIns="0" tIns="17145" rIns="0" bIns="0" rtlCol="0">
            <a:spAutoFit/>
          </a:bodyPr>
          <a:lstStyle/>
          <a:p>
            <a:pPr marL="12700">
              <a:lnSpc>
                <a:spcPct val="100000"/>
              </a:lnSpc>
              <a:spcBef>
                <a:spcPts val="135"/>
              </a:spcBef>
            </a:pPr>
            <a:r>
              <a:rPr sz="950" i="1" spc="-25" dirty="0">
                <a:latin typeface="Times New Roman"/>
                <a:cs typeface="Times New Roman"/>
              </a:rPr>
              <a:t>i</a:t>
            </a:r>
            <a:r>
              <a:rPr sz="950" spc="-25" dirty="0">
                <a:latin typeface="Symbol"/>
                <a:cs typeface="Symbol"/>
              </a:rPr>
              <a:t></a:t>
            </a:r>
            <a:r>
              <a:rPr sz="950" spc="-25" dirty="0">
                <a:latin typeface="Times New Roman"/>
                <a:cs typeface="Times New Roman"/>
              </a:rPr>
              <a:t>1</a:t>
            </a:r>
            <a:endParaRPr sz="950">
              <a:latin typeface="Times New Roman"/>
              <a:cs typeface="Times New Roman"/>
            </a:endParaRPr>
          </a:p>
        </p:txBody>
      </p:sp>
      <p:sp>
        <p:nvSpPr>
          <p:cNvPr id="12" name="object 12"/>
          <p:cNvSpPr txBox="1"/>
          <p:nvPr/>
        </p:nvSpPr>
        <p:spPr>
          <a:xfrm>
            <a:off x="2614186" y="3701934"/>
            <a:ext cx="661670" cy="285750"/>
          </a:xfrm>
          <a:prstGeom prst="rect">
            <a:avLst/>
          </a:prstGeom>
        </p:spPr>
        <p:txBody>
          <a:bodyPr vert="horz" wrap="square" lIns="0" tIns="13335" rIns="0" bIns="0" rtlCol="0">
            <a:spAutoFit/>
          </a:bodyPr>
          <a:lstStyle/>
          <a:p>
            <a:pPr marL="12700">
              <a:lnSpc>
                <a:spcPct val="100000"/>
              </a:lnSpc>
              <a:spcBef>
                <a:spcPts val="105"/>
              </a:spcBef>
            </a:pPr>
            <a:r>
              <a:rPr sz="1700" i="1" dirty="0">
                <a:latin typeface="Times New Roman"/>
                <a:cs typeface="Times New Roman"/>
              </a:rPr>
              <a:t>n</a:t>
            </a:r>
            <a:r>
              <a:rPr sz="1700" dirty="0">
                <a:latin typeface="Times New Roman"/>
                <a:cs typeface="Times New Roman"/>
              </a:rPr>
              <a:t>(</a:t>
            </a:r>
            <a:r>
              <a:rPr sz="1700" i="1" dirty="0">
                <a:latin typeface="Times New Roman"/>
                <a:cs typeface="Times New Roman"/>
              </a:rPr>
              <a:t>n</a:t>
            </a:r>
            <a:r>
              <a:rPr sz="1700" i="1" spc="-50" dirty="0">
                <a:latin typeface="Times New Roman"/>
                <a:cs typeface="Times New Roman"/>
              </a:rPr>
              <a:t> </a:t>
            </a:r>
            <a:r>
              <a:rPr sz="1700" spc="-25" dirty="0">
                <a:latin typeface="Symbol"/>
                <a:cs typeface="Symbol"/>
              </a:rPr>
              <a:t></a:t>
            </a:r>
            <a:r>
              <a:rPr sz="1700" spc="-25" dirty="0">
                <a:latin typeface="Times New Roman"/>
                <a:cs typeface="Times New Roman"/>
              </a:rPr>
              <a:t>1)</a:t>
            </a:r>
            <a:endParaRPr sz="1700" dirty="0">
              <a:latin typeface="Times New Roman"/>
              <a:cs typeface="Times New Roman"/>
            </a:endParaRPr>
          </a:p>
        </p:txBody>
      </p:sp>
      <p:sp>
        <p:nvSpPr>
          <p:cNvPr id="13" name="object 13"/>
          <p:cNvSpPr txBox="1"/>
          <p:nvPr/>
        </p:nvSpPr>
        <p:spPr>
          <a:xfrm>
            <a:off x="1848523" y="3735735"/>
            <a:ext cx="981710" cy="415290"/>
          </a:xfrm>
          <a:prstGeom prst="rect">
            <a:avLst/>
          </a:prstGeom>
        </p:spPr>
        <p:txBody>
          <a:bodyPr vert="horz" wrap="square" lIns="0" tIns="13335" rIns="0" bIns="0" rtlCol="0">
            <a:spAutoFit/>
          </a:bodyPr>
          <a:lstStyle/>
          <a:p>
            <a:pPr marL="38100">
              <a:lnSpc>
                <a:spcPct val="100000"/>
              </a:lnSpc>
              <a:spcBef>
                <a:spcPts val="105"/>
              </a:spcBef>
            </a:pPr>
            <a:r>
              <a:rPr sz="3825" spc="104" baseline="-8714" dirty="0" smtClean="0">
                <a:latin typeface="Symbol"/>
                <a:cs typeface="Symbol"/>
              </a:rPr>
              <a:t></a:t>
            </a:r>
            <a:r>
              <a:rPr lang="en-US" sz="3825" spc="104" baseline="-8714" dirty="0" smtClean="0">
                <a:latin typeface="Symbol"/>
                <a:cs typeface="Symbol"/>
              </a:rPr>
              <a:t> </a:t>
            </a:r>
            <a:r>
              <a:rPr sz="1700" i="1" spc="70" dirty="0" err="1" smtClean="0">
                <a:latin typeface="Times New Roman"/>
                <a:cs typeface="Times New Roman"/>
              </a:rPr>
              <a:t>i</a:t>
            </a:r>
            <a:r>
              <a:rPr sz="1700" i="1" spc="-105" dirty="0" smtClean="0">
                <a:latin typeface="Times New Roman"/>
                <a:cs typeface="Times New Roman"/>
              </a:rPr>
              <a:t> </a:t>
            </a:r>
            <a:r>
              <a:rPr sz="1700" spc="-50" dirty="0" smtClean="0">
                <a:latin typeface="Symbol"/>
                <a:cs typeface="Symbol"/>
              </a:rPr>
              <a:t></a:t>
            </a:r>
            <a:endParaRPr sz="1700" dirty="0">
              <a:latin typeface="Symbol"/>
              <a:cs typeface="Symbol"/>
            </a:endParaRPr>
          </a:p>
        </p:txBody>
      </p:sp>
      <p:sp>
        <p:nvSpPr>
          <p:cNvPr id="14" name="object 14"/>
          <p:cNvSpPr txBox="1"/>
          <p:nvPr/>
        </p:nvSpPr>
        <p:spPr>
          <a:xfrm>
            <a:off x="2878096" y="4007816"/>
            <a:ext cx="136525" cy="285750"/>
          </a:xfrm>
          <a:prstGeom prst="rect">
            <a:avLst/>
          </a:prstGeom>
        </p:spPr>
        <p:txBody>
          <a:bodyPr vert="horz" wrap="square" lIns="0" tIns="13335" rIns="0" bIns="0" rtlCol="0">
            <a:spAutoFit/>
          </a:bodyPr>
          <a:lstStyle/>
          <a:p>
            <a:pPr marL="12700">
              <a:lnSpc>
                <a:spcPct val="100000"/>
              </a:lnSpc>
              <a:spcBef>
                <a:spcPts val="105"/>
              </a:spcBef>
            </a:pPr>
            <a:r>
              <a:rPr sz="1700" spc="20" dirty="0">
                <a:latin typeface="Times New Roman"/>
                <a:cs typeface="Times New Roman"/>
              </a:rPr>
              <a:t>2</a:t>
            </a:r>
            <a:endParaRPr sz="1700">
              <a:latin typeface="Times New Roman"/>
              <a:cs typeface="Times New Roman"/>
            </a:endParaRPr>
          </a:p>
        </p:txBody>
      </p:sp>
      <p:sp>
        <p:nvSpPr>
          <p:cNvPr id="16" name="object 16"/>
          <p:cNvSpPr txBox="1"/>
          <p:nvPr/>
        </p:nvSpPr>
        <p:spPr>
          <a:xfrm>
            <a:off x="4181276" y="3716508"/>
            <a:ext cx="243840" cy="191135"/>
          </a:xfrm>
          <a:prstGeom prst="rect">
            <a:avLst/>
          </a:prstGeom>
        </p:spPr>
        <p:txBody>
          <a:bodyPr vert="horz" wrap="square" lIns="0" tIns="16510" rIns="0" bIns="0" rtlCol="0">
            <a:spAutoFit/>
          </a:bodyPr>
          <a:lstStyle/>
          <a:p>
            <a:pPr marL="12700">
              <a:lnSpc>
                <a:spcPct val="100000"/>
              </a:lnSpc>
              <a:spcBef>
                <a:spcPts val="130"/>
              </a:spcBef>
            </a:pPr>
            <a:r>
              <a:rPr sz="1050" i="1" spc="-25" dirty="0">
                <a:latin typeface="Times New Roman"/>
                <a:cs typeface="Times New Roman"/>
              </a:rPr>
              <a:t>n</a:t>
            </a:r>
            <a:r>
              <a:rPr sz="1050" spc="-25" dirty="0">
                <a:latin typeface="Symbol"/>
                <a:cs typeface="Symbol"/>
              </a:rPr>
              <a:t></a:t>
            </a:r>
            <a:r>
              <a:rPr sz="1050" spc="-25" dirty="0">
                <a:latin typeface="Times New Roman"/>
                <a:cs typeface="Times New Roman"/>
              </a:rPr>
              <a:t>1</a:t>
            </a:r>
            <a:endParaRPr sz="1050">
              <a:latin typeface="Times New Roman"/>
              <a:cs typeface="Times New Roman"/>
            </a:endParaRPr>
          </a:p>
        </p:txBody>
      </p:sp>
      <p:sp>
        <p:nvSpPr>
          <p:cNvPr id="17" name="object 17"/>
          <p:cNvSpPr txBox="1"/>
          <p:nvPr/>
        </p:nvSpPr>
        <p:spPr>
          <a:xfrm>
            <a:off x="4193985" y="4184822"/>
            <a:ext cx="214629" cy="191135"/>
          </a:xfrm>
          <a:prstGeom prst="rect">
            <a:avLst/>
          </a:prstGeom>
        </p:spPr>
        <p:txBody>
          <a:bodyPr vert="horz" wrap="square" lIns="0" tIns="16510" rIns="0" bIns="0" rtlCol="0">
            <a:spAutoFit/>
          </a:bodyPr>
          <a:lstStyle/>
          <a:p>
            <a:pPr marL="12700">
              <a:lnSpc>
                <a:spcPct val="100000"/>
              </a:lnSpc>
              <a:spcBef>
                <a:spcPts val="130"/>
              </a:spcBef>
            </a:pPr>
            <a:r>
              <a:rPr sz="1050" i="1" spc="-25" dirty="0">
                <a:latin typeface="Times New Roman"/>
                <a:cs typeface="Times New Roman"/>
              </a:rPr>
              <a:t>i</a:t>
            </a:r>
            <a:r>
              <a:rPr sz="1050" spc="-25" dirty="0">
                <a:latin typeface="Symbol"/>
                <a:cs typeface="Symbol"/>
              </a:rPr>
              <a:t></a:t>
            </a:r>
            <a:r>
              <a:rPr sz="1050" spc="-25" dirty="0">
                <a:latin typeface="Times New Roman"/>
                <a:cs typeface="Times New Roman"/>
              </a:rPr>
              <a:t>1</a:t>
            </a:r>
            <a:endParaRPr sz="1050">
              <a:latin typeface="Times New Roman"/>
              <a:cs typeface="Times New Roman"/>
            </a:endParaRPr>
          </a:p>
        </p:txBody>
      </p:sp>
      <p:sp>
        <p:nvSpPr>
          <p:cNvPr id="19" name="object 19"/>
          <p:cNvSpPr txBox="1"/>
          <p:nvPr/>
        </p:nvSpPr>
        <p:spPr>
          <a:xfrm>
            <a:off x="4130456" y="3739436"/>
            <a:ext cx="1215540" cy="444994"/>
          </a:xfrm>
          <a:prstGeom prst="rect">
            <a:avLst/>
          </a:prstGeom>
        </p:spPr>
        <p:txBody>
          <a:bodyPr vert="horz" wrap="square" lIns="0" tIns="13970" rIns="0" bIns="0" rtlCol="0">
            <a:spAutoFit/>
          </a:bodyPr>
          <a:lstStyle/>
          <a:p>
            <a:pPr marL="38100">
              <a:lnSpc>
                <a:spcPct val="100000"/>
              </a:lnSpc>
              <a:spcBef>
                <a:spcPts val="110"/>
              </a:spcBef>
            </a:pPr>
            <a:r>
              <a:rPr sz="4200" spc="172" baseline="-8928" dirty="0" smtClean="0">
                <a:latin typeface="Symbol"/>
                <a:cs typeface="Symbol"/>
              </a:rPr>
              <a:t></a:t>
            </a:r>
            <a:r>
              <a:rPr lang="en-US" altLang="zh-CN" sz="2000" dirty="0">
                <a:latin typeface="Times New Roman"/>
                <a:cs typeface="Times New Roman"/>
              </a:rPr>
              <a:t> </a:t>
            </a:r>
            <a:r>
              <a:rPr lang="en-US" altLang="zh-CN" sz="2000" dirty="0" smtClean="0">
                <a:latin typeface="Times New Roman"/>
                <a:cs typeface="Times New Roman"/>
              </a:rPr>
              <a:t>(</a:t>
            </a:r>
            <a:r>
              <a:rPr lang="en-US" altLang="zh-CN" sz="2000" i="1" spc="114" dirty="0" smtClean="0">
                <a:latin typeface="Times New Roman"/>
                <a:cs typeface="Times New Roman"/>
              </a:rPr>
              <a:t>i-</a:t>
            </a:r>
            <a:r>
              <a:rPr lang="en-US" altLang="zh-CN" sz="2000" spc="114" dirty="0" smtClean="0">
                <a:latin typeface="Times New Roman"/>
                <a:cs typeface="Times New Roman"/>
              </a:rPr>
              <a:t>1</a:t>
            </a:r>
            <a:r>
              <a:rPr lang="en-US" altLang="zh-CN" sz="2000" spc="-10" dirty="0" smtClean="0">
                <a:latin typeface="Times New Roman"/>
                <a:cs typeface="Times New Roman"/>
              </a:rPr>
              <a:t>)</a:t>
            </a:r>
            <a:r>
              <a:rPr sz="1850" i="1" spc="10" dirty="0" smtClean="0">
                <a:latin typeface="Times New Roman"/>
                <a:cs typeface="Times New Roman"/>
              </a:rPr>
              <a:t> </a:t>
            </a:r>
            <a:r>
              <a:rPr sz="1850" spc="-50" dirty="0">
                <a:latin typeface="Symbol"/>
                <a:cs typeface="Symbol"/>
              </a:rPr>
              <a:t></a:t>
            </a:r>
            <a:endParaRPr sz="1850" dirty="0">
              <a:latin typeface="Symbol"/>
              <a:cs typeface="Symbol"/>
            </a:endParaRPr>
          </a:p>
        </p:txBody>
      </p:sp>
      <p:sp>
        <p:nvSpPr>
          <p:cNvPr id="27" name="object 27"/>
          <p:cNvSpPr txBox="1"/>
          <p:nvPr/>
        </p:nvSpPr>
        <p:spPr>
          <a:xfrm>
            <a:off x="2026958" y="5526624"/>
            <a:ext cx="803275" cy="303530"/>
          </a:xfrm>
          <a:prstGeom prst="rect">
            <a:avLst/>
          </a:prstGeom>
        </p:spPr>
        <p:txBody>
          <a:bodyPr vert="horz" wrap="square" lIns="0" tIns="15240" rIns="0" bIns="0" rtlCol="0">
            <a:spAutoFit/>
          </a:bodyPr>
          <a:lstStyle/>
          <a:p>
            <a:pPr marL="38100">
              <a:lnSpc>
                <a:spcPct val="100000"/>
              </a:lnSpc>
              <a:spcBef>
                <a:spcPts val="120"/>
              </a:spcBef>
            </a:pPr>
            <a:r>
              <a:rPr sz="1800" dirty="0">
                <a:latin typeface="Symbol"/>
                <a:cs typeface="Symbol"/>
              </a:rPr>
              <a:t></a:t>
            </a:r>
            <a:r>
              <a:rPr sz="1800" spc="45" dirty="0">
                <a:latin typeface="Times New Roman"/>
                <a:cs typeface="Times New Roman"/>
              </a:rPr>
              <a:t> </a:t>
            </a:r>
            <a:r>
              <a:rPr sz="1800" i="1" dirty="0">
                <a:latin typeface="Times New Roman"/>
                <a:cs typeface="Times New Roman"/>
              </a:rPr>
              <a:t>O</a:t>
            </a:r>
            <a:r>
              <a:rPr sz="1800" dirty="0">
                <a:latin typeface="Times New Roman"/>
                <a:cs typeface="Times New Roman"/>
              </a:rPr>
              <a:t>(</a:t>
            </a:r>
            <a:r>
              <a:rPr sz="1800" i="1" dirty="0">
                <a:latin typeface="Times New Roman"/>
                <a:cs typeface="Times New Roman"/>
              </a:rPr>
              <a:t>n</a:t>
            </a:r>
            <a:r>
              <a:rPr sz="1575" baseline="42328" dirty="0">
                <a:latin typeface="Times New Roman"/>
                <a:cs typeface="Times New Roman"/>
              </a:rPr>
              <a:t>2</a:t>
            </a:r>
            <a:r>
              <a:rPr sz="1575" spc="15" baseline="42328" dirty="0">
                <a:latin typeface="Times New Roman"/>
                <a:cs typeface="Times New Roman"/>
              </a:rPr>
              <a:t> </a:t>
            </a:r>
            <a:r>
              <a:rPr sz="1800" spc="-50" dirty="0">
                <a:latin typeface="Times New Roman"/>
                <a:cs typeface="Times New Roman"/>
              </a:rPr>
              <a:t>)</a:t>
            </a:r>
            <a:endParaRPr sz="1800" dirty="0">
              <a:latin typeface="Times New Roman"/>
              <a:cs typeface="Times New Roman"/>
            </a:endParaRPr>
          </a:p>
        </p:txBody>
      </p:sp>
      <p:sp>
        <p:nvSpPr>
          <p:cNvPr id="33" name="object 33"/>
          <p:cNvSpPr txBox="1"/>
          <p:nvPr/>
        </p:nvSpPr>
        <p:spPr>
          <a:xfrm>
            <a:off x="1893690" y="4389653"/>
            <a:ext cx="5603240" cy="389850"/>
          </a:xfrm>
          <a:prstGeom prst="rect">
            <a:avLst/>
          </a:prstGeom>
        </p:spPr>
        <p:txBody>
          <a:bodyPr vert="horz" wrap="square" lIns="0" tIns="111760" rIns="0" bIns="0" rtlCol="0">
            <a:spAutoFit/>
          </a:bodyPr>
          <a:lstStyle/>
          <a:p>
            <a:pPr marL="50800">
              <a:lnSpc>
                <a:spcPct val="100000"/>
              </a:lnSpc>
              <a:spcBef>
                <a:spcPts val="880"/>
              </a:spcBef>
            </a:pPr>
            <a:r>
              <a:rPr sz="1800" i="1" spc="-25" dirty="0">
                <a:latin typeface="Times New Roman"/>
                <a:cs typeface="Times New Roman"/>
              </a:rPr>
              <a:t>T</a:t>
            </a:r>
            <a:r>
              <a:rPr sz="1575" spc="-37" baseline="-23809" dirty="0">
                <a:latin typeface="Times New Roman"/>
                <a:cs typeface="Times New Roman"/>
              </a:rPr>
              <a:t>max</a:t>
            </a:r>
            <a:r>
              <a:rPr sz="1575" spc="22" baseline="-23809" dirty="0">
                <a:latin typeface="Times New Roman"/>
                <a:cs typeface="Times New Roman"/>
              </a:rPr>
              <a:t> </a:t>
            </a:r>
            <a:r>
              <a:rPr sz="1800" dirty="0">
                <a:latin typeface="Times New Roman"/>
                <a:cs typeface="Times New Roman"/>
              </a:rPr>
              <a:t>(</a:t>
            </a:r>
            <a:r>
              <a:rPr sz="1800" i="1" dirty="0">
                <a:latin typeface="Times New Roman"/>
                <a:cs typeface="Times New Roman"/>
              </a:rPr>
              <a:t>n</a:t>
            </a:r>
            <a:r>
              <a:rPr sz="1800" dirty="0">
                <a:latin typeface="Times New Roman"/>
                <a:cs typeface="Times New Roman"/>
              </a:rPr>
              <a:t>)</a:t>
            </a:r>
            <a:r>
              <a:rPr sz="1800" spc="-25" dirty="0">
                <a:latin typeface="Times New Roman"/>
                <a:cs typeface="Times New Roman"/>
              </a:rPr>
              <a:t> </a:t>
            </a:r>
            <a:r>
              <a:rPr sz="1800" dirty="0">
                <a:latin typeface="Symbol"/>
                <a:cs typeface="Symbol"/>
              </a:rPr>
              <a:t></a:t>
            </a:r>
            <a:r>
              <a:rPr sz="1800" spc="-25" dirty="0">
                <a:latin typeface="Times New Roman"/>
                <a:cs typeface="Times New Roman"/>
              </a:rPr>
              <a:t> </a:t>
            </a:r>
            <a:r>
              <a:rPr sz="1800" i="1" spc="-45" dirty="0">
                <a:latin typeface="Times New Roman"/>
                <a:cs typeface="Times New Roman"/>
              </a:rPr>
              <a:t>c</a:t>
            </a:r>
            <a:r>
              <a:rPr sz="1575" spc="-67" baseline="-23809" dirty="0">
                <a:latin typeface="Times New Roman"/>
                <a:cs typeface="Times New Roman"/>
              </a:rPr>
              <a:t>1</a:t>
            </a:r>
            <a:r>
              <a:rPr sz="1800" i="1" spc="-45" dirty="0">
                <a:latin typeface="Times New Roman"/>
                <a:cs typeface="Times New Roman"/>
              </a:rPr>
              <a:t>n</a:t>
            </a:r>
            <a:r>
              <a:rPr sz="1800" i="1" spc="-114" dirty="0">
                <a:latin typeface="Times New Roman"/>
                <a:cs typeface="Times New Roman"/>
              </a:rPr>
              <a:t> </a:t>
            </a:r>
            <a:r>
              <a:rPr sz="1800" dirty="0">
                <a:latin typeface="Symbol"/>
                <a:cs typeface="Symbol"/>
              </a:rPr>
              <a:t></a:t>
            </a:r>
            <a:r>
              <a:rPr sz="1800" spc="-120" dirty="0">
                <a:latin typeface="Times New Roman"/>
                <a:cs typeface="Times New Roman"/>
              </a:rPr>
              <a:t> </a:t>
            </a:r>
            <a:r>
              <a:rPr sz="1800" i="1" spc="-10" dirty="0">
                <a:latin typeface="Times New Roman"/>
                <a:cs typeface="Times New Roman"/>
              </a:rPr>
              <a:t>c</a:t>
            </a:r>
            <a:r>
              <a:rPr sz="1575" spc="-15" baseline="-23809" dirty="0">
                <a:latin typeface="Times New Roman"/>
                <a:cs typeface="Times New Roman"/>
              </a:rPr>
              <a:t>2</a:t>
            </a:r>
            <a:r>
              <a:rPr sz="1575" spc="-75" baseline="-23809" dirty="0">
                <a:latin typeface="Times New Roman"/>
                <a:cs typeface="Times New Roman"/>
              </a:rPr>
              <a:t> </a:t>
            </a:r>
            <a:r>
              <a:rPr sz="1800" dirty="0">
                <a:latin typeface="Times New Roman"/>
                <a:cs typeface="Times New Roman"/>
              </a:rPr>
              <a:t>(</a:t>
            </a:r>
            <a:r>
              <a:rPr sz="1800" i="1" dirty="0">
                <a:latin typeface="Times New Roman"/>
                <a:cs typeface="Times New Roman"/>
              </a:rPr>
              <a:t>n</a:t>
            </a:r>
            <a:r>
              <a:rPr sz="1800" i="1" spc="-110" dirty="0">
                <a:latin typeface="Times New Roman"/>
                <a:cs typeface="Times New Roman"/>
              </a:rPr>
              <a:t> </a:t>
            </a:r>
            <a:r>
              <a:rPr sz="1800" spc="-10" dirty="0">
                <a:latin typeface="Symbol"/>
                <a:cs typeface="Symbol"/>
              </a:rPr>
              <a:t></a:t>
            </a:r>
            <a:r>
              <a:rPr sz="1800" spc="-10" dirty="0">
                <a:latin typeface="Times New Roman"/>
                <a:cs typeface="Times New Roman"/>
              </a:rPr>
              <a:t>1)</a:t>
            </a:r>
            <a:r>
              <a:rPr sz="1800" spc="-114" dirty="0">
                <a:latin typeface="Times New Roman"/>
                <a:cs typeface="Times New Roman"/>
              </a:rPr>
              <a:t> </a:t>
            </a:r>
            <a:r>
              <a:rPr sz="1800" dirty="0">
                <a:latin typeface="Symbol"/>
                <a:cs typeface="Symbol"/>
              </a:rPr>
              <a:t></a:t>
            </a:r>
            <a:r>
              <a:rPr sz="1800" spc="-120" dirty="0">
                <a:latin typeface="Times New Roman"/>
                <a:cs typeface="Times New Roman"/>
              </a:rPr>
              <a:t> </a:t>
            </a:r>
            <a:r>
              <a:rPr sz="1800" i="1" spc="-30" dirty="0">
                <a:latin typeface="Times New Roman"/>
                <a:cs typeface="Times New Roman"/>
              </a:rPr>
              <a:t>c</a:t>
            </a:r>
            <a:r>
              <a:rPr sz="1575" spc="-44" baseline="-23809" dirty="0">
                <a:latin typeface="Times New Roman"/>
                <a:cs typeface="Times New Roman"/>
              </a:rPr>
              <a:t>3</a:t>
            </a:r>
            <a:r>
              <a:rPr sz="1575" spc="-127" baseline="-23809" dirty="0">
                <a:latin typeface="Times New Roman"/>
                <a:cs typeface="Times New Roman"/>
              </a:rPr>
              <a:t> </a:t>
            </a:r>
            <a:r>
              <a:rPr sz="1800" dirty="0">
                <a:latin typeface="Times New Roman"/>
                <a:cs typeface="Times New Roman"/>
              </a:rPr>
              <a:t>(</a:t>
            </a:r>
            <a:r>
              <a:rPr sz="1800" i="1" dirty="0">
                <a:latin typeface="Times New Roman"/>
                <a:cs typeface="Times New Roman"/>
              </a:rPr>
              <a:t>n</a:t>
            </a:r>
            <a:r>
              <a:rPr sz="1800" i="1" spc="-110" dirty="0">
                <a:latin typeface="Times New Roman"/>
                <a:cs typeface="Times New Roman"/>
              </a:rPr>
              <a:t> </a:t>
            </a:r>
            <a:r>
              <a:rPr sz="1800" spc="-10" dirty="0">
                <a:latin typeface="Symbol"/>
                <a:cs typeface="Symbol"/>
              </a:rPr>
              <a:t></a:t>
            </a:r>
            <a:r>
              <a:rPr sz="1800" spc="-10" dirty="0">
                <a:latin typeface="Times New Roman"/>
                <a:cs typeface="Times New Roman"/>
              </a:rPr>
              <a:t>1)</a:t>
            </a:r>
            <a:r>
              <a:rPr sz="1800" spc="-110" dirty="0">
                <a:latin typeface="Times New Roman"/>
                <a:cs typeface="Times New Roman"/>
              </a:rPr>
              <a:t> </a:t>
            </a:r>
            <a:r>
              <a:rPr sz="1800" spc="-50" dirty="0" smtClean="0">
                <a:latin typeface="Symbol"/>
                <a:cs typeface="Symbol"/>
              </a:rPr>
              <a:t></a:t>
            </a:r>
            <a:r>
              <a:rPr lang="pt-BR" altLang="zh-CN" sz="1800" i="1" dirty="0">
                <a:latin typeface="Times New Roman"/>
                <a:cs typeface="Times New Roman"/>
              </a:rPr>
              <a:t> c</a:t>
            </a:r>
            <a:r>
              <a:rPr lang="pt-BR" altLang="zh-CN" sz="1800" baseline="-25252" dirty="0">
                <a:latin typeface="Times New Roman"/>
                <a:cs typeface="Times New Roman"/>
              </a:rPr>
              <a:t>4</a:t>
            </a:r>
            <a:r>
              <a:rPr lang="pt-BR" altLang="zh-CN" sz="1800" spc="-127" baseline="-25252" dirty="0">
                <a:latin typeface="Times New Roman"/>
                <a:cs typeface="Times New Roman"/>
              </a:rPr>
              <a:t> </a:t>
            </a:r>
            <a:r>
              <a:rPr lang="pt-BR" altLang="zh-CN" sz="1800" dirty="0" smtClean="0">
                <a:latin typeface="Times New Roman"/>
                <a:cs typeface="Times New Roman"/>
              </a:rPr>
              <a:t> </a:t>
            </a:r>
            <a:endParaRPr sz="1800" dirty="0">
              <a:latin typeface="Symbol"/>
              <a:cs typeface="Symbol"/>
            </a:endParaRPr>
          </a:p>
        </p:txBody>
      </p:sp>
      <p:sp>
        <p:nvSpPr>
          <p:cNvPr id="44" name="object 44"/>
          <p:cNvSpPr txBox="1"/>
          <p:nvPr/>
        </p:nvSpPr>
        <p:spPr>
          <a:xfrm>
            <a:off x="6038850" y="1383030"/>
            <a:ext cx="1738675" cy="493725"/>
          </a:xfrm>
          <a:prstGeom prst="rect">
            <a:avLst/>
          </a:prstGeom>
          <a:ln w="28955">
            <a:solidFill>
              <a:srgbClr val="946E00"/>
            </a:solidFill>
          </a:ln>
        </p:spPr>
        <p:txBody>
          <a:bodyPr vert="horz" wrap="square" lIns="0" tIns="31750" rIns="0" bIns="0" rtlCol="0">
            <a:spAutoFit/>
          </a:bodyPr>
          <a:lstStyle/>
          <a:p>
            <a:pPr marL="91440">
              <a:lnSpc>
                <a:spcPct val="100000"/>
              </a:lnSpc>
              <a:spcBef>
                <a:spcPts val="250"/>
              </a:spcBef>
            </a:pPr>
            <a:r>
              <a:rPr sz="3000" spc="-20" dirty="0">
                <a:solidFill>
                  <a:srgbClr val="000066"/>
                </a:solidFill>
                <a:latin typeface="微软雅黑"/>
                <a:cs typeface="微软雅黑"/>
              </a:rPr>
              <a:t>已排好序</a:t>
            </a:r>
            <a:endParaRPr sz="3000">
              <a:latin typeface="微软雅黑"/>
              <a:cs typeface="微软雅黑"/>
            </a:endParaRPr>
          </a:p>
        </p:txBody>
      </p:sp>
      <p:sp>
        <p:nvSpPr>
          <p:cNvPr id="45" name="object 45"/>
          <p:cNvSpPr txBox="1"/>
          <p:nvPr/>
        </p:nvSpPr>
        <p:spPr>
          <a:xfrm>
            <a:off x="6038850" y="3159251"/>
            <a:ext cx="1772454" cy="493725"/>
          </a:xfrm>
          <a:prstGeom prst="rect">
            <a:avLst/>
          </a:prstGeom>
          <a:ln w="28955">
            <a:solidFill>
              <a:srgbClr val="946E00"/>
            </a:solidFill>
          </a:ln>
        </p:spPr>
        <p:txBody>
          <a:bodyPr vert="horz" wrap="square" lIns="0" tIns="31750" rIns="0" bIns="0" rtlCol="0">
            <a:spAutoFit/>
          </a:bodyPr>
          <a:lstStyle/>
          <a:p>
            <a:pPr marL="91440">
              <a:lnSpc>
                <a:spcPct val="100000"/>
              </a:lnSpc>
              <a:spcBef>
                <a:spcPts val="250"/>
              </a:spcBef>
            </a:pPr>
            <a:r>
              <a:rPr sz="3000" spc="-25" dirty="0">
                <a:solidFill>
                  <a:srgbClr val="000066"/>
                </a:solidFill>
                <a:latin typeface="微软雅黑"/>
                <a:cs typeface="微软雅黑"/>
              </a:rPr>
              <a:t>倒序</a:t>
            </a:r>
            <a:endParaRPr sz="3000">
              <a:latin typeface="微软雅黑"/>
              <a:cs typeface="微软雅黑"/>
            </a:endParaRPr>
          </a:p>
        </p:txBody>
      </p:sp>
      <p:pic>
        <p:nvPicPr>
          <p:cNvPr id="46" name="图片 45"/>
          <p:cNvPicPr>
            <a:picLocks noChangeAspect="1"/>
          </p:cNvPicPr>
          <p:nvPr/>
        </p:nvPicPr>
        <p:blipFill>
          <a:blip r:embed="rId2"/>
          <a:stretch>
            <a:fillRect/>
          </a:stretch>
        </p:blipFill>
        <p:spPr>
          <a:xfrm>
            <a:off x="911221" y="453402"/>
            <a:ext cx="7057593" cy="691000"/>
          </a:xfrm>
          <a:prstGeom prst="rect">
            <a:avLst/>
          </a:prstGeom>
        </p:spPr>
      </p:pic>
      <p:sp>
        <p:nvSpPr>
          <p:cNvPr id="47" name="object 9"/>
          <p:cNvSpPr/>
          <p:nvPr/>
        </p:nvSpPr>
        <p:spPr>
          <a:xfrm>
            <a:off x="5330045" y="4013622"/>
            <a:ext cx="1073617" cy="45719"/>
          </a:xfrm>
          <a:custGeom>
            <a:avLst/>
            <a:gdLst/>
            <a:ahLst/>
            <a:cxnLst/>
            <a:rect l="l" t="t" r="r" b="b"/>
            <a:pathLst>
              <a:path w="657860">
                <a:moveTo>
                  <a:pt x="0" y="0"/>
                </a:moveTo>
                <a:lnTo>
                  <a:pt x="657762" y="0"/>
                </a:lnTo>
              </a:path>
            </a:pathLst>
          </a:custGeom>
          <a:ln w="10456">
            <a:solidFill>
              <a:srgbClr val="000000"/>
            </a:solidFill>
          </a:ln>
        </p:spPr>
        <p:txBody>
          <a:bodyPr wrap="square" lIns="0" tIns="0" rIns="0" bIns="0" rtlCol="0"/>
          <a:lstStyle/>
          <a:p>
            <a:endParaRPr/>
          </a:p>
        </p:txBody>
      </p:sp>
      <p:sp>
        <p:nvSpPr>
          <p:cNvPr id="48" name="object 12"/>
          <p:cNvSpPr txBox="1"/>
          <p:nvPr/>
        </p:nvSpPr>
        <p:spPr>
          <a:xfrm>
            <a:off x="5331131" y="3729989"/>
            <a:ext cx="1315087" cy="275075"/>
          </a:xfrm>
          <a:prstGeom prst="rect">
            <a:avLst/>
          </a:prstGeom>
        </p:spPr>
        <p:txBody>
          <a:bodyPr vert="horz" wrap="square" lIns="0" tIns="13335" rIns="0" bIns="0" rtlCol="0">
            <a:spAutoFit/>
          </a:bodyPr>
          <a:lstStyle/>
          <a:p>
            <a:pPr marL="12700">
              <a:lnSpc>
                <a:spcPct val="100000"/>
              </a:lnSpc>
              <a:spcBef>
                <a:spcPts val="105"/>
              </a:spcBef>
            </a:pPr>
            <a:r>
              <a:rPr sz="1700" dirty="0" smtClean="0">
                <a:latin typeface="Times New Roman"/>
                <a:cs typeface="Times New Roman"/>
              </a:rPr>
              <a:t>(</a:t>
            </a:r>
            <a:r>
              <a:rPr sz="1700" i="1" dirty="0">
                <a:latin typeface="Times New Roman"/>
                <a:cs typeface="Times New Roman"/>
              </a:rPr>
              <a:t>n</a:t>
            </a:r>
            <a:r>
              <a:rPr sz="1700" i="1" spc="-50" dirty="0">
                <a:latin typeface="Times New Roman"/>
                <a:cs typeface="Times New Roman"/>
              </a:rPr>
              <a:t> </a:t>
            </a:r>
            <a:r>
              <a:rPr sz="1700" spc="-25" dirty="0">
                <a:latin typeface="Symbol"/>
                <a:cs typeface="Symbol"/>
              </a:rPr>
              <a:t></a:t>
            </a:r>
            <a:r>
              <a:rPr sz="1700" spc="-25" dirty="0">
                <a:latin typeface="Times New Roman"/>
                <a:cs typeface="Times New Roman"/>
              </a:rPr>
              <a:t>1</a:t>
            </a:r>
            <a:r>
              <a:rPr sz="1700" spc="-25" dirty="0" smtClean="0">
                <a:latin typeface="Times New Roman"/>
                <a:cs typeface="Times New Roman"/>
              </a:rPr>
              <a:t>)</a:t>
            </a:r>
            <a:r>
              <a:rPr lang="en-US" altLang="zh-CN" sz="1700" dirty="0">
                <a:latin typeface="Times New Roman"/>
                <a:cs typeface="Times New Roman"/>
              </a:rPr>
              <a:t> (</a:t>
            </a:r>
            <a:r>
              <a:rPr lang="en-US" altLang="zh-CN" sz="1700" i="1" dirty="0">
                <a:latin typeface="Times New Roman"/>
                <a:cs typeface="Times New Roman"/>
              </a:rPr>
              <a:t>n</a:t>
            </a:r>
            <a:r>
              <a:rPr lang="en-US" altLang="zh-CN" sz="1700" i="1" spc="-50" dirty="0">
                <a:latin typeface="Times New Roman"/>
                <a:cs typeface="Times New Roman"/>
              </a:rPr>
              <a:t> </a:t>
            </a:r>
            <a:r>
              <a:rPr lang="en-US" altLang="zh-CN" sz="1700" spc="-25" dirty="0" smtClean="0">
                <a:latin typeface="Symbol"/>
                <a:cs typeface="Symbol"/>
              </a:rPr>
              <a:t></a:t>
            </a:r>
            <a:r>
              <a:rPr lang="en-US" altLang="zh-CN" sz="1700" spc="-25" dirty="0" smtClean="0">
                <a:latin typeface="Times New Roman"/>
                <a:cs typeface="Times New Roman"/>
              </a:rPr>
              <a:t>2)</a:t>
            </a:r>
            <a:endParaRPr sz="1700" dirty="0">
              <a:latin typeface="Times New Roman"/>
              <a:cs typeface="Times New Roman"/>
            </a:endParaRPr>
          </a:p>
        </p:txBody>
      </p:sp>
      <p:sp>
        <p:nvSpPr>
          <p:cNvPr id="49" name="object 14"/>
          <p:cNvSpPr txBox="1"/>
          <p:nvPr/>
        </p:nvSpPr>
        <p:spPr>
          <a:xfrm>
            <a:off x="5803627" y="4007816"/>
            <a:ext cx="136525" cy="285750"/>
          </a:xfrm>
          <a:prstGeom prst="rect">
            <a:avLst/>
          </a:prstGeom>
        </p:spPr>
        <p:txBody>
          <a:bodyPr vert="horz" wrap="square" lIns="0" tIns="13335" rIns="0" bIns="0" rtlCol="0">
            <a:spAutoFit/>
          </a:bodyPr>
          <a:lstStyle/>
          <a:p>
            <a:pPr marL="12700">
              <a:lnSpc>
                <a:spcPct val="100000"/>
              </a:lnSpc>
              <a:spcBef>
                <a:spcPts val="105"/>
              </a:spcBef>
            </a:pPr>
            <a:r>
              <a:rPr sz="1700" spc="20" dirty="0">
                <a:latin typeface="Times New Roman"/>
                <a:cs typeface="Times New Roman"/>
              </a:rPr>
              <a:t>2</a:t>
            </a:r>
            <a:endParaRPr sz="1700">
              <a:latin typeface="Times New Roman"/>
              <a:cs typeface="Times New Roman"/>
            </a:endParaRPr>
          </a:p>
        </p:txBody>
      </p:sp>
      <p:sp>
        <p:nvSpPr>
          <p:cNvPr id="52" name="矩形 51"/>
          <p:cNvSpPr/>
          <p:nvPr/>
        </p:nvSpPr>
        <p:spPr>
          <a:xfrm>
            <a:off x="2149530" y="5080831"/>
            <a:ext cx="5819284" cy="369332"/>
          </a:xfrm>
          <a:prstGeom prst="rect">
            <a:avLst/>
          </a:prstGeom>
        </p:spPr>
        <p:txBody>
          <a:bodyPr wrap="square">
            <a:spAutoFit/>
          </a:bodyPr>
          <a:lstStyle/>
          <a:p>
            <a:pPr marL="50800">
              <a:spcBef>
                <a:spcPts val="90"/>
              </a:spcBef>
            </a:pPr>
            <a:r>
              <a:rPr lang="pt-BR" altLang="zh-CN" sz="1800" dirty="0">
                <a:latin typeface="Symbol"/>
                <a:cs typeface="Symbol"/>
              </a:rPr>
              <a:t></a:t>
            </a:r>
            <a:r>
              <a:rPr lang="pt-BR" altLang="zh-CN" sz="1800" spc="-150" dirty="0">
                <a:latin typeface="Times New Roman"/>
                <a:cs typeface="Times New Roman"/>
              </a:rPr>
              <a:t> </a:t>
            </a:r>
            <a:r>
              <a:rPr lang="pt-BR" altLang="zh-CN" sz="1800" i="1" spc="-10" dirty="0" smtClean="0">
                <a:latin typeface="Times New Roman"/>
                <a:cs typeface="Times New Roman"/>
              </a:rPr>
              <a:t>c</a:t>
            </a:r>
            <a:r>
              <a:rPr lang="pt-BR" altLang="zh-CN" sz="1800" spc="-15" baseline="-25252" dirty="0" smtClean="0">
                <a:latin typeface="Times New Roman"/>
                <a:cs typeface="Times New Roman"/>
              </a:rPr>
              <a:t>5</a:t>
            </a:r>
            <a:r>
              <a:rPr lang="pt-BR" altLang="zh-CN" sz="1800" spc="-97" baseline="-25252" dirty="0" smtClean="0">
                <a:latin typeface="Times New Roman"/>
                <a:cs typeface="Times New Roman"/>
              </a:rPr>
              <a:t>          </a:t>
            </a:r>
            <a:r>
              <a:rPr lang="pt-BR" altLang="zh-CN" sz="1800" dirty="0" smtClean="0">
                <a:latin typeface="Times New Roman"/>
                <a:cs typeface="Times New Roman"/>
              </a:rPr>
              <a:t>                 </a:t>
            </a:r>
            <a:r>
              <a:rPr lang="pt-BR" altLang="zh-CN" sz="1800" dirty="0" smtClean="0">
                <a:latin typeface="Symbol"/>
                <a:cs typeface="Symbol"/>
              </a:rPr>
              <a:t></a:t>
            </a:r>
            <a:r>
              <a:rPr lang="pt-BR" altLang="zh-CN" sz="1800" spc="-150" dirty="0" smtClean="0">
                <a:latin typeface="Times New Roman"/>
                <a:cs typeface="Times New Roman"/>
              </a:rPr>
              <a:t> </a:t>
            </a:r>
            <a:r>
              <a:rPr lang="pt-BR" altLang="zh-CN" sz="1800" i="1" spc="-10" dirty="0" smtClean="0">
                <a:latin typeface="Times New Roman"/>
                <a:cs typeface="Times New Roman"/>
              </a:rPr>
              <a:t>c</a:t>
            </a:r>
            <a:r>
              <a:rPr lang="pt-BR" altLang="zh-CN" sz="1800" spc="-15" baseline="-25252" dirty="0" smtClean="0">
                <a:latin typeface="Times New Roman"/>
                <a:cs typeface="Times New Roman"/>
              </a:rPr>
              <a:t>6                                  </a:t>
            </a:r>
            <a:r>
              <a:rPr lang="pt-BR" altLang="zh-CN" sz="1800" spc="-97" baseline="-25252" dirty="0" smtClean="0">
                <a:latin typeface="Times New Roman"/>
                <a:cs typeface="Times New Roman"/>
              </a:rPr>
              <a:t> </a:t>
            </a:r>
            <a:r>
              <a:rPr lang="pt-BR" altLang="zh-CN" sz="1800" spc="-25" dirty="0" smtClean="0">
                <a:latin typeface="Times New Roman"/>
                <a:cs typeface="Times New Roman"/>
              </a:rPr>
              <a:t> </a:t>
            </a:r>
            <a:r>
              <a:rPr lang="pt-BR" altLang="zh-CN" sz="1800" dirty="0" smtClean="0">
                <a:latin typeface="Symbol"/>
                <a:cs typeface="Symbol"/>
              </a:rPr>
              <a:t></a:t>
            </a:r>
            <a:r>
              <a:rPr lang="pt-BR" altLang="zh-CN" sz="1800" spc="-150" dirty="0" smtClean="0">
                <a:latin typeface="Times New Roman"/>
                <a:cs typeface="Times New Roman"/>
              </a:rPr>
              <a:t> </a:t>
            </a:r>
            <a:r>
              <a:rPr lang="pt-BR" altLang="zh-CN" sz="1800" i="1" spc="-10" dirty="0">
                <a:latin typeface="Times New Roman"/>
                <a:cs typeface="Times New Roman"/>
              </a:rPr>
              <a:t>c</a:t>
            </a:r>
            <a:r>
              <a:rPr lang="pt-BR" altLang="zh-CN" sz="1800" spc="-15" baseline="-25252" dirty="0">
                <a:latin typeface="Times New Roman"/>
                <a:cs typeface="Times New Roman"/>
              </a:rPr>
              <a:t>7</a:t>
            </a:r>
            <a:r>
              <a:rPr lang="pt-BR" altLang="zh-CN" sz="1800" spc="-97" baseline="-25252" dirty="0">
                <a:latin typeface="Times New Roman"/>
                <a:cs typeface="Times New Roman"/>
              </a:rPr>
              <a:t> </a:t>
            </a:r>
            <a:r>
              <a:rPr lang="pt-BR" altLang="zh-CN" sz="1800" dirty="0">
                <a:latin typeface="Times New Roman"/>
                <a:cs typeface="Times New Roman"/>
              </a:rPr>
              <a:t>(</a:t>
            </a:r>
            <a:r>
              <a:rPr lang="pt-BR" altLang="zh-CN" sz="1800" i="1" dirty="0">
                <a:latin typeface="Times New Roman"/>
                <a:cs typeface="Times New Roman"/>
              </a:rPr>
              <a:t>n</a:t>
            </a:r>
            <a:r>
              <a:rPr lang="pt-BR" altLang="zh-CN" sz="1800" i="1" spc="-140" dirty="0">
                <a:latin typeface="Times New Roman"/>
                <a:cs typeface="Times New Roman"/>
              </a:rPr>
              <a:t> </a:t>
            </a:r>
            <a:r>
              <a:rPr lang="pt-BR" altLang="zh-CN" sz="1800" spc="-25" dirty="0">
                <a:latin typeface="Symbol"/>
                <a:cs typeface="Symbol"/>
              </a:rPr>
              <a:t></a:t>
            </a:r>
            <a:r>
              <a:rPr lang="pt-BR" altLang="zh-CN" sz="1800" spc="-25" dirty="0">
                <a:latin typeface="Times New Roman"/>
                <a:cs typeface="Times New Roman"/>
              </a:rPr>
              <a:t>1)</a:t>
            </a:r>
            <a:endParaRPr lang="pt-BR" altLang="zh-CN" sz="1800" dirty="0">
              <a:latin typeface="Times New Roman"/>
              <a:cs typeface="Times New Roman"/>
            </a:endParaRPr>
          </a:p>
        </p:txBody>
      </p:sp>
      <p:sp>
        <p:nvSpPr>
          <p:cNvPr id="53" name="object 9"/>
          <p:cNvSpPr/>
          <p:nvPr/>
        </p:nvSpPr>
        <p:spPr>
          <a:xfrm>
            <a:off x="5436096" y="4676793"/>
            <a:ext cx="657860" cy="0"/>
          </a:xfrm>
          <a:custGeom>
            <a:avLst/>
            <a:gdLst/>
            <a:ahLst/>
            <a:cxnLst/>
            <a:rect l="l" t="t" r="r" b="b"/>
            <a:pathLst>
              <a:path w="657860">
                <a:moveTo>
                  <a:pt x="0" y="0"/>
                </a:moveTo>
                <a:lnTo>
                  <a:pt x="657762" y="0"/>
                </a:lnTo>
              </a:path>
            </a:pathLst>
          </a:custGeom>
          <a:ln w="10456">
            <a:solidFill>
              <a:srgbClr val="000000"/>
            </a:solidFill>
          </a:ln>
        </p:spPr>
        <p:txBody>
          <a:bodyPr wrap="square" lIns="0" tIns="0" rIns="0" bIns="0" rtlCol="0"/>
          <a:lstStyle/>
          <a:p>
            <a:endParaRPr/>
          </a:p>
        </p:txBody>
      </p:sp>
      <p:sp>
        <p:nvSpPr>
          <p:cNvPr id="54" name="object 12"/>
          <p:cNvSpPr txBox="1"/>
          <p:nvPr/>
        </p:nvSpPr>
        <p:spPr>
          <a:xfrm>
            <a:off x="5437182" y="4365104"/>
            <a:ext cx="661670" cy="285750"/>
          </a:xfrm>
          <a:prstGeom prst="rect">
            <a:avLst/>
          </a:prstGeom>
        </p:spPr>
        <p:txBody>
          <a:bodyPr vert="horz" wrap="square" lIns="0" tIns="13335" rIns="0" bIns="0" rtlCol="0">
            <a:spAutoFit/>
          </a:bodyPr>
          <a:lstStyle/>
          <a:p>
            <a:pPr marL="12700">
              <a:lnSpc>
                <a:spcPct val="100000"/>
              </a:lnSpc>
              <a:spcBef>
                <a:spcPts val="105"/>
              </a:spcBef>
            </a:pPr>
            <a:r>
              <a:rPr sz="1700" i="1" dirty="0">
                <a:latin typeface="Times New Roman"/>
                <a:cs typeface="Times New Roman"/>
              </a:rPr>
              <a:t>n</a:t>
            </a:r>
            <a:r>
              <a:rPr sz="1700" dirty="0">
                <a:latin typeface="Times New Roman"/>
                <a:cs typeface="Times New Roman"/>
              </a:rPr>
              <a:t>(</a:t>
            </a:r>
            <a:r>
              <a:rPr sz="1700" i="1" dirty="0">
                <a:latin typeface="Times New Roman"/>
                <a:cs typeface="Times New Roman"/>
              </a:rPr>
              <a:t>n</a:t>
            </a:r>
            <a:r>
              <a:rPr sz="1700" i="1" spc="-50" dirty="0">
                <a:latin typeface="Times New Roman"/>
                <a:cs typeface="Times New Roman"/>
              </a:rPr>
              <a:t> </a:t>
            </a:r>
            <a:r>
              <a:rPr sz="1700" spc="-25" dirty="0">
                <a:latin typeface="Symbol"/>
                <a:cs typeface="Symbol"/>
              </a:rPr>
              <a:t></a:t>
            </a:r>
            <a:r>
              <a:rPr sz="1700" spc="-25" dirty="0">
                <a:latin typeface="Times New Roman"/>
                <a:cs typeface="Times New Roman"/>
              </a:rPr>
              <a:t>1)</a:t>
            </a:r>
            <a:endParaRPr sz="1700" dirty="0">
              <a:latin typeface="Times New Roman"/>
              <a:cs typeface="Times New Roman"/>
            </a:endParaRPr>
          </a:p>
        </p:txBody>
      </p:sp>
      <p:sp>
        <p:nvSpPr>
          <p:cNvPr id="55" name="object 14"/>
          <p:cNvSpPr txBox="1"/>
          <p:nvPr/>
        </p:nvSpPr>
        <p:spPr>
          <a:xfrm>
            <a:off x="5701092" y="4670986"/>
            <a:ext cx="136525" cy="285750"/>
          </a:xfrm>
          <a:prstGeom prst="rect">
            <a:avLst/>
          </a:prstGeom>
        </p:spPr>
        <p:txBody>
          <a:bodyPr vert="horz" wrap="square" lIns="0" tIns="13335" rIns="0" bIns="0" rtlCol="0">
            <a:spAutoFit/>
          </a:bodyPr>
          <a:lstStyle/>
          <a:p>
            <a:pPr marL="12700">
              <a:lnSpc>
                <a:spcPct val="100000"/>
              </a:lnSpc>
              <a:spcBef>
                <a:spcPts val="105"/>
              </a:spcBef>
            </a:pPr>
            <a:r>
              <a:rPr sz="1700" spc="20" dirty="0">
                <a:latin typeface="Times New Roman"/>
                <a:cs typeface="Times New Roman"/>
              </a:rPr>
              <a:t>2</a:t>
            </a:r>
            <a:endParaRPr sz="1700">
              <a:latin typeface="Times New Roman"/>
              <a:cs typeface="Times New Roman"/>
            </a:endParaRPr>
          </a:p>
        </p:txBody>
      </p:sp>
      <p:sp>
        <p:nvSpPr>
          <p:cNvPr id="56" name="object 9"/>
          <p:cNvSpPr/>
          <p:nvPr/>
        </p:nvSpPr>
        <p:spPr>
          <a:xfrm>
            <a:off x="2724400" y="5331770"/>
            <a:ext cx="1073617" cy="45719"/>
          </a:xfrm>
          <a:custGeom>
            <a:avLst/>
            <a:gdLst/>
            <a:ahLst/>
            <a:cxnLst/>
            <a:rect l="l" t="t" r="r" b="b"/>
            <a:pathLst>
              <a:path w="657860">
                <a:moveTo>
                  <a:pt x="0" y="0"/>
                </a:moveTo>
                <a:lnTo>
                  <a:pt x="657762" y="0"/>
                </a:lnTo>
              </a:path>
            </a:pathLst>
          </a:custGeom>
          <a:ln w="10456">
            <a:solidFill>
              <a:srgbClr val="000000"/>
            </a:solidFill>
          </a:ln>
        </p:spPr>
        <p:txBody>
          <a:bodyPr wrap="square" lIns="0" tIns="0" rIns="0" bIns="0" rtlCol="0"/>
          <a:lstStyle/>
          <a:p>
            <a:endParaRPr/>
          </a:p>
        </p:txBody>
      </p:sp>
      <p:sp>
        <p:nvSpPr>
          <p:cNvPr id="57" name="object 12"/>
          <p:cNvSpPr txBox="1"/>
          <p:nvPr/>
        </p:nvSpPr>
        <p:spPr>
          <a:xfrm>
            <a:off x="2725486" y="5048137"/>
            <a:ext cx="1315087" cy="275075"/>
          </a:xfrm>
          <a:prstGeom prst="rect">
            <a:avLst/>
          </a:prstGeom>
        </p:spPr>
        <p:txBody>
          <a:bodyPr vert="horz" wrap="square" lIns="0" tIns="13335" rIns="0" bIns="0" rtlCol="0">
            <a:spAutoFit/>
          </a:bodyPr>
          <a:lstStyle/>
          <a:p>
            <a:pPr marL="12700">
              <a:lnSpc>
                <a:spcPct val="100000"/>
              </a:lnSpc>
              <a:spcBef>
                <a:spcPts val="105"/>
              </a:spcBef>
            </a:pPr>
            <a:r>
              <a:rPr sz="1700" dirty="0" smtClean="0">
                <a:latin typeface="Times New Roman"/>
                <a:cs typeface="Times New Roman"/>
              </a:rPr>
              <a:t>(</a:t>
            </a:r>
            <a:r>
              <a:rPr sz="1700" i="1" dirty="0">
                <a:latin typeface="Times New Roman"/>
                <a:cs typeface="Times New Roman"/>
              </a:rPr>
              <a:t>n</a:t>
            </a:r>
            <a:r>
              <a:rPr sz="1700" i="1" spc="-50" dirty="0">
                <a:latin typeface="Times New Roman"/>
                <a:cs typeface="Times New Roman"/>
              </a:rPr>
              <a:t> </a:t>
            </a:r>
            <a:r>
              <a:rPr sz="1700" spc="-25" dirty="0">
                <a:latin typeface="Symbol"/>
                <a:cs typeface="Symbol"/>
              </a:rPr>
              <a:t></a:t>
            </a:r>
            <a:r>
              <a:rPr sz="1700" spc="-25" dirty="0">
                <a:latin typeface="Times New Roman"/>
                <a:cs typeface="Times New Roman"/>
              </a:rPr>
              <a:t>1</a:t>
            </a:r>
            <a:r>
              <a:rPr sz="1700" spc="-25" dirty="0" smtClean="0">
                <a:latin typeface="Times New Roman"/>
                <a:cs typeface="Times New Roman"/>
              </a:rPr>
              <a:t>)</a:t>
            </a:r>
            <a:r>
              <a:rPr lang="en-US" altLang="zh-CN" sz="1700" dirty="0">
                <a:latin typeface="Times New Roman"/>
                <a:cs typeface="Times New Roman"/>
              </a:rPr>
              <a:t> (</a:t>
            </a:r>
            <a:r>
              <a:rPr lang="en-US" altLang="zh-CN" sz="1700" i="1" dirty="0">
                <a:latin typeface="Times New Roman"/>
                <a:cs typeface="Times New Roman"/>
              </a:rPr>
              <a:t>n</a:t>
            </a:r>
            <a:r>
              <a:rPr lang="en-US" altLang="zh-CN" sz="1700" i="1" spc="-50" dirty="0">
                <a:latin typeface="Times New Roman"/>
                <a:cs typeface="Times New Roman"/>
              </a:rPr>
              <a:t> </a:t>
            </a:r>
            <a:r>
              <a:rPr lang="en-US" altLang="zh-CN" sz="1700" spc="-25" dirty="0" smtClean="0">
                <a:latin typeface="Symbol"/>
                <a:cs typeface="Symbol"/>
              </a:rPr>
              <a:t></a:t>
            </a:r>
            <a:r>
              <a:rPr lang="en-US" altLang="zh-CN" sz="1700" spc="-25" dirty="0" smtClean="0">
                <a:latin typeface="Times New Roman"/>
                <a:cs typeface="Times New Roman"/>
              </a:rPr>
              <a:t>2)</a:t>
            </a:r>
            <a:endParaRPr sz="1700" dirty="0">
              <a:latin typeface="Times New Roman"/>
              <a:cs typeface="Times New Roman"/>
            </a:endParaRPr>
          </a:p>
        </p:txBody>
      </p:sp>
      <p:sp>
        <p:nvSpPr>
          <p:cNvPr id="58" name="object 14"/>
          <p:cNvSpPr txBox="1"/>
          <p:nvPr/>
        </p:nvSpPr>
        <p:spPr>
          <a:xfrm>
            <a:off x="3197982" y="5325964"/>
            <a:ext cx="136525" cy="285750"/>
          </a:xfrm>
          <a:prstGeom prst="rect">
            <a:avLst/>
          </a:prstGeom>
        </p:spPr>
        <p:txBody>
          <a:bodyPr vert="horz" wrap="square" lIns="0" tIns="13335" rIns="0" bIns="0" rtlCol="0">
            <a:spAutoFit/>
          </a:bodyPr>
          <a:lstStyle/>
          <a:p>
            <a:pPr marL="12700">
              <a:lnSpc>
                <a:spcPct val="100000"/>
              </a:lnSpc>
              <a:spcBef>
                <a:spcPts val="105"/>
              </a:spcBef>
            </a:pPr>
            <a:r>
              <a:rPr sz="1700" spc="20" dirty="0">
                <a:latin typeface="Times New Roman"/>
                <a:cs typeface="Times New Roman"/>
              </a:rPr>
              <a:t>2</a:t>
            </a:r>
            <a:endParaRPr sz="1700">
              <a:latin typeface="Times New Roman"/>
              <a:cs typeface="Times New Roman"/>
            </a:endParaRPr>
          </a:p>
        </p:txBody>
      </p:sp>
      <p:sp>
        <p:nvSpPr>
          <p:cNvPr id="59" name="object 9"/>
          <p:cNvSpPr/>
          <p:nvPr/>
        </p:nvSpPr>
        <p:spPr>
          <a:xfrm>
            <a:off x="4334944" y="5294492"/>
            <a:ext cx="1073617" cy="45719"/>
          </a:xfrm>
          <a:custGeom>
            <a:avLst/>
            <a:gdLst/>
            <a:ahLst/>
            <a:cxnLst/>
            <a:rect l="l" t="t" r="r" b="b"/>
            <a:pathLst>
              <a:path w="657860">
                <a:moveTo>
                  <a:pt x="0" y="0"/>
                </a:moveTo>
                <a:lnTo>
                  <a:pt x="657762" y="0"/>
                </a:lnTo>
              </a:path>
            </a:pathLst>
          </a:custGeom>
          <a:ln w="10456">
            <a:solidFill>
              <a:srgbClr val="000000"/>
            </a:solidFill>
          </a:ln>
        </p:spPr>
        <p:txBody>
          <a:bodyPr wrap="square" lIns="0" tIns="0" rIns="0" bIns="0" rtlCol="0"/>
          <a:lstStyle/>
          <a:p>
            <a:endParaRPr/>
          </a:p>
        </p:txBody>
      </p:sp>
      <p:sp>
        <p:nvSpPr>
          <p:cNvPr id="60" name="object 12"/>
          <p:cNvSpPr txBox="1"/>
          <p:nvPr/>
        </p:nvSpPr>
        <p:spPr>
          <a:xfrm>
            <a:off x="4336030" y="5010859"/>
            <a:ext cx="1315087" cy="275075"/>
          </a:xfrm>
          <a:prstGeom prst="rect">
            <a:avLst/>
          </a:prstGeom>
        </p:spPr>
        <p:txBody>
          <a:bodyPr vert="horz" wrap="square" lIns="0" tIns="13335" rIns="0" bIns="0" rtlCol="0">
            <a:spAutoFit/>
          </a:bodyPr>
          <a:lstStyle/>
          <a:p>
            <a:pPr marL="12700">
              <a:lnSpc>
                <a:spcPct val="100000"/>
              </a:lnSpc>
              <a:spcBef>
                <a:spcPts val="105"/>
              </a:spcBef>
            </a:pPr>
            <a:r>
              <a:rPr sz="1700" dirty="0" smtClean="0">
                <a:latin typeface="Times New Roman"/>
                <a:cs typeface="Times New Roman"/>
              </a:rPr>
              <a:t>(</a:t>
            </a:r>
            <a:r>
              <a:rPr sz="1700" i="1" dirty="0">
                <a:latin typeface="Times New Roman"/>
                <a:cs typeface="Times New Roman"/>
              </a:rPr>
              <a:t>n</a:t>
            </a:r>
            <a:r>
              <a:rPr sz="1700" i="1" spc="-50" dirty="0">
                <a:latin typeface="Times New Roman"/>
                <a:cs typeface="Times New Roman"/>
              </a:rPr>
              <a:t> </a:t>
            </a:r>
            <a:r>
              <a:rPr sz="1700" spc="-25" dirty="0">
                <a:latin typeface="Symbol"/>
                <a:cs typeface="Symbol"/>
              </a:rPr>
              <a:t></a:t>
            </a:r>
            <a:r>
              <a:rPr sz="1700" spc="-25" dirty="0">
                <a:latin typeface="Times New Roman"/>
                <a:cs typeface="Times New Roman"/>
              </a:rPr>
              <a:t>1</a:t>
            </a:r>
            <a:r>
              <a:rPr sz="1700" spc="-25" dirty="0" smtClean="0">
                <a:latin typeface="Times New Roman"/>
                <a:cs typeface="Times New Roman"/>
              </a:rPr>
              <a:t>)</a:t>
            </a:r>
            <a:r>
              <a:rPr lang="en-US" altLang="zh-CN" sz="1700" dirty="0">
                <a:latin typeface="Times New Roman"/>
                <a:cs typeface="Times New Roman"/>
              </a:rPr>
              <a:t> (</a:t>
            </a:r>
            <a:r>
              <a:rPr lang="en-US" altLang="zh-CN" sz="1700" i="1" dirty="0">
                <a:latin typeface="Times New Roman"/>
                <a:cs typeface="Times New Roman"/>
              </a:rPr>
              <a:t>n</a:t>
            </a:r>
            <a:r>
              <a:rPr lang="en-US" altLang="zh-CN" sz="1700" i="1" spc="-50" dirty="0">
                <a:latin typeface="Times New Roman"/>
                <a:cs typeface="Times New Roman"/>
              </a:rPr>
              <a:t> </a:t>
            </a:r>
            <a:r>
              <a:rPr lang="en-US" altLang="zh-CN" sz="1700" spc="-25" dirty="0" smtClean="0">
                <a:latin typeface="Symbol"/>
                <a:cs typeface="Symbol"/>
              </a:rPr>
              <a:t></a:t>
            </a:r>
            <a:r>
              <a:rPr lang="en-US" altLang="zh-CN" sz="1700" spc="-25" dirty="0" smtClean="0">
                <a:latin typeface="Times New Roman"/>
                <a:cs typeface="Times New Roman"/>
              </a:rPr>
              <a:t>2)</a:t>
            </a:r>
            <a:endParaRPr sz="1700" dirty="0">
              <a:latin typeface="Times New Roman"/>
              <a:cs typeface="Times New Roman"/>
            </a:endParaRPr>
          </a:p>
        </p:txBody>
      </p:sp>
      <p:sp>
        <p:nvSpPr>
          <p:cNvPr id="61" name="object 14"/>
          <p:cNvSpPr txBox="1"/>
          <p:nvPr/>
        </p:nvSpPr>
        <p:spPr>
          <a:xfrm>
            <a:off x="4808526" y="5288686"/>
            <a:ext cx="136525" cy="285750"/>
          </a:xfrm>
          <a:prstGeom prst="rect">
            <a:avLst/>
          </a:prstGeom>
        </p:spPr>
        <p:txBody>
          <a:bodyPr vert="horz" wrap="square" lIns="0" tIns="13335" rIns="0" bIns="0" rtlCol="0">
            <a:spAutoFit/>
          </a:bodyPr>
          <a:lstStyle/>
          <a:p>
            <a:pPr marL="12700">
              <a:lnSpc>
                <a:spcPct val="100000"/>
              </a:lnSpc>
              <a:spcBef>
                <a:spcPts val="105"/>
              </a:spcBef>
            </a:pPr>
            <a:r>
              <a:rPr sz="1700" spc="20" dirty="0">
                <a:latin typeface="Times New Roman"/>
                <a:cs typeface="Times New Roman"/>
              </a:rPr>
              <a:t>2</a:t>
            </a:r>
            <a:endParaRPr sz="1700">
              <a:latin typeface="Times New Roman"/>
              <a:cs typeface="Times New Roman"/>
            </a:endParaRPr>
          </a:p>
        </p:txBody>
      </p:sp>
      <p:sp>
        <p:nvSpPr>
          <p:cNvPr id="62" name="object 18"/>
          <p:cNvSpPr txBox="1"/>
          <p:nvPr/>
        </p:nvSpPr>
        <p:spPr>
          <a:xfrm>
            <a:off x="3383029" y="6207358"/>
            <a:ext cx="2692400" cy="482600"/>
          </a:xfrm>
          <a:prstGeom prst="rect">
            <a:avLst/>
          </a:prstGeom>
        </p:spPr>
        <p:txBody>
          <a:bodyPr vert="horz" wrap="square" lIns="0" tIns="12700" rIns="0" bIns="0" rtlCol="0">
            <a:spAutoFit/>
          </a:bodyPr>
          <a:lstStyle/>
          <a:p>
            <a:pPr marL="12700">
              <a:lnSpc>
                <a:spcPct val="100000"/>
              </a:lnSpc>
              <a:spcBef>
                <a:spcPts val="100"/>
              </a:spcBef>
            </a:pPr>
            <a:r>
              <a:rPr sz="3000" spc="-10" dirty="0">
                <a:solidFill>
                  <a:srgbClr val="FF0000"/>
                </a:solidFill>
                <a:latin typeface="微软雅黑"/>
                <a:cs typeface="微软雅黑"/>
              </a:rPr>
              <a:t>是否最优算法？</a:t>
            </a:r>
            <a:endParaRPr sz="3000" dirty="0">
              <a:latin typeface="微软雅黑"/>
              <a:cs typeface="微软雅黑"/>
            </a:endParaRPr>
          </a:p>
        </p:txBody>
      </p:sp>
    </p:spTree>
    <p:extLst>
      <p:ext uri="{BB962C8B-B14F-4D97-AF65-F5344CB8AC3E}">
        <p14:creationId xmlns:p14="http://schemas.microsoft.com/office/powerpoint/2010/main" val="21922060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7BE5D76-A895-36B3-9FC6-E8F3EA2EF0A8}"/>
              </a:ext>
            </a:extLst>
          </p:cNvPr>
          <p:cNvSpPr>
            <a:spLocks noGrp="1" noChangeArrowheads="1"/>
          </p:cNvSpPr>
          <p:nvPr>
            <p:ph type="title"/>
          </p:nvPr>
        </p:nvSpPr>
        <p:spPr/>
        <p:txBody>
          <a:bodyPr/>
          <a:lstStyle/>
          <a:p>
            <a:r>
              <a:rPr lang="zh-CN" altLang="en-US" sz="2800" b="1">
                <a:solidFill>
                  <a:srgbClr val="3907F1"/>
                </a:solidFill>
              </a:rPr>
              <a:t>最优算法</a:t>
            </a:r>
          </a:p>
        </p:txBody>
      </p:sp>
      <p:sp>
        <p:nvSpPr>
          <p:cNvPr id="60419" name="Rectangle 3">
            <a:extLst>
              <a:ext uri="{FF2B5EF4-FFF2-40B4-BE49-F238E27FC236}">
                <a16:creationId xmlns:a16="http://schemas.microsoft.com/office/drawing/2014/main" id="{ADF648A5-2DD9-9551-604F-CC71A0B748CC}"/>
              </a:ext>
            </a:extLst>
          </p:cNvPr>
          <p:cNvSpPr>
            <a:spLocks noGrp="1" noChangeArrowheads="1"/>
          </p:cNvSpPr>
          <p:nvPr>
            <p:ph type="body" idx="1"/>
          </p:nvPr>
        </p:nvSpPr>
        <p:spPr>
          <a:xfrm>
            <a:off x="428625" y="1143000"/>
            <a:ext cx="8464550" cy="4530725"/>
          </a:xfrm>
        </p:spPr>
        <p:txBody>
          <a:bodyPr/>
          <a:lstStyle/>
          <a:p>
            <a:pPr>
              <a:lnSpc>
                <a:spcPct val="150000"/>
              </a:lnSpc>
            </a:pPr>
            <a:r>
              <a:rPr lang="zh-CN" altLang="en-US" sz="2400" dirty="0"/>
              <a:t>问题的计算时间下界为</a:t>
            </a:r>
            <a:r>
              <a:rPr lang="zh-CN" altLang="en-US" sz="2400" dirty="0">
                <a:sym typeface="Symbol" panose="05050102010706020507" pitchFamily="18" charset="2"/>
              </a:rPr>
              <a:t></a:t>
            </a:r>
            <a:r>
              <a:rPr lang="en-US" altLang="zh-CN" sz="2400" dirty="0"/>
              <a:t>(</a:t>
            </a:r>
            <a:r>
              <a:rPr lang="en-US" altLang="zh-CN" sz="2400" i="1" dirty="0"/>
              <a:t>f</a:t>
            </a:r>
            <a:r>
              <a:rPr lang="en-US" altLang="zh-CN" sz="2400" dirty="0"/>
              <a:t>(</a:t>
            </a:r>
            <a:r>
              <a:rPr lang="en-US" altLang="zh-CN" sz="2400" i="1" dirty="0"/>
              <a:t>n</a:t>
            </a:r>
            <a:r>
              <a:rPr lang="en-US" altLang="zh-CN" sz="2400" dirty="0"/>
              <a:t>))</a:t>
            </a:r>
            <a:r>
              <a:rPr lang="zh-CN" altLang="en-US" sz="2400" dirty="0"/>
              <a:t>，则计算时间复杂性为</a:t>
            </a:r>
            <a:r>
              <a:rPr lang="en-US" altLang="zh-CN" sz="2400" dirty="0"/>
              <a:t>O(</a:t>
            </a:r>
            <a:r>
              <a:rPr lang="en-US" altLang="zh-CN" sz="2400" i="1" dirty="0"/>
              <a:t>f</a:t>
            </a:r>
            <a:r>
              <a:rPr lang="en-US" altLang="zh-CN" sz="2400" dirty="0"/>
              <a:t>(</a:t>
            </a:r>
            <a:r>
              <a:rPr lang="en-US" altLang="zh-CN" sz="2400" i="1" dirty="0"/>
              <a:t>n</a:t>
            </a:r>
            <a:r>
              <a:rPr lang="en-US" altLang="zh-CN" sz="2400" dirty="0"/>
              <a:t>))</a:t>
            </a:r>
            <a:r>
              <a:rPr lang="zh-CN" altLang="en-US" sz="2400" dirty="0"/>
              <a:t>的算法是最优算法。</a:t>
            </a:r>
          </a:p>
          <a:p>
            <a:pPr>
              <a:lnSpc>
                <a:spcPct val="150000"/>
              </a:lnSpc>
            </a:pPr>
            <a:r>
              <a:rPr lang="zh-CN" altLang="en-US" sz="2400" dirty="0"/>
              <a:t>例如，基于数值比较的排序问题的计算时间下界为</a:t>
            </a:r>
            <a:r>
              <a:rPr lang="zh-CN" altLang="en-US" sz="2400" dirty="0">
                <a:sym typeface="Symbol" panose="05050102010706020507" pitchFamily="18" charset="2"/>
              </a:rPr>
              <a:t></a:t>
            </a:r>
            <a:r>
              <a:rPr lang="en-US" altLang="zh-CN" sz="2400" dirty="0"/>
              <a:t>(</a:t>
            </a:r>
            <a:r>
              <a:rPr lang="en-US" altLang="zh-CN" sz="2400" i="1" dirty="0" err="1"/>
              <a:t>n</a:t>
            </a:r>
            <a:r>
              <a:rPr lang="en-US" altLang="zh-CN" sz="2400" dirty="0" err="1"/>
              <a:t>log</a:t>
            </a:r>
            <a:r>
              <a:rPr lang="en-US" altLang="zh-CN" sz="2400" i="1" dirty="0" err="1"/>
              <a:t>n</a:t>
            </a:r>
            <a:r>
              <a:rPr lang="en-US" altLang="zh-CN" sz="2400" dirty="0"/>
              <a:t>)</a:t>
            </a:r>
            <a:r>
              <a:rPr lang="zh-CN" altLang="en-US" sz="2400" dirty="0"/>
              <a:t>，计算时间复杂性为</a:t>
            </a:r>
            <a:r>
              <a:rPr lang="en-US" altLang="zh-CN" sz="2400" i="1" dirty="0">
                <a:sym typeface="Symbol" panose="05050102010706020507" pitchFamily="18" charset="2"/>
              </a:rPr>
              <a:t>O</a:t>
            </a:r>
            <a:r>
              <a:rPr lang="en-US" altLang="zh-CN" sz="2400" dirty="0"/>
              <a:t>(</a:t>
            </a:r>
            <a:r>
              <a:rPr lang="en-US" altLang="zh-CN" sz="2400" i="1" dirty="0" err="1"/>
              <a:t>n</a:t>
            </a:r>
            <a:r>
              <a:rPr lang="en-US" altLang="zh-CN" sz="2400" dirty="0" err="1"/>
              <a:t>log</a:t>
            </a:r>
            <a:r>
              <a:rPr lang="en-US" altLang="zh-CN" sz="2400" i="1" dirty="0" err="1"/>
              <a:t>n</a:t>
            </a:r>
            <a:r>
              <a:rPr lang="en-US" altLang="zh-CN" sz="2400" dirty="0"/>
              <a:t>)</a:t>
            </a:r>
            <a:r>
              <a:rPr lang="zh-CN" altLang="en-US" sz="2400" dirty="0"/>
              <a:t>的排序算法是最优算法</a:t>
            </a:r>
            <a:r>
              <a:rPr lang="zh-CN" altLang="en-US" sz="2400" dirty="0" smtClean="0"/>
              <a:t>。</a:t>
            </a:r>
            <a:endParaRPr lang="zh-CN" altLang="en-US" sz="2400" dirty="0"/>
          </a:p>
        </p:txBody>
      </p:sp>
      <p:pic>
        <p:nvPicPr>
          <p:cNvPr id="2" name="图片 1"/>
          <p:cNvPicPr>
            <a:picLocks noChangeAspect="1"/>
          </p:cNvPicPr>
          <p:nvPr/>
        </p:nvPicPr>
        <p:blipFill>
          <a:blip r:embed="rId2"/>
          <a:stretch>
            <a:fillRect/>
          </a:stretch>
        </p:blipFill>
        <p:spPr>
          <a:xfrm>
            <a:off x="539552" y="3408362"/>
            <a:ext cx="7764854" cy="2741768"/>
          </a:xfrm>
          <a:prstGeom prst="rect">
            <a:avLst/>
          </a:prstGeom>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22632FAB-E527-9A7A-8B8E-A86074BB97F4}"/>
              </a:ext>
            </a:extLst>
          </p:cNvPr>
          <p:cNvSpPr>
            <a:spLocks noGrp="1" noChangeArrowheads="1"/>
          </p:cNvSpPr>
          <p:nvPr>
            <p:ph type="title"/>
          </p:nvPr>
        </p:nvSpPr>
        <p:spPr/>
        <p:txBody>
          <a:bodyPr/>
          <a:lstStyle/>
          <a:p>
            <a:r>
              <a:rPr lang="zh-CN" altLang="en-US" sz="3200" b="1">
                <a:solidFill>
                  <a:srgbClr val="0000FF"/>
                </a:solidFill>
              </a:rPr>
              <a:t>算法分析中常见的复杂性函数</a:t>
            </a:r>
          </a:p>
        </p:txBody>
      </p:sp>
      <p:pic>
        <p:nvPicPr>
          <p:cNvPr id="39939" name="Picture 4">
            <a:extLst>
              <a:ext uri="{FF2B5EF4-FFF2-40B4-BE49-F238E27FC236}">
                <a16:creationId xmlns:a16="http://schemas.microsoft.com/office/drawing/2014/main" id="{D1F9CDFA-E1BF-F0C9-72E3-A7A7E03B797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7688"/>
          <a:stretch/>
        </p:blipFill>
        <p:spPr>
          <a:xfrm>
            <a:off x="699645" y="1503094"/>
            <a:ext cx="2766702" cy="3152981"/>
          </a:xfrm>
          <a:noFill/>
        </p:spPr>
      </p:pic>
      <p:sp>
        <p:nvSpPr>
          <p:cNvPr id="4" name="object 4"/>
          <p:cNvSpPr/>
          <p:nvPr/>
        </p:nvSpPr>
        <p:spPr>
          <a:xfrm>
            <a:off x="5180388" y="5445224"/>
            <a:ext cx="3166110" cy="0"/>
          </a:xfrm>
          <a:custGeom>
            <a:avLst/>
            <a:gdLst/>
            <a:ahLst/>
            <a:cxnLst/>
            <a:rect l="l" t="t" r="r" b="b"/>
            <a:pathLst>
              <a:path w="3166109">
                <a:moveTo>
                  <a:pt x="0" y="0"/>
                </a:moveTo>
                <a:lnTo>
                  <a:pt x="3165839" y="0"/>
                </a:lnTo>
              </a:path>
            </a:pathLst>
          </a:custGeom>
          <a:ln w="21200">
            <a:solidFill>
              <a:srgbClr val="BF311A"/>
            </a:solidFill>
          </a:ln>
        </p:spPr>
        <p:txBody>
          <a:bodyPr wrap="square" lIns="0" tIns="0" rIns="0" bIns="0" rtlCol="0"/>
          <a:lstStyle/>
          <a:p>
            <a:endParaRPr/>
          </a:p>
        </p:txBody>
      </p:sp>
      <p:grpSp>
        <p:nvGrpSpPr>
          <p:cNvPr id="5" name="object 5"/>
          <p:cNvGrpSpPr/>
          <p:nvPr/>
        </p:nvGrpSpPr>
        <p:grpSpPr>
          <a:xfrm>
            <a:off x="4750795" y="1904659"/>
            <a:ext cx="95885" cy="3215005"/>
            <a:chOff x="3340236" y="2983160"/>
            <a:chExt cx="95885" cy="3215005"/>
          </a:xfrm>
        </p:grpSpPr>
        <p:sp>
          <p:nvSpPr>
            <p:cNvPr id="6" name="object 6"/>
            <p:cNvSpPr/>
            <p:nvPr/>
          </p:nvSpPr>
          <p:spPr>
            <a:xfrm>
              <a:off x="3424942" y="2983160"/>
              <a:ext cx="0" cy="3201035"/>
            </a:xfrm>
            <a:custGeom>
              <a:avLst/>
              <a:gdLst/>
              <a:ahLst/>
              <a:cxnLst/>
              <a:rect l="l" t="t" r="r" b="b"/>
              <a:pathLst>
                <a:path h="3201035">
                  <a:moveTo>
                    <a:pt x="0" y="0"/>
                  </a:moveTo>
                  <a:lnTo>
                    <a:pt x="0" y="3201009"/>
                  </a:lnTo>
                </a:path>
              </a:pathLst>
            </a:custGeom>
            <a:ln w="21176">
              <a:solidFill>
                <a:srgbClr val="BF311A"/>
              </a:solidFill>
            </a:ln>
          </p:spPr>
          <p:txBody>
            <a:bodyPr wrap="square" lIns="0" tIns="0" rIns="0" bIns="0" rtlCol="0"/>
            <a:lstStyle/>
            <a:p>
              <a:endParaRPr/>
            </a:p>
          </p:txBody>
        </p:sp>
        <p:sp>
          <p:nvSpPr>
            <p:cNvPr id="7" name="object 7"/>
            <p:cNvSpPr/>
            <p:nvPr/>
          </p:nvSpPr>
          <p:spPr>
            <a:xfrm>
              <a:off x="3340236" y="6192460"/>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8" name="object 8"/>
            <p:cNvSpPr/>
            <p:nvPr/>
          </p:nvSpPr>
          <p:spPr>
            <a:xfrm>
              <a:off x="3340236" y="5853244"/>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9" name="object 9"/>
            <p:cNvSpPr/>
            <p:nvPr/>
          </p:nvSpPr>
          <p:spPr>
            <a:xfrm>
              <a:off x="3340236" y="5514029"/>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0" name="object 10"/>
            <p:cNvSpPr/>
            <p:nvPr/>
          </p:nvSpPr>
          <p:spPr>
            <a:xfrm>
              <a:off x="3340236" y="5174813"/>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1" name="object 11"/>
            <p:cNvSpPr/>
            <p:nvPr/>
          </p:nvSpPr>
          <p:spPr>
            <a:xfrm>
              <a:off x="3340236" y="4835597"/>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2" name="object 12"/>
            <p:cNvSpPr/>
            <p:nvPr/>
          </p:nvSpPr>
          <p:spPr>
            <a:xfrm>
              <a:off x="3340236" y="4496380"/>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3" name="object 13"/>
            <p:cNvSpPr/>
            <p:nvPr/>
          </p:nvSpPr>
          <p:spPr>
            <a:xfrm>
              <a:off x="3340236" y="4157164"/>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4" name="object 14"/>
            <p:cNvSpPr/>
            <p:nvPr/>
          </p:nvSpPr>
          <p:spPr>
            <a:xfrm>
              <a:off x="3340236" y="3817949"/>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5" name="object 15"/>
            <p:cNvSpPr/>
            <p:nvPr/>
          </p:nvSpPr>
          <p:spPr>
            <a:xfrm>
              <a:off x="3340236" y="3471673"/>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sp>
          <p:nvSpPr>
            <p:cNvPr id="16" name="object 16"/>
            <p:cNvSpPr/>
            <p:nvPr/>
          </p:nvSpPr>
          <p:spPr>
            <a:xfrm>
              <a:off x="3340236" y="3125378"/>
              <a:ext cx="88900" cy="0"/>
            </a:xfrm>
            <a:custGeom>
              <a:avLst/>
              <a:gdLst/>
              <a:ahLst/>
              <a:cxnLst/>
              <a:rect l="l" t="t" r="r" b="b"/>
              <a:pathLst>
                <a:path w="88900">
                  <a:moveTo>
                    <a:pt x="0" y="0"/>
                  </a:moveTo>
                  <a:lnTo>
                    <a:pt x="88516" y="0"/>
                  </a:lnTo>
                </a:path>
              </a:pathLst>
            </a:custGeom>
            <a:ln w="10600">
              <a:solidFill>
                <a:srgbClr val="BF311A"/>
              </a:solidFill>
            </a:ln>
          </p:spPr>
          <p:txBody>
            <a:bodyPr wrap="square" lIns="0" tIns="0" rIns="0" bIns="0" rtlCol="0"/>
            <a:lstStyle/>
            <a:p>
              <a:endParaRPr/>
            </a:p>
          </p:txBody>
        </p:sp>
      </p:grpSp>
      <p:sp>
        <p:nvSpPr>
          <p:cNvPr id="17" name="object 17"/>
          <p:cNvSpPr txBox="1"/>
          <p:nvPr/>
        </p:nvSpPr>
        <p:spPr>
          <a:xfrm>
            <a:off x="4567540" y="5015087"/>
            <a:ext cx="114935" cy="195580"/>
          </a:xfrm>
          <a:prstGeom prst="rect">
            <a:avLst/>
          </a:prstGeom>
        </p:spPr>
        <p:txBody>
          <a:bodyPr vert="horz" wrap="square" lIns="0" tIns="13970" rIns="0" bIns="0" rtlCol="0">
            <a:spAutoFit/>
          </a:bodyPr>
          <a:lstStyle/>
          <a:p>
            <a:pPr marL="12700">
              <a:lnSpc>
                <a:spcPct val="100000"/>
              </a:lnSpc>
              <a:spcBef>
                <a:spcPts val="110"/>
              </a:spcBef>
            </a:pPr>
            <a:r>
              <a:rPr sz="1100" spc="5" dirty="0">
                <a:solidFill>
                  <a:srgbClr val="231F20"/>
                </a:solidFill>
                <a:latin typeface="Lucida Sans"/>
                <a:cs typeface="Lucida Sans"/>
              </a:rPr>
              <a:t>T</a:t>
            </a:r>
            <a:endParaRPr sz="1100">
              <a:latin typeface="Lucida Sans"/>
              <a:cs typeface="Lucida Sans"/>
            </a:endParaRPr>
          </a:p>
        </p:txBody>
      </p:sp>
      <p:sp>
        <p:nvSpPr>
          <p:cNvPr id="18" name="object 18"/>
          <p:cNvSpPr txBox="1"/>
          <p:nvPr/>
        </p:nvSpPr>
        <p:spPr>
          <a:xfrm>
            <a:off x="4471118" y="4661735"/>
            <a:ext cx="204470" cy="195580"/>
          </a:xfrm>
          <a:prstGeom prst="rect">
            <a:avLst/>
          </a:prstGeom>
        </p:spPr>
        <p:txBody>
          <a:bodyPr vert="horz" wrap="square" lIns="0" tIns="13970" rIns="0" bIns="0" rtlCol="0">
            <a:spAutoFit/>
          </a:bodyPr>
          <a:lstStyle/>
          <a:p>
            <a:pPr marL="12700">
              <a:lnSpc>
                <a:spcPct val="100000"/>
              </a:lnSpc>
              <a:spcBef>
                <a:spcPts val="110"/>
              </a:spcBef>
            </a:pPr>
            <a:r>
              <a:rPr sz="1100" spc="-25" dirty="0">
                <a:solidFill>
                  <a:srgbClr val="231F20"/>
                </a:solidFill>
                <a:latin typeface="Lucida Sans"/>
                <a:cs typeface="Lucida Sans"/>
              </a:rPr>
              <a:t>2T</a:t>
            </a:r>
            <a:endParaRPr sz="1100">
              <a:latin typeface="Lucida Sans"/>
              <a:cs typeface="Lucida Sans"/>
            </a:endParaRPr>
          </a:p>
        </p:txBody>
      </p:sp>
      <p:sp>
        <p:nvSpPr>
          <p:cNvPr id="19" name="object 19"/>
          <p:cNvSpPr txBox="1"/>
          <p:nvPr/>
        </p:nvSpPr>
        <p:spPr>
          <a:xfrm>
            <a:off x="4471118" y="3990650"/>
            <a:ext cx="204470" cy="528320"/>
          </a:xfrm>
          <a:prstGeom prst="rect">
            <a:avLst/>
          </a:prstGeom>
        </p:spPr>
        <p:txBody>
          <a:bodyPr vert="horz" wrap="square" lIns="0" tIns="13970" rIns="0" bIns="0" rtlCol="0">
            <a:spAutoFit/>
          </a:bodyPr>
          <a:lstStyle/>
          <a:p>
            <a:pPr marL="12700">
              <a:lnSpc>
                <a:spcPct val="100000"/>
              </a:lnSpc>
              <a:spcBef>
                <a:spcPts val="110"/>
              </a:spcBef>
            </a:pPr>
            <a:r>
              <a:rPr sz="1100" spc="-25" dirty="0">
                <a:solidFill>
                  <a:srgbClr val="231F20"/>
                </a:solidFill>
                <a:latin typeface="Lucida Sans"/>
                <a:cs typeface="Lucida Sans"/>
              </a:rPr>
              <a:t>8T</a:t>
            </a:r>
            <a:endParaRPr sz="1100">
              <a:latin typeface="Lucida Sans"/>
              <a:cs typeface="Lucida Sans"/>
            </a:endParaRPr>
          </a:p>
          <a:p>
            <a:pPr>
              <a:lnSpc>
                <a:spcPct val="100000"/>
              </a:lnSpc>
              <a:spcBef>
                <a:spcPts val="10"/>
              </a:spcBef>
            </a:pPr>
            <a:endParaRPr sz="1100">
              <a:latin typeface="Lucida Sans"/>
              <a:cs typeface="Lucida Sans"/>
            </a:endParaRPr>
          </a:p>
          <a:p>
            <a:pPr marL="12700">
              <a:lnSpc>
                <a:spcPct val="100000"/>
              </a:lnSpc>
            </a:pPr>
            <a:r>
              <a:rPr sz="1100" spc="-25" dirty="0">
                <a:solidFill>
                  <a:srgbClr val="231F20"/>
                </a:solidFill>
                <a:latin typeface="Lucida Sans"/>
                <a:cs typeface="Lucida Sans"/>
              </a:rPr>
              <a:t>4T</a:t>
            </a:r>
            <a:endParaRPr sz="1100">
              <a:latin typeface="Lucida Sans"/>
              <a:cs typeface="Lucida Sans"/>
            </a:endParaRPr>
          </a:p>
        </p:txBody>
      </p:sp>
      <p:sp>
        <p:nvSpPr>
          <p:cNvPr id="20" name="object 20"/>
          <p:cNvSpPr txBox="1"/>
          <p:nvPr/>
        </p:nvSpPr>
        <p:spPr>
          <a:xfrm>
            <a:off x="4381754" y="2972292"/>
            <a:ext cx="294005" cy="195580"/>
          </a:xfrm>
          <a:prstGeom prst="rect">
            <a:avLst/>
          </a:prstGeom>
        </p:spPr>
        <p:txBody>
          <a:bodyPr vert="horz" wrap="square" lIns="0" tIns="13970" rIns="0" bIns="0" rtlCol="0">
            <a:spAutoFit/>
          </a:bodyPr>
          <a:lstStyle/>
          <a:p>
            <a:pPr marL="12700">
              <a:lnSpc>
                <a:spcPct val="100000"/>
              </a:lnSpc>
              <a:spcBef>
                <a:spcPts val="110"/>
              </a:spcBef>
            </a:pPr>
            <a:r>
              <a:rPr sz="1100" spc="-25" dirty="0">
                <a:solidFill>
                  <a:srgbClr val="231F20"/>
                </a:solidFill>
                <a:latin typeface="Lucida Sans"/>
                <a:cs typeface="Lucida Sans"/>
              </a:rPr>
              <a:t>64T</a:t>
            </a:r>
            <a:endParaRPr sz="1100">
              <a:latin typeface="Lucida Sans"/>
              <a:cs typeface="Lucida Sans"/>
            </a:endParaRPr>
          </a:p>
        </p:txBody>
      </p:sp>
      <p:sp>
        <p:nvSpPr>
          <p:cNvPr id="21" name="object 21"/>
          <p:cNvSpPr txBox="1"/>
          <p:nvPr/>
        </p:nvSpPr>
        <p:spPr>
          <a:xfrm>
            <a:off x="4292390" y="1944322"/>
            <a:ext cx="382905" cy="195580"/>
          </a:xfrm>
          <a:prstGeom prst="rect">
            <a:avLst/>
          </a:prstGeom>
        </p:spPr>
        <p:txBody>
          <a:bodyPr vert="horz" wrap="square" lIns="0" tIns="13970" rIns="0" bIns="0" rtlCol="0">
            <a:spAutoFit/>
          </a:bodyPr>
          <a:lstStyle/>
          <a:p>
            <a:pPr marL="12700">
              <a:lnSpc>
                <a:spcPct val="100000"/>
              </a:lnSpc>
              <a:spcBef>
                <a:spcPts val="110"/>
              </a:spcBef>
            </a:pPr>
            <a:r>
              <a:rPr sz="1100" spc="-20" dirty="0">
                <a:solidFill>
                  <a:srgbClr val="231F20"/>
                </a:solidFill>
                <a:latin typeface="Lucida Sans"/>
                <a:cs typeface="Lucida Sans"/>
              </a:rPr>
              <a:t>512T</a:t>
            </a:r>
            <a:endParaRPr sz="1100">
              <a:latin typeface="Lucida Sans"/>
              <a:cs typeface="Lucida Sans"/>
            </a:endParaRPr>
          </a:p>
        </p:txBody>
      </p:sp>
      <p:sp>
        <p:nvSpPr>
          <p:cNvPr id="22" name="object 22"/>
          <p:cNvSpPr txBox="1"/>
          <p:nvPr/>
        </p:nvSpPr>
        <p:spPr>
          <a:xfrm>
            <a:off x="7439497" y="4767447"/>
            <a:ext cx="777875" cy="229235"/>
          </a:xfrm>
          <a:prstGeom prst="rect">
            <a:avLst/>
          </a:prstGeom>
        </p:spPr>
        <p:txBody>
          <a:bodyPr vert="horz" wrap="square" lIns="0" tIns="17145" rIns="0" bIns="0" rtlCol="0">
            <a:spAutoFit/>
          </a:bodyPr>
          <a:lstStyle/>
          <a:p>
            <a:pPr marL="12700">
              <a:lnSpc>
                <a:spcPct val="100000"/>
              </a:lnSpc>
              <a:spcBef>
                <a:spcPts val="135"/>
              </a:spcBef>
            </a:pPr>
            <a:r>
              <a:rPr sz="1300" b="0" i="1" spc="-90" dirty="0">
                <a:solidFill>
                  <a:srgbClr val="BF311A"/>
                </a:solidFill>
                <a:latin typeface="Bookman Old Style"/>
                <a:cs typeface="Bookman Old Style"/>
              </a:rPr>
              <a:t>logarithmic</a:t>
            </a:r>
            <a:endParaRPr sz="1300">
              <a:latin typeface="Bookman Old Style"/>
              <a:cs typeface="Bookman Old Style"/>
            </a:endParaRPr>
          </a:p>
        </p:txBody>
      </p:sp>
      <p:sp>
        <p:nvSpPr>
          <p:cNvPr id="23" name="object 23"/>
          <p:cNvSpPr txBox="1"/>
          <p:nvPr/>
        </p:nvSpPr>
        <p:spPr>
          <a:xfrm>
            <a:off x="5038112" y="2029972"/>
            <a:ext cx="205740" cy="793750"/>
          </a:xfrm>
          <a:prstGeom prst="rect">
            <a:avLst/>
          </a:prstGeom>
        </p:spPr>
        <p:txBody>
          <a:bodyPr vert="vert270" wrap="square" lIns="0" tIns="0" rIns="0" bIns="0" rtlCol="0">
            <a:spAutoFit/>
          </a:bodyPr>
          <a:lstStyle/>
          <a:p>
            <a:pPr marL="12700">
              <a:lnSpc>
                <a:spcPts val="1445"/>
              </a:lnSpc>
            </a:pPr>
            <a:r>
              <a:rPr sz="1300" b="0" i="1" spc="-105" dirty="0">
                <a:solidFill>
                  <a:srgbClr val="BF311A"/>
                </a:solidFill>
                <a:latin typeface="Bookman Old Style"/>
                <a:cs typeface="Bookman Old Style"/>
              </a:rPr>
              <a:t>exponential</a:t>
            </a:r>
            <a:endParaRPr sz="1300">
              <a:latin typeface="Bookman Old Style"/>
              <a:cs typeface="Bookman Old Style"/>
            </a:endParaRPr>
          </a:p>
        </p:txBody>
      </p:sp>
      <p:sp>
        <p:nvSpPr>
          <p:cNvPr id="24" name="object 24"/>
          <p:cNvSpPr txBox="1"/>
          <p:nvPr/>
        </p:nvSpPr>
        <p:spPr>
          <a:xfrm>
            <a:off x="7639369" y="5064261"/>
            <a:ext cx="575945" cy="229235"/>
          </a:xfrm>
          <a:prstGeom prst="rect">
            <a:avLst/>
          </a:prstGeom>
        </p:spPr>
        <p:txBody>
          <a:bodyPr vert="horz" wrap="square" lIns="0" tIns="17145" rIns="0" bIns="0" rtlCol="0">
            <a:spAutoFit/>
          </a:bodyPr>
          <a:lstStyle/>
          <a:p>
            <a:pPr marL="12700">
              <a:lnSpc>
                <a:spcPct val="100000"/>
              </a:lnSpc>
              <a:spcBef>
                <a:spcPts val="135"/>
              </a:spcBef>
            </a:pPr>
            <a:r>
              <a:rPr sz="1300" b="0" i="1" spc="-125" dirty="0">
                <a:solidFill>
                  <a:srgbClr val="BF311A"/>
                </a:solidFill>
                <a:latin typeface="Bookman Old Style"/>
                <a:cs typeface="Bookman Old Style"/>
              </a:rPr>
              <a:t>constant</a:t>
            </a:r>
            <a:endParaRPr sz="1300">
              <a:latin typeface="Bookman Old Style"/>
              <a:cs typeface="Bookman Old Style"/>
            </a:endParaRPr>
          </a:p>
        </p:txBody>
      </p:sp>
      <p:sp>
        <p:nvSpPr>
          <p:cNvPr id="25" name="object 25"/>
          <p:cNvSpPr txBox="1"/>
          <p:nvPr/>
        </p:nvSpPr>
        <p:spPr>
          <a:xfrm rot="18900000">
            <a:off x="7333417" y="2248591"/>
            <a:ext cx="822836" cy="165100"/>
          </a:xfrm>
          <a:prstGeom prst="rect">
            <a:avLst/>
          </a:prstGeom>
        </p:spPr>
        <p:txBody>
          <a:bodyPr vert="horz" wrap="square" lIns="0" tIns="0" rIns="0" bIns="0" rtlCol="0">
            <a:spAutoFit/>
          </a:bodyPr>
          <a:lstStyle/>
          <a:p>
            <a:pPr>
              <a:lnSpc>
                <a:spcPts val="1285"/>
              </a:lnSpc>
            </a:pPr>
            <a:r>
              <a:rPr sz="1300" b="0" i="1" spc="-90" dirty="0">
                <a:solidFill>
                  <a:srgbClr val="BF311A"/>
                </a:solidFill>
                <a:latin typeface="Bookman Old Style"/>
                <a:cs typeface="Bookman Old Style"/>
              </a:rPr>
              <a:t>linearithmic</a:t>
            </a:r>
            <a:endParaRPr sz="1300" dirty="0">
              <a:latin typeface="Bookman Old Style"/>
              <a:cs typeface="Bookman Old Style"/>
            </a:endParaRPr>
          </a:p>
        </p:txBody>
      </p:sp>
      <p:sp>
        <p:nvSpPr>
          <p:cNvPr id="26" name="object 26"/>
          <p:cNvSpPr txBox="1"/>
          <p:nvPr/>
        </p:nvSpPr>
        <p:spPr>
          <a:xfrm rot="18900000">
            <a:off x="7860597" y="2311453"/>
            <a:ext cx="417601" cy="165100"/>
          </a:xfrm>
          <a:prstGeom prst="rect">
            <a:avLst/>
          </a:prstGeom>
        </p:spPr>
        <p:txBody>
          <a:bodyPr vert="horz" wrap="square" lIns="0" tIns="0" rIns="0" bIns="0" rtlCol="0">
            <a:spAutoFit/>
          </a:bodyPr>
          <a:lstStyle/>
          <a:p>
            <a:pPr>
              <a:lnSpc>
                <a:spcPts val="1280"/>
              </a:lnSpc>
            </a:pPr>
            <a:r>
              <a:rPr sz="1300" b="0" i="1" spc="-110" dirty="0">
                <a:solidFill>
                  <a:srgbClr val="BF311A"/>
                </a:solidFill>
                <a:latin typeface="Bookman Old Style"/>
                <a:cs typeface="Bookman Old Style"/>
              </a:rPr>
              <a:t>linear</a:t>
            </a:r>
            <a:endParaRPr sz="1300">
              <a:latin typeface="Bookman Old Style"/>
              <a:cs typeface="Bookman Old Style"/>
            </a:endParaRPr>
          </a:p>
        </p:txBody>
      </p:sp>
      <p:sp>
        <p:nvSpPr>
          <p:cNvPr id="27" name="object 27"/>
          <p:cNvSpPr txBox="1"/>
          <p:nvPr/>
        </p:nvSpPr>
        <p:spPr>
          <a:xfrm rot="17880000">
            <a:off x="6121550" y="2244966"/>
            <a:ext cx="652951" cy="165100"/>
          </a:xfrm>
          <a:prstGeom prst="rect">
            <a:avLst/>
          </a:prstGeom>
        </p:spPr>
        <p:txBody>
          <a:bodyPr vert="horz" wrap="square" lIns="0" tIns="0" rIns="0" bIns="0" rtlCol="0">
            <a:spAutoFit/>
          </a:bodyPr>
          <a:lstStyle/>
          <a:p>
            <a:pPr>
              <a:lnSpc>
                <a:spcPts val="1280"/>
              </a:lnSpc>
            </a:pPr>
            <a:r>
              <a:rPr sz="1300" b="0" i="1" spc="-120" dirty="0">
                <a:solidFill>
                  <a:srgbClr val="BF311A"/>
                </a:solidFill>
                <a:latin typeface="Bookman Old Style"/>
                <a:cs typeface="Bookman Old Style"/>
              </a:rPr>
              <a:t>quadratic</a:t>
            </a:r>
            <a:endParaRPr sz="1300">
              <a:latin typeface="Bookman Old Style"/>
              <a:cs typeface="Bookman Old Style"/>
            </a:endParaRPr>
          </a:p>
        </p:txBody>
      </p:sp>
      <p:sp>
        <p:nvSpPr>
          <p:cNvPr id="28" name="object 28"/>
          <p:cNvSpPr txBox="1"/>
          <p:nvPr/>
        </p:nvSpPr>
        <p:spPr>
          <a:xfrm rot="17280000">
            <a:off x="5848329" y="2133399"/>
            <a:ext cx="377978" cy="165100"/>
          </a:xfrm>
          <a:prstGeom prst="rect">
            <a:avLst/>
          </a:prstGeom>
        </p:spPr>
        <p:txBody>
          <a:bodyPr vert="horz" wrap="square" lIns="0" tIns="0" rIns="0" bIns="0" rtlCol="0">
            <a:spAutoFit/>
          </a:bodyPr>
          <a:lstStyle/>
          <a:p>
            <a:pPr>
              <a:lnSpc>
                <a:spcPts val="1280"/>
              </a:lnSpc>
            </a:pPr>
            <a:r>
              <a:rPr sz="1300" b="0" i="1" spc="-125" dirty="0">
                <a:solidFill>
                  <a:srgbClr val="BF311A"/>
                </a:solidFill>
                <a:latin typeface="Bookman Old Style"/>
                <a:cs typeface="Bookman Old Style"/>
              </a:rPr>
              <a:t>cubic</a:t>
            </a:r>
            <a:endParaRPr sz="1300">
              <a:latin typeface="Bookman Old Style"/>
              <a:cs typeface="Bookman Old Style"/>
            </a:endParaRPr>
          </a:p>
        </p:txBody>
      </p:sp>
      <p:sp>
        <p:nvSpPr>
          <p:cNvPr id="29" name="object 29"/>
          <p:cNvSpPr txBox="1"/>
          <p:nvPr/>
        </p:nvSpPr>
        <p:spPr>
          <a:xfrm>
            <a:off x="5059254" y="5548930"/>
            <a:ext cx="1258570" cy="195580"/>
          </a:xfrm>
          <a:prstGeom prst="rect">
            <a:avLst/>
          </a:prstGeom>
        </p:spPr>
        <p:txBody>
          <a:bodyPr vert="horz" wrap="square" lIns="0" tIns="13970" rIns="0" bIns="0" rtlCol="0">
            <a:spAutoFit/>
          </a:bodyPr>
          <a:lstStyle/>
          <a:p>
            <a:pPr marL="12700">
              <a:lnSpc>
                <a:spcPct val="100000"/>
              </a:lnSpc>
              <a:spcBef>
                <a:spcPts val="110"/>
              </a:spcBef>
              <a:tabLst>
                <a:tab pos="374650" algn="l"/>
                <a:tab pos="701675" algn="l"/>
                <a:tab pos="1063625" algn="l"/>
              </a:tabLst>
            </a:pPr>
            <a:r>
              <a:rPr sz="1100" spc="-25" dirty="0">
                <a:solidFill>
                  <a:srgbClr val="231F20"/>
                </a:solidFill>
                <a:latin typeface="Lucida Sans"/>
                <a:cs typeface="Lucida Sans"/>
              </a:rPr>
              <a:t>1K</a:t>
            </a:r>
            <a:r>
              <a:rPr sz="1100" dirty="0">
                <a:solidFill>
                  <a:srgbClr val="231F20"/>
                </a:solidFill>
                <a:latin typeface="Lucida Sans"/>
                <a:cs typeface="Lucida Sans"/>
              </a:rPr>
              <a:t>	</a:t>
            </a:r>
            <a:r>
              <a:rPr sz="1100" spc="-25" dirty="0">
                <a:solidFill>
                  <a:srgbClr val="231F20"/>
                </a:solidFill>
                <a:latin typeface="Lucida Sans"/>
                <a:cs typeface="Lucida Sans"/>
              </a:rPr>
              <a:t>2K</a:t>
            </a:r>
            <a:r>
              <a:rPr sz="1100" dirty="0">
                <a:solidFill>
                  <a:srgbClr val="231F20"/>
                </a:solidFill>
                <a:latin typeface="Lucida Sans"/>
                <a:cs typeface="Lucida Sans"/>
              </a:rPr>
              <a:t>	</a:t>
            </a:r>
            <a:r>
              <a:rPr sz="1100" spc="-25" dirty="0">
                <a:solidFill>
                  <a:srgbClr val="231F20"/>
                </a:solidFill>
                <a:latin typeface="Lucida Sans"/>
                <a:cs typeface="Lucida Sans"/>
              </a:rPr>
              <a:t>4K</a:t>
            </a:r>
            <a:r>
              <a:rPr sz="1100" dirty="0">
                <a:solidFill>
                  <a:srgbClr val="231F20"/>
                </a:solidFill>
                <a:latin typeface="Lucida Sans"/>
                <a:cs typeface="Lucida Sans"/>
              </a:rPr>
              <a:t>	</a:t>
            </a:r>
            <a:r>
              <a:rPr sz="1100" spc="-25" dirty="0">
                <a:solidFill>
                  <a:srgbClr val="231F20"/>
                </a:solidFill>
                <a:latin typeface="Lucida Sans"/>
                <a:cs typeface="Lucida Sans"/>
              </a:rPr>
              <a:t>8K</a:t>
            </a:r>
            <a:endParaRPr sz="1100">
              <a:latin typeface="Lucida Sans"/>
              <a:cs typeface="Lucida Sans"/>
            </a:endParaRPr>
          </a:p>
        </p:txBody>
      </p:sp>
      <p:sp>
        <p:nvSpPr>
          <p:cNvPr id="30" name="object 30"/>
          <p:cNvSpPr txBox="1"/>
          <p:nvPr/>
        </p:nvSpPr>
        <p:spPr>
          <a:xfrm>
            <a:off x="8022569" y="5548930"/>
            <a:ext cx="386080" cy="195580"/>
          </a:xfrm>
          <a:prstGeom prst="rect">
            <a:avLst/>
          </a:prstGeom>
        </p:spPr>
        <p:txBody>
          <a:bodyPr vert="horz" wrap="square" lIns="0" tIns="13970" rIns="0" bIns="0" rtlCol="0">
            <a:spAutoFit/>
          </a:bodyPr>
          <a:lstStyle/>
          <a:p>
            <a:pPr marL="12700">
              <a:lnSpc>
                <a:spcPct val="100000"/>
              </a:lnSpc>
              <a:spcBef>
                <a:spcPts val="110"/>
              </a:spcBef>
            </a:pPr>
            <a:r>
              <a:rPr sz="1100" spc="-20" dirty="0">
                <a:solidFill>
                  <a:srgbClr val="231F20"/>
                </a:solidFill>
                <a:latin typeface="Lucida Sans"/>
                <a:cs typeface="Lucida Sans"/>
              </a:rPr>
              <a:t>512K</a:t>
            </a:r>
            <a:endParaRPr sz="1100">
              <a:latin typeface="Lucida Sans"/>
              <a:cs typeface="Lucida Sans"/>
            </a:endParaRPr>
          </a:p>
        </p:txBody>
      </p:sp>
      <p:grpSp>
        <p:nvGrpSpPr>
          <p:cNvPr id="31" name="object 31"/>
          <p:cNvGrpSpPr/>
          <p:nvPr/>
        </p:nvGrpSpPr>
        <p:grpSpPr>
          <a:xfrm>
            <a:off x="5148204" y="2005037"/>
            <a:ext cx="3087370" cy="3125470"/>
            <a:chOff x="3737645" y="3083538"/>
            <a:chExt cx="3087370" cy="3125470"/>
          </a:xfrm>
        </p:grpSpPr>
        <p:sp>
          <p:nvSpPr>
            <p:cNvPr id="32" name="object 32"/>
            <p:cNvSpPr/>
            <p:nvPr/>
          </p:nvSpPr>
          <p:spPr>
            <a:xfrm>
              <a:off x="3765519" y="3141828"/>
              <a:ext cx="3043555" cy="3049270"/>
            </a:xfrm>
            <a:custGeom>
              <a:avLst/>
              <a:gdLst/>
              <a:ahLst/>
              <a:cxnLst/>
              <a:rect l="l" t="t" r="r" b="b"/>
              <a:pathLst>
                <a:path w="3043554" h="3049270">
                  <a:moveTo>
                    <a:pt x="0" y="3048871"/>
                  </a:moveTo>
                  <a:lnTo>
                    <a:pt x="3043102" y="0"/>
                  </a:lnTo>
                </a:path>
              </a:pathLst>
            </a:custGeom>
            <a:ln w="10594">
              <a:solidFill>
                <a:srgbClr val="231F20"/>
              </a:solidFill>
            </a:ln>
          </p:spPr>
          <p:txBody>
            <a:bodyPr wrap="square" lIns="0" tIns="0" rIns="0" bIns="0" rtlCol="0"/>
            <a:lstStyle/>
            <a:p>
              <a:endParaRPr/>
            </a:p>
          </p:txBody>
        </p:sp>
        <p:sp>
          <p:nvSpPr>
            <p:cNvPr id="33" name="object 33"/>
            <p:cNvSpPr/>
            <p:nvPr/>
          </p:nvSpPr>
          <p:spPr>
            <a:xfrm>
              <a:off x="3765519" y="3092695"/>
              <a:ext cx="1558290" cy="3096895"/>
            </a:xfrm>
            <a:custGeom>
              <a:avLst/>
              <a:gdLst/>
              <a:ahLst/>
              <a:cxnLst/>
              <a:rect l="l" t="t" r="r" b="b"/>
              <a:pathLst>
                <a:path w="1558289" h="3096895">
                  <a:moveTo>
                    <a:pt x="0" y="3096679"/>
                  </a:moveTo>
                  <a:lnTo>
                    <a:pt x="1558228" y="0"/>
                  </a:lnTo>
                </a:path>
                <a:path w="1558289" h="3096895">
                  <a:moveTo>
                    <a:pt x="0" y="3096679"/>
                  </a:moveTo>
                  <a:lnTo>
                    <a:pt x="1020776" y="6741"/>
                  </a:lnTo>
                </a:path>
              </a:pathLst>
            </a:custGeom>
            <a:ln w="10594">
              <a:solidFill>
                <a:srgbClr val="231F20"/>
              </a:solidFill>
            </a:ln>
          </p:spPr>
          <p:txBody>
            <a:bodyPr wrap="square" lIns="0" tIns="0" rIns="0" bIns="0" rtlCol="0"/>
            <a:lstStyle/>
            <a:p>
              <a:endParaRPr/>
            </a:p>
          </p:txBody>
        </p:sp>
        <p:sp>
          <p:nvSpPr>
            <p:cNvPr id="34" name="object 34"/>
            <p:cNvSpPr/>
            <p:nvPr/>
          </p:nvSpPr>
          <p:spPr>
            <a:xfrm>
              <a:off x="3764194" y="6191135"/>
              <a:ext cx="3055620" cy="635"/>
            </a:xfrm>
            <a:custGeom>
              <a:avLst/>
              <a:gdLst/>
              <a:ahLst/>
              <a:cxnLst/>
              <a:rect l="l" t="t" r="r" b="b"/>
              <a:pathLst>
                <a:path w="3055620" h="635">
                  <a:moveTo>
                    <a:pt x="0" y="0"/>
                  </a:moveTo>
                  <a:lnTo>
                    <a:pt x="3055003" y="445"/>
                  </a:lnTo>
                </a:path>
              </a:pathLst>
            </a:custGeom>
            <a:ln w="10600">
              <a:solidFill>
                <a:srgbClr val="231F20"/>
              </a:solidFill>
            </a:ln>
          </p:spPr>
          <p:txBody>
            <a:bodyPr wrap="square" lIns="0" tIns="0" rIns="0" bIns="0" rtlCol="0"/>
            <a:lstStyle/>
            <a:p>
              <a:endParaRPr/>
            </a:p>
          </p:txBody>
        </p:sp>
        <p:sp>
          <p:nvSpPr>
            <p:cNvPr id="35" name="object 35"/>
            <p:cNvSpPr/>
            <p:nvPr/>
          </p:nvSpPr>
          <p:spPr>
            <a:xfrm>
              <a:off x="3763761" y="6107507"/>
              <a:ext cx="3046095" cy="83820"/>
            </a:xfrm>
            <a:custGeom>
              <a:avLst/>
              <a:gdLst/>
              <a:ahLst/>
              <a:cxnLst/>
              <a:rect l="l" t="t" r="r" b="b"/>
              <a:pathLst>
                <a:path w="3046095" h="83820">
                  <a:moveTo>
                    <a:pt x="0" y="83192"/>
                  </a:moveTo>
                  <a:lnTo>
                    <a:pt x="70346" y="72989"/>
                  </a:lnTo>
                  <a:lnTo>
                    <a:pt x="264583" y="50079"/>
                  </a:lnTo>
                  <a:lnTo>
                    <a:pt x="557507" y="26012"/>
                  </a:lnTo>
                  <a:lnTo>
                    <a:pt x="923916" y="12338"/>
                  </a:lnTo>
                  <a:lnTo>
                    <a:pt x="961470" y="11899"/>
                  </a:lnTo>
                  <a:lnTo>
                    <a:pt x="998981" y="11461"/>
                  </a:lnTo>
                  <a:lnTo>
                    <a:pt x="1074075" y="10586"/>
                  </a:lnTo>
                  <a:lnTo>
                    <a:pt x="1149604" y="9719"/>
                  </a:lnTo>
                  <a:lnTo>
                    <a:pt x="1225974" y="8864"/>
                  </a:lnTo>
                  <a:lnTo>
                    <a:pt x="1264601" y="8441"/>
                  </a:lnTo>
                  <a:lnTo>
                    <a:pt x="1303591" y="8024"/>
                  </a:lnTo>
                  <a:lnTo>
                    <a:pt x="1342993" y="7611"/>
                  </a:lnTo>
                  <a:lnTo>
                    <a:pt x="1382859" y="7203"/>
                  </a:lnTo>
                  <a:lnTo>
                    <a:pt x="1423240" y="6802"/>
                  </a:lnTo>
                  <a:lnTo>
                    <a:pt x="1464185" y="6407"/>
                  </a:lnTo>
                  <a:lnTo>
                    <a:pt x="1505746" y="6019"/>
                  </a:lnTo>
                  <a:lnTo>
                    <a:pt x="1547974" y="5638"/>
                  </a:lnTo>
                  <a:lnTo>
                    <a:pt x="1590918" y="5265"/>
                  </a:lnTo>
                  <a:lnTo>
                    <a:pt x="1634631" y="4901"/>
                  </a:lnTo>
                  <a:lnTo>
                    <a:pt x="1679162" y="4545"/>
                  </a:lnTo>
                  <a:lnTo>
                    <a:pt x="1724562" y="4199"/>
                  </a:lnTo>
                  <a:lnTo>
                    <a:pt x="1770882" y="3863"/>
                  </a:lnTo>
                  <a:lnTo>
                    <a:pt x="1818172" y="3538"/>
                  </a:lnTo>
                  <a:lnTo>
                    <a:pt x="1866484" y="3223"/>
                  </a:lnTo>
                  <a:lnTo>
                    <a:pt x="1915867" y="2920"/>
                  </a:lnTo>
                  <a:lnTo>
                    <a:pt x="1966374" y="2629"/>
                  </a:lnTo>
                  <a:lnTo>
                    <a:pt x="2018053" y="2350"/>
                  </a:lnTo>
                  <a:lnTo>
                    <a:pt x="2070957" y="2084"/>
                  </a:lnTo>
                  <a:lnTo>
                    <a:pt x="2125135" y="1832"/>
                  </a:lnTo>
                  <a:lnTo>
                    <a:pt x="2180638" y="1594"/>
                  </a:lnTo>
                  <a:lnTo>
                    <a:pt x="2237518" y="1370"/>
                  </a:lnTo>
                  <a:lnTo>
                    <a:pt x="2295824" y="1161"/>
                  </a:lnTo>
                  <a:lnTo>
                    <a:pt x="2355608" y="968"/>
                  </a:lnTo>
                  <a:lnTo>
                    <a:pt x="2416920" y="791"/>
                  </a:lnTo>
                  <a:lnTo>
                    <a:pt x="2479810" y="630"/>
                  </a:lnTo>
                  <a:lnTo>
                    <a:pt x="2544330" y="487"/>
                  </a:lnTo>
                  <a:lnTo>
                    <a:pt x="2610531" y="360"/>
                  </a:lnTo>
                  <a:lnTo>
                    <a:pt x="2678462" y="252"/>
                  </a:lnTo>
                  <a:lnTo>
                    <a:pt x="2748175" y="163"/>
                  </a:lnTo>
                  <a:lnTo>
                    <a:pt x="2819720" y="92"/>
                  </a:lnTo>
                  <a:lnTo>
                    <a:pt x="2893147" y="41"/>
                  </a:lnTo>
                  <a:lnTo>
                    <a:pt x="2968509" y="10"/>
                  </a:lnTo>
                  <a:lnTo>
                    <a:pt x="3045855" y="0"/>
                  </a:lnTo>
                </a:path>
              </a:pathLst>
            </a:custGeom>
            <a:ln w="10600">
              <a:solidFill>
                <a:srgbClr val="231F20"/>
              </a:solidFill>
            </a:ln>
          </p:spPr>
          <p:txBody>
            <a:bodyPr wrap="square" lIns="0" tIns="0" rIns="0" bIns="0" rtlCol="0"/>
            <a:lstStyle/>
            <a:p>
              <a:endParaRPr/>
            </a:p>
          </p:txBody>
        </p:sp>
        <p:sp>
          <p:nvSpPr>
            <p:cNvPr id="36" name="object 36"/>
            <p:cNvSpPr/>
            <p:nvPr/>
          </p:nvSpPr>
          <p:spPr>
            <a:xfrm>
              <a:off x="3758032" y="3092144"/>
              <a:ext cx="83185" cy="3086100"/>
            </a:xfrm>
            <a:custGeom>
              <a:avLst/>
              <a:gdLst/>
              <a:ahLst/>
              <a:cxnLst/>
              <a:rect l="l" t="t" r="r" b="b"/>
              <a:pathLst>
                <a:path w="83185" h="3086100">
                  <a:moveTo>
                    <a:pt x="0" y="3085739"/>
                  </a:moveTo>
                  <a:lnTo>
                    <a:pt x="10191" y="3014474"/>
                  </a:lnTo>
                  <a:lnTo>
                    <a:pt x="33071" y="2817701"/>
                  </a:lnTo>
                  <a:lnTo>
                    <a:pt x="57104" y="2520951"/>
                  </a:lnTo>
                  <a:lnTo>
                    <a:pt x="70749" y="2149758"/>
                  </a:lnTo>
                  <a:lnTo>
                    <a:pt x="71188" y="2111708"/>
                  </a:lnTo>
                  <a:lnTo>
                    <a:pt x="71626" y="2073703"/>
                  </a:lnTo>
                  <a:lnTo>
                    <a:pt x="72499" y="1997618"/>
                  </a:lnTo>
                  <a:lnTo>
                    <a:pt x="72934" y="1959436"/>
                  </a:lnTo>
                  <a:lnTo>
                    <a:pt x="73365" y="1921093"/>
                  </a:lnTo>
                  <a:lnTo>
                    <a:pt x="73794" y="1882538"/>
                  </a:lnTo>
                  <a:lnTo>
                    <a:pt x="74220" y="1843718"/>
                  </a:lnTo>
                  <a:lnTo>
                    <a:pt x="74641" y="1804583"/>
                  </a:lnTo>
                  <a:lnTo>
                    <a:pt x="75059" y="1765081"/>
                  </a:lnTo>
                  <a:lnTo>
                    <a:pt x="75471" y="1725161"/>
                  </a:lnTo>
                  <a:lnTo>
                    <a:pt x="75878" y="1684771"/>
                  </a:lnTo>
                  <a:lnTo>
                    <a:pt x="76279" y="1643861"/>
                  </a:lnTo>
                  <a:lnTo>
                    <a:pt x="76674" y="1602378"/>
                  </a:lnTo>
                  <a:lnTo>
                    <a:pt x="77061" y="1560272"/>
                  </a:lnTo>
                  <a:lnTo>
                    <a:pt x="77442" y="1517490"/>
                  </a:lnTo>
                  <a:lnTo>
                    <a:pt x="77814" y="1473983"/>
                  </a:lnTo>
                  <a:lnTo>
                    <a:pt x="78178" y="1429697"/>
                  </a:lnTo>
                  <a:lnTo>
                    <a:pt x="78533" y="1384583"/>
                  </a:lnTo>
                  <a:lnTo>
                    <a:pt x="78879" y="1338588"/>
                  </a:lnTo>
                  <a:lnTo>
                    <a:pt x="79214" y="1291662"/>
                  </a:lnTo>
                  <a:lnTo>
                    <a:pt x="79539" y="1243752"/>
                  </a:lnTo>
                  <a:lnTo>
                    <a:pt x="79854" y="1194808"/>
                  </a:lnTo>
                  <a:lnTo>
                    <a:pt x="80156" y="1144778"/>
                  </a:lnTo>
                  <a:lnTo>
                    <a:pt x="80447" y="1093610"/>
                  </a:lnTo>
                  <a:lnTo>
                    <a:pt x="80726" y="1041254"/>
                  </a:lnTo>
                  <a:lnTo>
                    <a:pt x="80991" y="987659"/>
                  </a:lnTo>
                  <a:lnTo>
                    <a:pt x="81243" y="932771"/>
                  </a:lnTo>
                  <a:lnTo>
                    <a:pt x="81481" y="876542"/>
                  </a:lnTo>
                  <a:lnTo>
                    <a:pt x="81704" y="818918"/>
                  </a:lnTo>
                  <a:lnTo>
                    <a:pt x="81913" y="759848"/>
                  </a:lnTo>
                  <a:lnTo>
                    <a:pt x="82106" y="699282"/>
                  </a:lnTo>
                  <a:lnTo>
                    <a:pt x="82283" y="637168"/>
                  </a:lnTo>
                  <a:lnTo>
                    <a:pt x="82443" y="573454"/>
                  </a:lnTo>
                  <a:lnTo>
                    <a:pt x="82587" y="508090"/>
                  </a:lnTo>
                  <a:lnTo>
                    <a:pt x="82713" y="441023"/>
                  </a:lnTo>
                  <a:lnTo>
                    <a:pt x="82821" y="372203"/>
                  </a:lnTo>
                  <a:lnTo>
                    <a:pt x="82911" y="301577"/>
                  </a:lnTo>
                  <a:lnTo>
                    <a:pt x="82981" y="229096"/>
                  </a:lnTo>
                  <a:lnTo>
                    <a:pt x="83032" y="154707"/>
                  </a:lnTo>
                  <a:lnTo>
                    <a:pt x="83063" y="78358"/>
                  </a:lnTo>
                  <a:lnTo>
                    <a:pt x="83073" y="0"/>
                  </a:lnTo>
                </a:path>
              </a:pathLst>
            </a:custGeom>
            <a:ln w="10588">
              <a:solidFill>
                <a:srgbClr val="231F20"/>
              </a:solidFill>
            </a:ln>
          </p:spPr>
          <p:txBody>
            <a:bodyPr wrap="square" lIns="0" tIns="0" rIns="0" bIns="0" rtlCol="0"/>
            <a:lstStyle/>
            <a:p>
              <a:endParaRPr/>
            </a:p>
          </p:txBody>
        </p:sp>
        <p:sp>
          <p:nvSpPr>
            <p:cNvPr id="37" name="object 37"/>
            <p:cNvSpPr/>
            <p:nvPr/>
          </p:nvSpPr>
          <p:spPr>
            <a:xfrm>
              <a:off x="3778298" y="3088835"/>
              <a:ext cx="2999105" cy="3084195"/>
            </a:xfrm>
            <a:custGeom>
              <a:avLst/>
              <a:gdLst/>
              <a:ahLst/>
              <a:cxnLst/>
              <a:rect l="l" t="t" r="r" b="b"/>
              <a:pathLst>
                <a:path w="2999104" h="3084195">
                  <a:moveTo>
                    <a:pt x="0" y="3083916"/>
                  </a:moveTo>
                  <a:lnTo>
                    <a:pt x="81213" y="2958875"/>
                  </a:lnTo>
                  <a:lnTo>
                    <a:pt x="262588" y="2750934"/>
                  </a:lnTo>
                  <a:lnTo>
                    <a:pt x="608794" y="2400142"/>
                  </a:lnTo>
                  <a:lnTo>
                    <a:pt x="642662" y="2367164"/>
                  </a:lnTo>
                  <a:lnTo>
                    <a:pt x="676882" y="2333708"/>
                  </a:lnTo>
                  <a:lnTo>
                    <a:pt x="711437" y="2299796"/>
                  </a:lnTo>
                  <a:lnTo>
                    <a:pt x="746309" y="2265450"/>
                  </a:lnTo>
                  <a:lnTo>
                    <a:pt x="781481" y="2230691"/>
                  </a:lnTo>
                  <a:lnTo>
                    <a:pt x="816936" y="2195541"/>
                  </a:lnTo>
                  <a:lnTo>
                    <a:pt x="852656" y="2160022"/>
                  </a:lnTo>
                  <a:lnTo>
                    <a:pt x="888625" y="2124157"/>
                  </a:lnTo>
                  <a:lnTo>
                    <a:pt x="924825" y="2087966"/>
                  </a:lnTo>
                  <a:lnTo>
                    <a:pt x="961239" y="2051471"/>
                  </a:lnTo>
                  <a:lnTo>
                    <a:pt x="997850" y="2014695"/>
                  </a:lnTo>
                  <a:lnTo>
                    <a:pt x="1034640" y="1977659"/>
                  </a:lnTo>
                  <a:lnTo>
                    <a:pt x="1071592" y="1940385"/>
                  </a:lnTo>
                  <a:lnTo>
                    <a:pt x="1108690" y="1902895"/>
                  </a:lnTo>
                  <a:lnTo>
                    <a:pt x="1145915" y="1865211"/>
                  </a:lnTo>
                  <a:lnTo>
                    <a:pt x="1183251" y="1827354"/>
                  </a:lnTo>
                  <a:lnTo>
                    <a:pt x="1220681" y="1789346"/>
                  </a:lnTo>
                  <a:lnTo>
                    <a:pt x="1258187" y="1751210"/>
                  </a:lnTo>
                  <a:lnTo>
                    <a:pt x="1295752" y="1712966"/>
                  </a:lnTo>
                  <a:lnTo>
                    <a:pt x="1333358" y="1674638"/>
                  </a:lnTo>
                  <a:lnTo>
                    <a:pt x="1370989" y="1636246"/>
                  </a:lnTo>
                  <a:lnTo>
                    <a:pt x="1408628" y="1597812"/>
                  </a:lnTo>
                  <a:lnTo>
                    <a:pt x="1446256" y="1559359"/>
                  </a:lnTo>
                  <a:lnTo>
                    <a:pt x="1483858" y="1520907"/>
                  </a:lnTo>
                  <a:lnTo>
                    <a:pt x="1521415" y="1482480"/>
                  </a:lnTo>
                  <a:lnTo>
                    <a:pt x="1558911" y="1444098"/>
                  </a:lnTo>
                  <a:lnTo>
                    <a:pt x="1596328" y="1405784"/>
                  </a:lnTo>
                  <a:lnTo>
                    <a:pt x="1633649" y="1367559"/>
                  </a:lnTo>
                  <a:lnTo>
                    <a:pt x="1670857" y="1329446"/>
                  </a:lnTo>
                  <a:lnTo>
                    <a:pt x="1707934" y="1291465"/>
                  </a:lnTo>
                  <a:lnTo>
                    <a:pt x="1744864" y="1253639"/>
                  </a:lnTo>
                  <a:lnTo>
                    <a:pt x="1781629" y="1215990"/>
                  </a:lnTo>
                  <a:lnTo>
                    <a:pt x="1818212" y="1178539"/>
                  </a:lnTo>
                  <a:lnTo>
                    <a:pt x="1854596" y="1141309"/>
                  </a:lnTo>
                  <a:lnTo>
                    <a:pt x="1890763" y="1104321"/>
                  </a:lnTo>
                  <a:lnTo>
                    <a:pt x="1926697" y="1067597"/>
                  </a:lnTo>
                  <a:lnTo>
                    <a:pt x="1962380" y="1031158"/>
                  </a:lnTo>
                  <a:lnTo>
                    <a:pt x="1997794" y="995027"/>
                  </a:lnTo>
                  <a:lnTo>
                    <a:pt x="2032924" y="959226"/>
                  </a:lnTo>
                  <a:lnTo>
                    <a:pt x="2067750" y="923776"/>
                  </a:lnTo>
                  <a:lnTo>
                    <a:pt x="2102257" y="888699"/>
                  </a:lnTo>
                  <a:lnTo>
                    <a:pt x="2136427" y="854016"/>
                  </a:lnTo>
                  <a:lnTo>
                    <a:pt x="2170243" y="819751"/>
                  </a:lnTo>
                  <a:lnTo>
                    <a:pt x="2203687" y="785924"/>
                  </a:lnTo>
                  <a:lnTo>
                    <a:pt x="2236743" y="752557"/>
                  </a:lnTo>
                  <a:lnTo>
                    <a:pt x="2269392" y="719673"/>
                  </a:lnTo>
                  <a:lnTo>
                    <a:pt x="2301619" y="687292"/>
                  </a:lnTo>
                  <a:lnTo>
                    <a:pt x="2333406" y="655438"/>
                  </a:lnTo>
                  <a:lnTo>
                    <a:pt x="2364734" y="624131"/>
                  </a:lnTo>
                  <a:lnTo>
                    <a:pt x="2395589" y="593393"/>
                  </a:lnTo>
                  <a:lnTo>
                    <a:pt x="2425951" y="563247"/>
                  </a:lnTo>
                  <a:lnTo>
                    <a:pt x="2455804" y="533714"/>
                  </a:lnTo>
                  <a:lnTo>
                    <a:pt x="2485130" y="504816"/>
                  </a:lnTo>
                  <a:lnTo>
                    <a:pt x="2998547" y="0"/>
                  </a:lnTo>
                </a:path>
              </a:pathLst>
            </a:custGeom>
            <a:ln w="10594">
              <a:solidFill>
                <a:srgbClr val="231F20"/>
              </a:solidFill>
            </a:ln>
          </p:spPr>
          <p:txBody>
            <a:bodyPr wrap="square" lIns="0" tIns="0" rIns="0" bIns="0" rtlCol="0"/>
            <a:lstStyle/>
            <a:p>
              <a:endParaRPr/>
            </a:p>
          </p:txBody>
        </p:sp>
        <p:sp>
          <p:nvSpPr>
            <p:cNvPr id="38" name="object 38"/>
            <p:cNvSpPr/>
            <p:nvPr/>
          </p:nvSpPr>
          <p:spPr>
            <a:xfrm>
              <a:off x="3740293" y="6158445"/>
              <a:ext cx="47625" cy="47625"/>
            </a:xfrm>
            <a:custGeom>
              <a:avLst/>
              <a:gdLst/>
              <a:ahLst/>
              <a:cxnLst/>
              <a:rect l="l" t="t" r="r" b="b"/>
              <a:pathLst>
                <a:path w="47625" h="47625">
                  <a:moveTo>
                    <a:pt x="23760" y="0"/>
                  </a:moveTo>
                  <a:lnTo>
                    <a:pt x="14508" y="1871"/>
                  </a:lnTo>
                  <a:lnTo>
                    <a:pt x="6956" y="6975"/>
                  </a:lnTo>
                  <a:lnTo>
                    <a:pt x="1866" y="14543"/>
                  </a:lnTo>
                  <a:lnTo>
                    <a:pt x="0" y="23808"/>
                  </a:lnTo>
                  <a:lnTo>
                    <a:pt x="1866" y="33061"/>
                  </a:lnTo>
                  <a:lnTo>
                    <a:pt x="6956" y="40623"/>
                  </a:lnTo>
                  <a:lnTo>
                    <a:pt x="14508" y="45724"/>
                  </a:lnTo>
                  <a:lnTo>
                    <a:pt x="23760" y="47595"/>
                  </a:lnTo>
                  <a:lnTo>
                    <a:pt x="33011" y="45724"/>
                  </a:lnTo>
                  <a:lnTo>
                    <a:pt x="40563" y="40623"/>
                  </a:lnTo>
                  <a:lnTo>
                    <a:pt x="45653" y="33061"/>
                  </a:lnTo>
                  <a:lnTo>
                    <a:pt x="47519" y="23808"/>
                  </a:lnTo>
                  <a:lnTo>
                    <a:pt x="45653" y="14543"/>
                  </a:lnTo>
                  <a:lnTo>
                    <a:pt x="40563" y="6975"/>
                  </a:lnTo>
                  <a:lnTo>
                    <a:pt x="33011" y="1871"/>
                  </a:lnTo>
                  <a:lnTo>
                    <a:pt x="23760" y="0"/>
                  </a:lnTo>
                  <a:close/>
                </a:path>
              </a:pathLst>
            </a:custGeom>
            <a:solidFill>
              <a:srgbClr val="231F20"/>
            </a:solidFill>
          </p:spPr>
          <p:txBody>
            <a:bodyPr wrap="square" lIns="0" tIns="0" rIns="0" bIns="0" rtlCol="0"/>
            <a:lstStyle/>
            <a:p>
              <a:endParaRPr/>
            </a:p>
          </p:txBody>
        </p:sp>
        <p:sp>
          <p:nvSpPr>
            <p:cNvPr id="39" name="object 39"/>
            <p:cNvSpPr/>
            <p:nvPr/>
          </p:nvSpPr>
          <p:spPr>
            <a:xfrm>
              <a:off x="3740293" y="6158445"/>
              <a:ext cx="47625" cy="47625"/>
            </a:xfrm>
            <a:custGeom>
              <a:avLst/>
              <a:gdLst/>
              <a:ahLst/>
              <a:cxnLst/>
              <a:rect l="l" t="t" r="r" b="b"/>
              <a:pathLst>
                <a:path w="47625" h="47625">
                  <a:moveTo>
                    <a:pt x="47519" y="23808"/>
                  </a:moveTo>
                  <a:lnTo>
                    <a:pt x="45653" y="33061"/>
                  </a:lnTo>
                  <a:lnTo>
                    <a:pt x="40562" y="40623"/>
                  </a:lnTo>
                  <a:lnTo>
                    <a:pt x="33010" y="45724"/>
                  </a:lnTo>
                  <a:lnTo>
                    <a:pt x="23759" y="47596"/>
                  </a:lnTo>
                  <a:lnTo>
                    <a:pt x="14508" y="45724"/>
                  </a:lnTo>
                  <a:lnTo>
                    <a:pt x="6956" y="40623"/>
                  </a:lnTo>
                  <a:lnTo>
                    <a:pt x="1866" y="33061"/>
                  </a:lnTo>
                  <a:lnTo>
                    <a:pt x="0" y="23808"/>
                  </a:lnTo>
                  <a:lnTo>
                    <a:pt x="1866" y="14543"/>
                  </a:lnTo>
                  <a:lnTo>
                    <a:pt x="6956" y="6975"/>
                  </a:lnTo>
                  <a:lnTo>
                    <a:pt x="14508" y="1871"/>
                  </a:lnTo>
                  <a:lnTo>
                    <a:pt x="23759" y="0"/>
                  </a:lnTo>
                  <a:lnTo>
                    <a:pt x="33010" y="1871"/>
                  </a:lnTo>
                  <a:lnTo>
                    <a:pt x="40562" y="6975"/>
                  </a:lnTo>
                  <a:lnTo>
                    <a:pt x="45653" y="14543"/>
                  </a:lnTo>
                  <a:lnTo>
                    <a:pt x="47519" y="23808"/>
                  </a:lnTo>
                  <a:close/>
                </a:path>
              </a:pathLst>
            </a:custGeom>
            <a:ln w="5297">
              <a:solidFill>
                <a:srgbClr val="231F20"/>
              </a:solidFill>
            </a:ln>
          </p:spPr>
          <p:txBody>
            <a:bodyPr wrap="square" lIns="0" tIns="0" rIns="0" bIns="0" rtlCol="0"/>
            <a:lstStyle/>
            <a:p>
              <a:endParaRPr/>
            </a:p>
          </p:txBody>
        </p:sp>
      </p:grpSp>
      <p:grpSp>
        <p:nvGrpSpPr>
          <p:cNvPr id="40" name="object 40"/>
          <p:cNvGrpSpPr/>
          <p:nvPr/>
        </p:nvGrpSpPr>
        <p:grpSpPr>
          <a:xfrm>
            <a:off x="5169026" y="5433466"/>
            <a:ext cx="3060065" cy="88900"/>
            <a:chOff x="3758467" y="6511967"/>
            <a:chExt cx="3060065" cy="88900"/>
          </a:xfrm>
        </p:grpSpPr>
        <p:sp>
          <p:nvSpPr>
            <p:cNvPr id="41" name="object 41"/>
            <p:cNvSpPr/>
            <p:nvPr/>
          </p:nvSpPr>
          <p:spPr>
            <a:xfrm>
              <a:off x="4441399"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2" name="object 42"/>
            <p:cNvSpPr/>
            <p:nvPr/>
          </p:nvSpPr>
          <p:spPr>
            <a:xfrm>
              <a:off x="4102579"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3" name="object 43"/>
            <p:cNvSpPr/>
            <p:nvPr/>
          </p:nvSpPr>
          <p:spPr>
            <a:xfrm>
              <a:off x="4780217"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4" name="object 44"/>
            <p:cNvSpPr/>
            <p:nvPr/>
          </p:nvSpPr>
          <p:spPr>
            <a:xfrm>
              <a:off x="5457845"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5" name="object 45"/>
            <p:cNvSpPr/>
            <p:nvPr/>
          </p:nvSpPr>
          <p:spPr>
            <a:xfrm>
              <a:off x="6135482"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6" name="object 46"/>
            <p:cNvSpPr/>
            <p:nvPr/>
          </p:nvSpPr>
          <p:spPr>
            <a:xfrm>
              <a:off x="6813120"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7" name="object 47"/>
            <p:cNvSpPr/>
            <p:nvPr/>
          </p:nvSpPr>
          <p:spPr>
            <a:xfrm>
              <a:off x="5119036"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8" name="object 48"/>
            <p:cNvSpPr/>
            <p:nvPr/>
          </p:nvSpPr>
          <p:spPr>
            <a:xfrm>
              <a:off x="5796664"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49" name="object 49"/>
            <p:cNvSpPr/>
            <p:nvPr/>
          </p:nvSpPr>
          <p:spPr>
            <a:xfrm>
              <a:off x="6474302"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sp>
          <p:nvSpPr>
            <p:cNvPr id="50" name="object 50"/>
            <p:cNvSpPr/>
            <p:nvPr/>
          </p:nvSpPr>
          <p:spPr>
            <a:xfrm>
              <a:off x="3763761" y="6511967"/>
              <a:ext cx="0" cy="88900"/>
            </a:xfrm>
            <a:custGeom>
              <a:avLst/>
              <a:gdLst/>
              <a:ahLst/>
              <a:cxnLst/>
              <a:rect l="l" t="t" r="r" b="b"/>
              <a:pathLst>
                <a:path h="88900">
                  <a:moveTo>
                    <a:pt x="0" y="0"/>
                  </a:moveTo>
                  <a:lnTo>
                    <a:pt x="0" y="88620"/>
                  </a:lnTo>
                </a:path>
              </a:pathLst>
            </a:custGeom>
            <a:ln w="10588">
              <a:solidFill>
                <a:srgbClr val="BF311A"/>
              </a:solidFill>
            </a:ln>
          </p:spPr>
          <p:txBody>
            <a:bodyPr wrap="square" lIns="0" tIns="0" rIns="0" bIns="0" rtlCol="0"/>
            <a:lstStyle/>
            <a:p>
              <a:endParaRPr/>
            </a:p>
          </p:txBody>
        </p:sp>
      </p:grpSp>
      <p:sp>
        <p:nvSpPr>
          <p:cNvPr id="51" name="object 51"/>
          <p:cNvSpPr txBox="1"/>
          <p:nvPr/>
        </p:nvSpPr>
        <p:spPr>
          <a:xfrm>
            <a:off x="6559566" y="5584341"/>
            <a:ext cx="256540" cy="229235"/>
          </a:xfrm>
          <a:prstGeom prst="rect">
            <a:avLst/>
          </a:prstGeom>
        </p:spPr>
        <p:txBody>
          <a:bodyPr vert="horz" wrap="square" lIns="0" tIns="17145" rIns="0" bIns="0" rtlCol="0">
            <a:spAutoFit/>
          </a:bodyPr>
          <a:lstStyle/>
          <a:p>
            <a:pPr marL="12700">
              <a:lnSpc>
                <a:spcPct val="100000"/>
              </a:lnSpc>
              <a:spcBef>
                <a:spcPts val="135"/>
              </a:spcBef>
            </a:pPr>
            <a:r>
              <a:rPr sz="1300" b="0" i="1" spc="-150" dirty="0">
                <a:solidFill>
                  <a:srgbClr val="BF311A"/>
                </a:solidFill>
                <a:latin typeface="Bookman Old Style"/>
                <a:cs typeface="Bookman Old Style"/>
              </a:rPr>
              <a:t>size</a:t>
            </a:r>
            <a:endParaRPr sz="1300">
              <a:latin typeface="Bookman Old Style"/>
              <a:cs typeface="Bookman Old Style"/>
            </a:endParaRPr>
          </a:p>
        </p:txBody>
      </p:sp>
      <p:sp>
        <p:nvSpPr>
          <p:cNvPr id="52" name="object 52"/>
          <p:cNvSpPr txBox="1"/>
          <p:nvPr/>
        </p:nvSpPr>
        <p:spPr>
          <a:xfrm>
            <a:off x="4184968" y="3242603"/>
            <a:ext cx="205740" cy="321310"/>
          </a:xfrm>
          <a:prstGeom prst="rect">
            <a:avLst/>
          </a:prstGeom>
        </p:spPr>
        <p:txBody>
          <a:bodyPr vert="vert270" wrap="square" lIns="0" tIns="0" rIns="0" bIns="0" rtlCol="0">
            <a:spAutoFit/>
          </a:bodyPr>
          <a:lstStyle/>
          <a:p>
            <a:pPr marL="12700">
              <a:lnSpc>
                <a:spcPts val="1445"/>
              </a:lnSpc>
            </a:pPr>
            <a:r>
              <a:rPr sz="1300" b="0" i="1" spc="-75" dirty="0">
                <a:solidFill>
                  <a:srgbClr val="BF311A"/>
                </a:solidFill>
                <a:latin typeface="Bookman Old Style"/>
                <a:cs typeface="Bookman Old Style"/>
              </a:rPr>
              <a:t>time</a:t>
            </a:r>
            <a:endParaRPr sz="1300">
              <a:latin typeface="Bookman Old Style"/>
              <a:cs typeface="Bookman Old Style"/>
            </a:endParaRPr>
          </a:p>
        </p:txBody>
      </p:sp>
      <p:sp>
        <p:nvSpPr>
          <p:cNvPr id="53" name="object 53"/>
          <p:cNvSpPr txBox="1"/>
          <p:nvPr/>
        </p:nvSpPr>
        <p:spPr>
          <a:xfrm>
            <a:off x="5401103" y="5859589"/>
            <a:ext cx="1798320" cy="229235"/>
          </a:xfrm>
          <a:prstGeom prst="rect">
            <a:avLst/>
          </a:prstGeom>
        </p:spPr>
        <p:txBody>
          <a:bodyPr vert="horz" wrap="square" lIns="0" tIns="17145" rIns="0" bIns="0" rtlCol="0">
            <a:spAutoFit/>
          </a:bodyPr>
          <a:lstStyle/>
          <a:p>
            <a:pPr marL="12700">
              <a:lnSpc>
                <a:spcPct val="100000"/>
              </a:lnSpc>
              <a:spcBef>
                <a:spcPts val="135"/>
              </a:spcBef>
            </a:pPr>
            <a:r>
              <a:rPr sz="1300" b="1" dirty="0">
                <a:solidFill>
                  <a:srgbClr val="231F20"/>
                </a:solidFill>
                <a:latin typeface="Calibri"/>
                <a:cs typeface="Calibri"/>
              </a:rPr>
              <a:t>Typical</a:t>
            </a:r>
            <a:r>
              <a:rPr sz="1300" b="1" spc="140" dirty="0">
                <a:solidFill>
                  <a:srgbClr val="231F20"/>
                </a:solidFill>
                <a:latin typeface="Calibri"/>
                <a:cs typeface="Calibri"/>
              </a:rPr>
              <a:t> </a:t>
            </a:r>
            <a:r>
              <a:rPr sz="1300" b="1" dirty="0">
                <a:solidFill>
                  <a:srgbClr val="231F20"/>
                </a:solidFill>
                <a:latin typeface="Calibri"/>
                <a:cs typeface="Calibri"/>
              </a:rPr>
              <a:t>orders</a:t>
            </a:r>
            <a:r>
              <a:rPr sz="1300" b="1" spc="140" dirty="0">
                <a:solidFill>
                  <a:srgbClr val="231F20"/>
                </a:solidFill>
                <a:latin typeface="Calibri"/>
                <a:cs typeface="Calibri"/>
              </a:rPr>
              <a:t> </a:t>
            </a:r>
            <a:r>
              <a:rPr sz="1300" b="1" dirty="0">
                <a:solidFill>
                  <a:srgbClr val="231F20"/>
                </a:solidFill>
                <a:latin typeface="Calibri"/>
                <a:cs typeface="Calibri"/>
              </a:rPr>
              <a:t>of</a:t>
            </a:r>
            <a:r>
              <a:rPr sz="1300" b="1" spc="145" dirty="0">
                <a:solidFill>
                  <a:srgbClr val="231F20"/>
                </a:solidFill>
                <a:latin typeface="Calibri"/>
                <a:cs typeface="Calibri"/>
              </a:rPr>
              <a:t> </a:t>
            </a:r>
            <a:r>
              <a:rPr sz="1300" b="1" spc="-10" dirty="0">
                <a:solidFill>
                  <a:srgbClr val="231F20"/>
                </a:solidFill>
                <a:latin typeface="Calibri"/>
                <a:cs typeface="Calibri"/>
              </a:rPr>
              <a:t>growth</a:t>
            </a:r>
            <a:endParaRPr sz="1300">
              <a:latin typeface="Calibri"/>
              <a:cs typeface="Calibri"/>
            </a:endParaRPr>
          </a:p>
        </p:txBody>
      </p:sp>
      <p:sp>
        <p:nvSpPr>
          <p:cNvPr id="54" name="object 54"/>
          <p:cNvSpPr txBox="1"/>
          <p:nvPr/>
        </p:nvSpPr>
        <p:spPr>
          <a:xfrm>
            <a:off x="1738204" y="918092"/>
            <a:ext cx="6642100" cy="993775"/>
          </a:xfrm>
          <a:prstGeom prst="rect">
            <a:avLst/>
          </a:prstGeom>
        </p:spPr>
        <p:txBody>
          <a:bodyPr vert="horz" wrap="square" lIns="0" tIns="13335" rIns="0" bIns="0" rtlCol="0">
            <a:spAutoFit/>
          </a:bodyPr>
          <a:lstStyle/>
          <a:p>
            <a:pPr marL="12700">
              <a:lnSpc>
                <a:spcPct val="100000"/>
              </a:lnSpc>
              <a:spcBef>
                <a:spcPts val="105"/>
              </a:spcBef>
            </a:pPr>
            <a:r>
              <a:rPr lang="en-US" sz="1850" dirty="0" smtClean="0">
                <a:latin typeface="Lucida Sans"/>
                <a:cs typeface="Lucida Sans"/>
              </a:rPr>
              <a:t> </a:t>
            </a:r>
            <a:endParaRPr sz="1850" dirty="0">
              <a:latin typeface="Lucida Sans"/>
              <a:cs typeface="Lucida Sans"/>
            </a:endParaRPr>
          </a:p>
          <a:p>
            <a:pPr>
              <a:lnSpc>
                <a:spcPct val="100000"/>
              </a:lnSpc>
              <a:spcBef>
                <a:spcPts val="5"/>
              </a:spcBef>
            </a:pPr>
            <a:endParaRPr sz="3250" dirty="0">
              <a:latin typeface="Lucida Sans"/>
              <a:cs typeface="Lucida Sans"/>
            </a:endParaRPr>
          </a:p>
          <a:p>
            <a:pPr marL="2134870">
              <a:lnSpc>
                <a:spcPct val="100000"/>
              </a:lnSpc>
            </a:pPr>
            <a:r>
              <a:rPr sz="1300" b="1" spc="60" dirty="0">
                <a:solidFill>
                  <a:srgbClr val="BF311A"/>
                </a:solidFill>
                <a:latin typeface="Calibri"/>
                <a:cs typeface="Calibri"/>
              </a:rPr>
              <a:t>log-</a:t>
            </a:r>
            <a:r>
              <a:rPr sz="1300" b="1" spc="65" dirty="0">
                <a:solidFill>
                  <a:srgbClr val="BF311A"/>
                </a:solidFill>
                <a:latin typeface="Calibri"/>
                <a:cs typeface="Calibri"/>
              </a:rPr>
              <a:t>log</a:t>
            </a:r>
            <a:r>
              <a:rPr sz="1300" b="1" spc="-15" dirty="0">
                <a:solidFill>
                  <a:srgbClr val="BF311A"/>
                </a:solidFill>
                <a:latin typeface="Calibri"/>
                <a:cs typeface="Calibri"/>
              </a:rPr>
              <a:t> </a:t>
            </a:r>
            <a:r>
              <a:rPr sz="1300" b="1" spc="-20" dirty="0">
                <a:solidFill>
                  <a:srgbClr val="BF311A"/>
                </a:solidFill>
                <a:latin typeface="Calibri"/>
                <a:cs typeface="Calibri"/>
              </a:rPr>
              <a:t>plot</a:t>
            </a:r>
            <a:endParaRPr sz="1300" dirty="0">
              <a:latin typeface="Calibri"/>
              <a:cs typeface="Calibri"/>
            </a:endParaRPr>
          </a:p>
        </p:txBody>
      </p:sp>
      <p:pic>
        <p:nvPicPr>
          <p:cNvPr id="56" name="图片 55"/>
          <p:cNvPicPr>
            <a:picLocks noChangeAspect="1"/>
          </p:cNvPicPr>
          <p:nvPr/>
        </p:nvPicPr>
        <p:blipFill>
          <a:blip r:embed="rId4"/>
          <a:stretch>
            <a:fillRect/>
          </a:stretch>
        </p:blipFill>
        <p:spPr>
          <a:xfrm>
            <a:off x="1971370" y="2813395"/>
            <a:ext cx="1202100" cy="290954"/>
          </a:xfrm>
          <a:prstGeom prst="rect">
            <a:avLst/>
          </a:prstGeom>
        </p:spPr>
      </p:pic>
      <p:pic>
        <p:nvPicPr>
          <p:cNvPr id="57" name="图片 56"/>
          <p:cNvPicPr>
            <a:picLocks noChangeAspect="1"/>
          </p:cNvPicPr>
          <p:nvPr/>
        </p:nvPicPr>
        <p:blipFill>
          <a:blip r:embed="rId5"/>
          <a:stretch>
            <a:fillRect/>
          </a:stretch>
        </p:blipFill>
        <p:spPr>
          <a:xfrm>
            <a:off x="1688827" y="3142720"/>
            <a:ext cx="1813316" cy="318747"/>
          </a:xfrm>
          <a:prstGeom prst="rect">
            <a:avLst/>
          </a:prstGeom>
        </p:spPr>
      </p:pic>
      <p:pic>
        <p:nvPicPr>
          <p:cNvPr id="58" name="图片 57"/>
          <p:cNvPicPr>
            <a:picLocks noChangeAspect="1"/>
          </p:cNvPicPr>
          <p:nvPr/>
        </p:nvPicPr>
        <p:blipFill>
          <a:blip r:embed="rId6"/>
          <a:stretch>
            <a:fillRect/>
          </a:stretch>
        </p:blipFill>
        <p:spPr>
          <a:xfrm>
            <a:off x="2042536" y="3461467"/>
            <a:ext cx="1270903" cy="326601"/>
          </a:xfrm>
          <a:prstGeom prst="rect">
            <a:avLst/>
          </a:prstGeom>
        </p:spPr>
      </p:pic>
      <p:pic>
        <p:nvPicPr>
          <p:cNvPr id="59" name="图片 58"/>
          <p:cNvPicPr>
            <a:picLocks noChangeAspect="1"/>
          </p:cNvPicPr>
          <p:nvPr/>
        </p:nvPicPr>
        <p:blipFill>
          <a:blip r:embed="rId7"/>
          <a:stretch>
            <a:fillRect/>
          </a:stretch>
        </p:blipFill>
        <p:spPr>
          <a:xfrm>
            <a:off x="2079647" y="4174492"/>
            <a:ext cx="1208075" cy="367095"/>
          </a:xfrm>
          <a:prstGeom prst="rect">
            <a:avLst/>
          </a:prstGeom>
        </p:spPr>
      </p:pic>
      <p:pic>
        <p:nvPicPr>
          <p:cNvPr id="60" name="图片 59"/>
          <p:cNvPicPr>
            <a:picLocks noChangeAspect="1"/>
          </p:cNvPicPr>
          <p:nvPr/>
        </p:nvPicPr>
        <p:blipFill>
          <a:blip r:embed="rId8"/>
          <a:stretch>
            <a:fillRect/>
          </a:stretch>
        </p:blipFill>
        <p:spPr>
          <a:xfrm>
            <a:off x="1183583" y="4974822"/>
            <a:ext cx="1647825" cy="552450"/>
          </a:xfrm>
          <a:prstGeom prst="rect">
            <a:avLst/>
          </a:prstGeom>
        </p:spPr>
      </p:pic>
      <p:pic>
        <p:nvPicPr>
          <p:cNvPr id="61" name="图片 60"/>
          <p:cNvPicPr>
            <a:picLocks noChangeAspect="1"/>
          </p:cNvPicPr>
          <p:nvPr/>
        </p:nvPicPr>
        <p:blipFill>
          <a:blip r:embed="rId9"/>
          <a:stretch>
            <a:fillRect/>
          </a:stretch>
        </p:blipFill>
        <p:spPr>
          <a:xfrm>
            <a:off x="2038343" y="3821507"/>
            <a:ext cx="1079528" cy="288791"/>
          </a:xfrm>
          <a:prstGeom prst="rect">
            <a:avLst/>
          </a:prstGeom>
        </p:spPr>
      </p:pic>
      <p:pic>
        <p:nvPicPr>
          <p:cNvPr id="62" name="图片 61"/>
          <p:cNvPicPr>
            <a:picLocks noChangeAspect="1"/>
          </p:cNvPicPr>
          <p:nvPr/>
        </p:nvPicPr>
        <p:blipFill>
          <a:blip r:embed="rId10"/>
          <a:stretch>
            <a:fillRect/>
          </a:stretch>
        </p:blipFill>
        <p:spPr>
          <a:xfrm>
            <a:off x="1974323" y="1877572"/>
            <a:ext cx="1199148" cy="280093"/>
          </a:xfrm>
          <a:prstGeom prst="rect">
            <a:avLst/>
          </a:prstGeom>
        </p:spPr>
      </p:pic>
      <p:pic>
        <p:nvPicPr>
          <p:cNvPr id="63" name="图片 62"/>
          <p:cNvPicPr>
            <a:picLocks noChangeAspect="1"/>
          </p:cNvPicPr>
          <p:nvPr/>
        </p:nvPicPr>
        <p:blipFill>
          <a:blip r:embed="rId11"/>
          <a:stretch>
            <a:fillRect/>
          </a:stretch>
        </p:blipFill>
        <p:spPr>
          <a:xfrm>
            <a:off x="1982451" y="2259477"/>
            <a:ext cx="1275737" cy="292669"/>
          </a:xfrm>
          <a:prstGeom prst="rect">
            <a:avLst/>
          </a:prstGeom>
        </p:spPr>
      </p:pic>
    </p:spTree>
    <p:extLst>
      <p:ext uri="{BB962C8B-B14F-4D97-AF65-F5344CB8AC3E}">
        <p14:creationId xmlns:p14="http://schemas.microsoft.com/office/powerpoint/2010/main" val="82986400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3846" y="1231299"/>
            <a:ext cx="5819924" cy="268640"/>
          </a:xfrm>
          <a:prstGeom prst="rect">
            <a:avLst/>
          </a:prstGeom>
        </p:spPr>
        <p:txBody>
          <a:bodyPr vert="horz" wrap="square" lIns="0" tIns="8930" rIns="0" bIns="0" rtlCol="0">
            <a:spAutoFit/>
          </a:bodyPr>
          <a:lstStyle/>
          <a:p>
            <a:pPr marL="8929">
              <a:spcBef>
                <a:spcPts val="70"/>
              </a:spcBef>
            </a:pPr>
            <a:r>
              <a:rPr sz="1687" dirty="0">
                <a:solidFill>
                  <a:srgbClr val="005493"/>
                </a:solidFill>
                <a:latin typeface="Lucida Sans"/>
                <a:cs typeface="Lucida Sans"/>
              </a:rPr>
              <a:t>They</a:t>
            </a:r>
            <a:r>
              <a:rPr sz="1687" spc="-11" dirty="0">
                <a:solidFill>
                  <a:srgbClr val="005493"/>
                </a:solidFill>
                <a:latin typeface="Lucida Sans"/>
                <a:cs typeface="Lucida Sans"/>
              </a:rPr>
              <a:t> </a:t>
            </a:r>
            <a:r>
              <a:rPr sz="1687" dirty="0">
                <a:solidFill>
                  <a:srgbClr val="005493"/>
                </a:solidFill>
                <a:latin typeface="Lucida Sans"/>
                <a:cs typeface="Lucida Sans"/>
              </a:rPr>
              <a:t>may</a:t>
            </a:r>
            <a:r>
              <a:rPr sz="1687" spc="-11" dirty="0">
                <a:solidFill>
                  <a:srgbClr val="005493"/>
                </a:solidFill>
                <a:latin typeface="Lucida Sans"/>
                <a:cs typeface="Lucida Sans"/>
              </a:rPr>
              <a:t> </a:t>
            </a:r>
            <a:r>
              <a:rPr sz="1687" dirty="0">
                <a:solidFill>
                  <a:srgbClr val="005493"/>
                </a:solidFill>
                <a:latin typeface="Lucida Sans"/>
                <a:cs typeface="Lucida Sans"/>
              </a:rPr>
              <a:t>unlock</a:t>
            </a:r>
            <a:r>
              <a:rPr sz="1687" spc="-11" dirty="0">
                <a:solidFill>
                  <a:srgbClr val="005493"/>
                </a:solidFill>
                <a:latin typeface="Lucida Sans"/>
                <a:cs typeface="Lucida Sans"/>
              </a:rPr>
              <a:t> </a:t>
            </a:r>
            <a:r>
              <a:rPr sz="1687" dirty="0">
                <a:solidFill>
                  <a:srgbClr val="005493"/>
                </a:solidFill>
                <a:latin typeface="Lucida Sans"/>
                <a:cs typeface="Lucida Sans"/>
              </a:rPr>
              <a:t>the</a:t>
            </a:r>
            <a:r>
              <a:rPr sz="1687" spc="-11" dirty="0">
                <a:solidFill>
                  <a:srgbClr val="005493"/>
                </a:solidFill>
                <a:latin typeface="Lucida Sans"/>
                <a:cs typeface="Lucida Sans"/>
              </a:rPr>
              <a:t> </a:t>
            </a:r>
            <a:r>
              <a:rPr sz="1687" dirty="0">
                <a:solidFill>
                  <a:srgbClr val="005493"/>
                </a:solidFill>
                <a:latin typeface="Lucida Sans"/>
                <a:cs typeface="Lucida Sans"/>
              </a:rPr>
              <a:t>secrets</a:t>
            </a:r>
            <a:r>
              <a:rPr sz="1687" spc="-11" dirty="0">
                <a:solidFill>
                  <a:srgbClr val="005493"/>
                </a:solidFill>
                <a:latin typeface="Lucida Sans"/>
                <a:cs typeface="Lucida Sans"/>
              </a:rPr>
              <a:t> </a:t>
            </a:r>
            <a:r>
              <a:rPr sz="1687" dirty="0">
                <a:solidFill>
                  <a:srgbClr val="005493"/>
                </a:solidFill>
                <a:latin typeface="Lucida Sans"/>
                <a:cs typeface="Lucida Sans"/>
              </a:rPr>
              <a:t>of</a:t>
            </a:r>
            <a:r>
              <a:rPr sz="1687" spc="-11" dirty="0">
                <a:solidFill>
                  <a:srgbClr val="005493"/>
                </a:solidFill>
                <a:latin typeface="Lucida Sans"/>
                <a:cs typeface="Lucida Sans"/>
              </a:rPr>
              <a:t> </a:t>
            </a:r>
            <a:r>
              <a:rPr sz="1687" dirty="0">
                <a:solidFill>
                  <a:srgbClr val="005493"/>
                </a:solidFill>
                <a:latin typeface="Lucida Sans"/>
                <a:cs typeface="Lucida Sans"/>
              </a:rPr>
              <a:t>life</a:t>
            </a:r>
            <a:r>
              <a:rPr sz="1687" spc="-11" dirty="0">
                <a:solidFill>
                  <a:srgbClr val="005493"/>
                </a:solidFill>
                <a:latin typeface="Lucida Sans"/>
                <a:cs typeface="Lucida Sans"/>
              </a:rPr>
              <a:t> </a:t>
            </a:r>
            <a:r>
              <a:rPr sz="1687" dirty="0">
                <a:solidFill>
                  <a:srgbClr val="005493"/>
                </a:solidFill>
                <a:latin typeface="Lucida Sans"/>
                <a:cs typeface="Lucida Sans"/>
              </a:rPr>
              <a:t>and</a:t>
            </a:r>
            <a:r>
              <a:rPr sz="1687" spc="-11" dirty="0">
                <a:solidFill>
                  <a:srgbClr val="005493"/>
                </a:solidFill>
                <a:latin typeface="Lucida Sans"/>
                <a:cs typeface="Lucida Sans"/>
              </a:rPr>
              <a:t> </a:t>
            </a:r>
            <a:r>
              <a:rPr sz="1687" dirty="0">
                <a:solidFill>
                  <a:srgbClr val="005493"/>
                </a:solidFill>
                <a:latin typeface="Lucida Sans"/>
                <a:cs typeface="Lucida Sans"/>
              </a:rPr>
              <a:t>of</a:t>
            </a:r>
            <a:r>
              <a:rPr sz="1687" spc="-11" dirty="0">
                <a:solidFill>
                  <a:srgbClr val="005493"/>
                </a:solidFill>
                <a:latin typeface="Lucida Sans"/>
                <a:cs typeface="Lucida Sans"/>
              </a:rPr>
              <a:t> </a:t>
            </a:r>
            <a:r>
              <a:rPr sz="1687" dirty="0">
                <a:solidFill>
                  <a:srgbClr val="005493"/>
                </a:solidFill>
                <a:latin typeface="Lucida Sans"/>
                <a:cs typeface="Lucida Sans"/>
              </a:rPr>
              <a:t>the</a:t>
            </a:r>
            <a:r>
              <a:rPr sz="1687" spc="-11" dirty="0">
                <a:solidFill>
                  <a:srgbClr val="005493"/>
                </a:solidFill>
                <a:latin typeface="Lucida Sans"/>
                <a:cs typeface="Lucida Sans"/>
              </a:rPr>
              <a:t> </a:t>
            </a:r>
            <a:r>
              <a:rPr sz="1687" spc="-7" dirty="0">
                <a:solidFill>
                  <a:srgbClr val="005493"/>
                </a:solidFill>
                <a:latin typeface="Lucida Sans"/>
                <a:cs typeface="Lucida Sans"/>
              </a:rPr>
              <a:t>universe.</a:t>
            </a:r>
            <a:endParaRPr sz="1687" dirty="0">
              <a:latin typeface="Lucida Sans"/>
              <a:cs typeface="Lucida Sans"/>
            </a:endParaRPr>
          </a:p>
        </p:txBody>
      </p:sp>
      <p:sp>
        <p:nvSpPr>
          <p:cNvPr id="3" name="object 3"/>
          <p:cNvSpPr txBox="1"/>
          <p:nvPr/>
        </p:nvSpPr>
        <p:spPr>
          <a:xfrm>
            <a:off x="1073855" y="1640955"/>
            <a:ext cx="7321004" cy="268640"/>
          </a:xfrm>
          <a:prstGeom prst="rect">
            <a:avLst/>
          </a:prstGeom>
        </p:spPr>
        <p:txBody>
          <a:bodyPr vert="horz" wrap="square" lIns="0" tIns="8930" rIns="0" bIns="0" rtlCol="0">
            <a:spAutoFit/>
          </a:bodyPr>
          <a:lstStyle/>
          <a:p>
            <a:pPr marL="8929">
              <a:spcBef>
                <a:spcPts val="70"/>
              </a:spcBef>
            </a:pPr>
            <a:r>
              <a:rPr sz="1687" u="sng" dirty="0">
                <a:latin typeface="Lucida Sans"/>
                <a:cs typeface="Lucida Sans"/>
              </a:rPr>
              <a:t>Computational</a:t>
            </a:r>
            <a:r>
              <a:rPr sz="1687" u="sng" spc="-39" dirty="0">
                <a:latin typeface="Lucida Sans"/>
                <a:cs typeface="Lucida Sans"/>
              </a:rPr>
              <a:t> </a:t>
            </a:r>
            <a:r>
              <a:rPr sz="1687" u="sng" dirty="0">
                <a:latin typeface="Lucida Sans"/>
                <a:cs typeface="Lucida Sans"/>
              </a:rPr>
              <a:t>models</a:t>
            </a:r>
            <a:r>
              <a:rPr sz="1687" u="sng" spc="-39" dirty="0">
                <a:latin typeface="Lucida Sans"/>
                <a:cs typeface="Lucida Sans"/>
              </a:rPr>
              <a:t> </a:t>
            </a:r>
            <a:r>
              <a:rPr sz="1687" dirty="0">
                <a:latin typeface="Lucida Sans"/>
                <a:cs typeface="Lucida Sans"/>
              </a:rPr>
              <a:t>are</a:t>
            </a:r>
            <a:r>
              <a:rPr sz="1687" spc="-39" dirty="0">
                <a:latin typeface="Lucida Sans"/>
                <a:cs typeface="Lucida Sans"/>
              </a:rPr>
              <a:t> </a:t>
            </a:r>
            <a:r>
              <a:rPr sz="1687" dirty="0">
                <a:latin typeface="Lucida Sans"/>
                <a:cs typeface="Lucida Sans"/>
              </a:rPr>
              <a:t>replacing</a:t>
            </a:r>
            <a:r>
              <a:rPr sz="1687" spc="-39" dirty="0">
                <a:latin typeface="Lucida Sans"/>
                <a:cs typeface="Lucida Sans"/>
              </a:rPr>
              <a:t> </a:t>
            </a:r>
            <a:r>
              <a:rPr sz="1687" u="sng" dirty="0">
                <a:latin typeface="Lucida Sans"/>
                <a:cs typeface="Lucida Sans"/>
              </a:rPr>
              <a:t>math</a:t>
            </a:r>
            <a:r>
              <a:rPr sz="1687" u="sng" spc="-39" dirty="0">
                <a:latin typeface="Lucida Sans"/>
                <a:cs typeface="Lucida Sans"/>
              </a:rPr>
              <a:t> </a:t>
            </a:r>
            <a:r>
              <a:rPr sz="1687" u="sng" dirty="0">
                <a:latin typeface="Lucida Sans"/>
                <a:cs typeface="Lucida Sans"/>
              </a:rPr>
              <a:t>models</a:t>
            </a:r>
            <a:r>
              <a:rPr sz="1687" u="sng" spc="-39" dirty="0">
                <a:latin typeface="Lucida Sans"/>
                <a:cs typeface="Lucida Sans"/>
              </a:rPr>
              <a:t> </a:t>
            </a:r>
            <a:r>
              <a:rPr sz="1687" dirty="0">
                <a:latin typeface="Lucida Sans"/>
                <a:cs typeface="Lucida Sans"/>
              </a:rPr>
              <a:t>in</a:t>
            </a:r>
            <a:r>
              <a:rPr sz="1687" spc="-39" dirty="0">
                <a:latin typeface="Lucida Sans"/>
                <a:cs typeface="Lucida Sans"/>
              </a:rPr>
              <a:t> </a:t>
            </a:r>
            <a:r>
              <a:rPr sz="1687" dirty="0">
                <a:latin typeface="Lucida Sans"/>
                <a:cs typeface="Lucida Sans"/>
              </a:rPr>
              <a:t>scientific</a:t>
            </a:r>
            <a:r>
              <a:rPr sz="1687" spc="-39" dirty="0">
                <a:latin typeface="Lucida Sans"/>
                <a:cs typeface="Lucida Sans"/>
              </a:rPr>
              <a:t> </a:t>
            </a:r>
            <a:r>
              <a:rPr sz="1687" spc="-7" dirty="0">
                <a:latin typeface="Lucida Sans"/>
                <a:cs typeface="Lucida Sans"/>
              </a:rPr>
              <a:t>inquiry.</a:t>
            </a:r>
            <a:endParaRPr sz="1687" dirty="0">
              <a:latin typeface="Lucida Sans"/>
              <a:cs typeface="Lucida Sans"/>
            </a:endParaRPr>
          </a:p>
        </p:txBody>
      </p:sp>
      <p:grpSp>
        <p:nvGrpSpPr>
          <p:cNvPr id="4" name="object 4"/>
          <p:cNvGrpSpPr/>
          <p:nvPr/>
        </p:nvGrpSpPr>
        <p:grpSpPr>
          <a:xfrm>
            <a:off x="642937" y="2148061"/>
            <a:ext cx="3232547" cy="1660922"/>
            <a:chOff x="914400" y="3771900"/>
            <a:chExt cx="4597400" cy="2362200"/>
          </a:xfrm>
        </p:grpSpPr>
        <p:pic>
          <p:nvPicPr>
            <p:cNvPr id="5" name="object 5"/>
            <p:cNvPicPr/>
            <p:nvPr/>
          </p:nvPicPr>
          <p:blipFill>
            <a:blip r:embed="rId2" cstate="print"/>
            <a:stretch>
              <a:fillRect/>
            </a:stretch>
          </p:blipFill>
          <p:spPr>
            <a:xfrm>
              <a:off x="914400" y="3771900"/>
              <a:ext cx="4597400" cy="2362200"/>
            </a:xfrm>
            <a:prstGeom prst="rect">
              <a:avLst/>
            </a:prstGeom>
          </p:spPr>
        </p:pic>
        <p:sp>
          <p:nvSpPr>
            <p:cNvPr id="6" name="object 6"/>
            <p:cNvSpPr/>
            <p:nvPr/>
          </p:nvSpPr>
          <p:spPr>
            <a:xfrm>
              <a:off x="991277" y="3852499"/>
              <a:ext cx="4330700" cy="2095500"/>
            </a:xfrm>
            <a:custGeom>
              <a:avLst/>
              <a:gdLst/>
              <a:ahLst/>
              <a:cxnLst/>
              <a:rect l="l" t="t" r="r" b="b"/>
              <a:pathLst>
                <a:path w="4330700" h="2095500">
                  <a:moveTo>
                    <a:pt x="0" y="0"/>
                  </a:moveTo>
                  <a:lnTo>
                    <a:pt x="4330699" y="0"/>
                  </a:lnTo>
                  <a:lnTo>
                    <a:pt x="4330699" y="2095500"/>
                  </a:lnTo>
                  <a:lnTo>
                    <a:pt x="0" y="2095500"/>
                  </a:lnTo>
                  <a:lnTo>
                    <a:pt x="0" y="0"/>
                  </a:lnTo>
                  <a:close/>
                </a:path>
              </a:pathLst>
            </a:custGeom>
            <a:solidFill>
              <a:srgbClr val="FFFFFF"/>
            </a:solidFill>
          </p:spPr>
          <p:txBody>
            <a:bodyPr wrap="square" lIns="0" tIns="0" rIns="0" bIns="0" rtlCol="0"/>
            <a:lstStyle/>
            <a:p>
              <a:endParaRPr sz="2109"/>
            </a:p>
          </p:txBody>
        </p:sp>
      </p:grpSp>
      <p:sp>
        <p:nvSpPr>
          <p:cNvPr id="7" name="object 7"/>
          <p:cNvSpPr txBox="1"/>
          <p:nvPr/>
        </p:nvSpPr>
        <p:spPr>
          <a:xfrm>
            <a:off x="1492849" y="3825080"/>
            <a:ext cx="1453307" cy="424516"/>
          </a:xfrm>
          <a:prstGeom prst="rect">
            <a:avLst/>
          </a:prstGeom>
        </p:spPr>
        <p:txBody>
          <a:bodyPr vert="horz" wrap="square" lIns="0" tIns="8930" rIns="0" bIns="0" rtlCol="0">
            <a:spAutoFit/>
          </a:bodyPr>
          <a:lstStyle/>
          <a:p>
            <a:pPr marL="178141" marR="21430" indent="-151799">
              <a:lnSpc>
                <a:spcPct val="119800"/>
              </a:lnSpc>
              <a:spcBef>
                <a:spcPts val="70"/>
              </a:spcBef>
            </a:pPr>
            <a:r>
              <a:rPr sz="1125" dirty="0">
                <a:solidFill>
                  <a:srgbClr val="8D3124"/>
                </a:solidFill>
                <a:latin typeface="Lucida Sans"/>
                <a:cs typeface="Lucida Sans"/>
              </a:rPr>
              <a:t>20</a:t>
            </a:r>
            <a:r>
              <a:rPr sz="1107" baseline="21164" dirty="0">
                <a:solidFill>
                  <a:srgbClr val="8D3124"/>
                </a:solidFill>
                <a:latin typeface="Lucida Sans"/>
                <a:cs typeface="Lucida Sans"/>
              </a:rPr>
              <a:t>th</a:t>
            </a:r>
            <a:r>
              <a:rPr sz="1107" spc="211" baseline="21164" dirty="0">
                <a:solidFill>
                  <a:srgbClr val="8D3124"/>
                </a:solidFill>
                <a:latin typeface="Lucida Sans"/>
                <a:cs typeface="Lucida Sans"/>
              </a:rPr>
              <a:t> </a:t>
            </a:r>
            <a:r>
              <a:rPr sz="1125" dirty="0">
                <a:solidFill>
                  <a:srgbClr val="8D3124"/>
                </a:solidFill>
                <a:latin typeface="Lucida Sans"/>
                <a:cs typeface="Lucida Sans"/>
              </a:rPr>
              <a:t>century</a:t>
            </a:r>
            <a:r>
              <a:rPr sz="1125" spc="21" dirty="0">
                <a:solidFill>
                  <a:srgbClr val="8D3124"/>
                </a:solidFill>
                <a:latin typeface="Lucida Sans"/>
                <a:cs typeface="Lucida Sans"/>
              </a:rPr>
              <a:t> </a:t>
            </a:r>
            <a:r>
              <a:rPr sz="1125" spc="-7" dirty="0">
                <a:solidFill>
                  <a:srgbClr val="8D3124"/>
                </a:solidFill>
                <a:latin typeface="Lucida Sans"/>
                <a:cs typeface="Lucida Sans"/>
              </a:rPr>
              <a:t>science </a:t>
            </a:r>
            <a:r>
              <a:rPr sz="1125" dirty="0">
                <a:solidFill>
                  <a:srgbClr val="8D3124"/>
                </a:solidFill>
                <a:latin typeface="Lucida Sans"/>
                <a:cs typeface="Lucida Sans"/>
              </a:rPr>
              <a:t>(formula</a:t>
            </a:r>
            <a:r>
              <a:rPr sz="1125" spc="-53" dirty="0">
                <a:solidFill>
                  <a:srgbClr val="8D3124"/>
                </a:solidFill>
                <a:latin typeface="Lucida Sans"/>
                <a:cs typeface="Lucida Sans"/>
              </a:rPr>
              <a:t> </a:t>
            </a:r>
            <a:r>
              <a:rPr sz="1125" spc="-7" dirty="0">
                <a:solidFill>
                  <a:srgbClr val="8D3124"/>
                </a:solidFill>
                <a:latin typeface="Lucida Sans"/>
                <a:cs typeface="Lucida Sans"/>
              </a:rPr>
              <a:t>based)</a:t>
            </a:r>
            <a:endParaRPr sz="1125" dirty="0">
              <a:latin typeface="Lucida Sans"/>
              <a:cs typeface="Lucida Sans"/>
            </a:endParaRPr>
          </a:p>
        </p:txBody>
      </p:sp>
      <p:sp>
        <p:nvSpPr>
          <p:cNvPr id="8" name="object 8"/>
          <p:cNvSpPr txBox="1"/>
          <p:nvPr/>
        </p:nvSpPr>
        <p:spPr>
          <a:xfrm>
            <a:off x="863486" y="2209085"/>
            <a:ext cx="839391" cy="673498"/>
          </a:xfrm>
          <a:prstGeom prst="rect">
            <a:avLst/>
          </a:prstGeom>
        </p:spPr>
        <p:txBody>
          <a:bodyPr vert="horz" wrap="square" lIns="0" tIns="109835" rIns="0" bIns="0" rtlCol="0">
            <a:spAutoFit/>
          </a:bodyPr>
          <a:lstStyle/>
          <a:p>
            <a:pPr marL="283061" indent="-256719">
              <a:spcBef>
                <a:spcPts val="865"/>
              </a:spcBef>
              <a:buFont typeface="Times New Roman"/>
              <a:buAutoNum type="alphaUcPeriod" startAt="5"/>
              <a:tabLst>
                <a:tab pos="283061" algn="l"/>
                <a:tab pos="510313" algn="l"/>
              </a:tabLst>
            </a:pPr>
            <a:r>
              <a:rPr sz="1512" spc="-35" dirty="0">
                <a:latin typeface="Symbol"/>
                <a:cs typeface="Symbol"/>
              </a:rPr>
              <a:t></a:t>
            </a:r>
            <a:r>
              <a:rPr sz="1512" dirty="0">
                <a:latin typeface="Times New Roman"/>
                <a:cs typeface="Times New Roman"/>
              </a:rPr>
              <a:t>	</a:t>
            </a:r>
            <a:r>
              <a:rPr sz="1512" i="1" spc="-18" dirty="0">
                <a:latin typeface="Times New Roman"/>
                <a:cs typeface="Times New Roman"/>
              </a:rPr>
              <a:t>mc</a:t>
            </a:r>
            <a:r>
              <a:rPr sz="1424" spc="-26" baseline="41152" dirty="0">
                <a:latin typeface="Times New Roman"/>
                <a:cs typeface="Times New Roman"/>
              </a:rPr>
              <a:t>2</a:t>
            </a:r>
            <a:endParaRPr sz="1424" baseline="41152">
              <a:latin typeface="Times New Roman"/>
              <a:cs typeface="Times New Roman"/>
            </a:endParaRPr>
          </a:p>
          <a:p>
            <a:pPr marL="276810" indent="-258952">
              <a:spcBef>
                <a:spcPts val="756"/>
              </a:spcBef>
              <a:buFont typeface="Times New Roman"/>
              <a:buAutoNum type="alphaUcPeriod" startAt="5"/>
              <a:tabLst>
                <a:tab pos="276810" algn="l"/>
                <a:tab pos="505402" algn="l"/>
              </a:tabLst>
            </a:pPr>
            <a:r>
              <a:rPr sz="1477" spc="-35" dirty="0">
                <a:latin typeface="Symbol"/>
                <a:cs typeface="Symbol"/>
              </a:rPr>
              <a:t></a:t>
            </a:r>
            <a:r>
              <a:rPr sz="1477" dirty="0">
                <a:latin typeface="Times New Roman"/>
                <a:cs typeface="Times New Roman"/>
              </a:rPr>
              <a:t>	</a:t>
            </a:r>
            <a:r>
              <a:rPr sz="1477" i="1" spc="-18" dirty="0">
                <a:latin typeface="Times New Roman"/>
                <a:cs typeface="Times New Roman"/>
              </a:rPr>
              <a:t>ma</a:t>
            </a:r>
            <a:endParaRPr sz="1477">
              <a:latin typeface="Times New Roman"/>
              <a:cs typeface="Times New Roman"/>
            </a:endParaRPr>
          </a:p>
        </p:txBody>
      </p:sp>
      <p:sp>
        <p:nvSpPr>
          <p:cNvPr id="9" name="object 9"/>
          <p:cNvSpPr txBox="1"/>
          <p:nvPr/>
        </p:nvSpPr>
        <p:spPr>
          <a:xfrm>
            <a:off x="2255733" y="2541691"/>
            <a:ext cx="362098" cy="232998"/>
          </a:xfrm>
          <a:prstGeom prst="rect">
            <a:avLst/>
          </a:prstGeom>
        </p:spPr>
        <p:txBody>
          <a:bodyPr vert="horz" wrap="square" lIns="0" tIns="11162" rIns="0" bIns="0" rtlCol="0">
            <a:spAutoFit/>
          </a:bodyPr>
          <a:lstStyle/>
          <a:p>
            <a:pPr>
              <a:spcBef>
                <a:spcPts val="88"/>
              </a:spcBef>
              <a:tabLst>
                <a:tab pos="250469" algn="l"/>
              </a:tabLst>
            </a:pPr>
            <a:r>
              <a:rPr sz="1441" i="1" spc="-35" dirty="0">
                <a:latin typeface="Times New Roman"/>
                <a:cs typeface="Times New Roman"/>
              </a:rPr>
              <a:t>F</a:t>
            </a:r>
            <a:r>
              <a:rPr sz="1441" i="1" dirty="0">
                <a:latin typeface="Times New Roman"/>
                <a:cs typeface="Times New Roman"/>
              </a:rPr>
              <a:t>	</a:t>
            </a:r>
            <a:r>
              <a:rPr sz="1441" spc="-35" dirty="0">
                <a:latin typeface="Symbol"/>
                <a:cs typeface="Symbol"/>
              </a:rPr>
              <a:t></a:t>
            </a:r>
            <a:endParaRPr sz="1441">
              <a:latin typeface="Symbol"/>
              <a:cs typeface="Symbol"/>
            </a:endParaRPr>
          </a:p>
        </p:txBody>
      </p:sp>
      <p:sp>
        <p:nvSpPr>
          <p:cNvPr id="10" name="object 10"/>
          <p:cNvSpPr txBox="1"/>
          <p:nvPr/>
        </p:nvSpPr>
        <p:spPr>
          <a:xfrm>
            <a:off x="2715753" y="2433087"/>
            <a:ext cx="607219" cy="410745"/>
          </a:xfrm>
          <a:prstGeom prst="rect">
            <a:avLst/>
          </a:prstGeom>
        </p:spPr>
        <p:txBody>
          <a:bodyPr vert="horz" wrap="square" lIns="0" tIns="55364" rIns="0" bIns="0" rtlCol="0">
            <a:spAutoFit/>
          </a:bodyPr>
          <a:lstStyle/>
          <a:p>
            <a:pPr marL="229038" marR="21430" indent="-211626">
              <a:lnSpc>
                <a:spcPct val="79800"/>
              </a:lnSpc>
              <a:spcBef>
                <a:spcPts val="436"/>
              </a:spcBef>
            </a:pPr>
            <a:r>
              <a:rPr sz="1441" i="1" spc="35" dirty="0">
                <a:latin typeface="Times New Roman"/>
                <a:cs typeface="Times New Roman"/>
              </a:rPr>
              <a:t>Gm</a:t>
            </a:r>
            <a:r>
              <a:rPr sz="1371" spc="53" baseline="-21367" dirty="0">
                <a:latin typeface="Times New Roman"/>
                <a:cs typeface="Times New Roman"/>
              </a:rPr>
              <a:t>1</a:t>
            </a:r>
            <a:r>
              <a:rPr sz="1371" spc="-68" baseline="-21367" dirty="0">
                <a:latin typeface="Times New Roman"/>
                <a:cs typeface="Times New Roman"/>
              </a:rPr>
              <a:t> </a:t>
            </a:r>
            <a:r>
              <a:rPr sz="1441" i="1" spc="-18" dirty="0">
                <a:latin typeface="Times New Roman"/>
                <a:cs typeface="Times New Roman"/>
              </a:rPr>
              <a:t>m</a:t>
            </a:r>
            <a:r>
              <a:rPr sz="1371" spc="-26" baseline="-21367" dirty="0">
                <a:latin typeface="Times New Roman"/>
                <a:cs typeface="Times New Roman"/>
              </a:rPr>
              <a:t>2 </a:t>
            </a:r>
            <a:r>
              <a:rPr sz="2162" i="1" spc="63" baseline="-24390" dirty="0">
                <a:latin typeface="Times New Roman"/>
                <a:cs typeface="Times New Roman"/>
              </a:rPr>
              <a:t>r</a:t>
            </a:r>
            <a:r>
              <a:rPr sz="914" spc="42" dirty="0">
                <a:latin typeface="Times New Roman"/>
                <a:cs typeface="Times New Roman"/>
              </a:rPr>
              <a:t>2</a:t>
            </a:r>
            <a:endParaRPr sz="914">
              <a:latin typeface="Times New Roman"/>
              <a:cs typeface="Times New Roman"/>
            </a:endParaRPr>
          </a:p>
        </p:txBody>
      </p:sp>
      <p:grpSp>
        <p:nvGrpSpPr>
          <p:cNvPr id="11" name="object 11"/>
          <p:cNvGrpSpPr/>
          <p:nvPr/>
        </p:nvGrpSpPr>
        <p:grpSpPr>
          <a:xfrm>
            <a:off x="1209649" y="2692530"/>
            <a:ext cx="2110085" cy="601414"/>
            <a:chOff x="1720390" y="4546256"/>
            <a:chExt cx="3001010" cy="855344"/>
          </a:xfrm>
        </p:grpSpPr>
        <p:sp>
          <p:nvSpPr>
            <p:cNvPr id="12" name="object 12"/>
            <p:cNvSpPr/>
            <p:nvPr/>
          </p:nvSpPr>
          <p:spPr>
            <a:xfrm>
              <a:off x="3887803" y="4550375"/>
              <a:ext cx="833119" cy="0"/>
            </a:xfrm>
            <a:custGeom>
              <a:avLst/>
              <a:gdLst/>
              <a:ahLst/>
              <a:cxnLst/>
              <a:rect l="l" t="t" r="r" b="b"/>
              <a:pathLst>
                <a:path w="833120">
                  <a:moveTo>
                    <a:pt x="0" y="0"/>
                  </a:moveTo>
                  <a:lnTo>
                    <a:pt x="832986" y="0"/>
                  </a:lnTo>
                </a:path>
              </a:pathLst>
            </a:custGeom>
            <a:ln w="8237">
              <a:solidFill>
                <a:srgbClr val="000000"/>
              </a:solidFill>
            </a:ln>
          </p:spPr>
          <p:txBody>
            <a:bodyPr wrap="square" lIns="0" tIns="0" rIns="0" bIns="0" rtlCol="0"/>
            <a:lstStyle/>
            <a:p>
              <a:endParaRPr sz="2109"/>
            </a:p>
          </p:txBody>
        </p:sp>
        <p:sp>
          <p:nvSpPr>
            <p:cNvPr id="13" name="object 13"/>
            <p:cNvSpPr/>
            <p:nvPr/>
          </p:nvSpPr>
          <p:spPr>
            <a:xfrm>
              <a:off x="1720390" y="5397499"/>
              <a:ext cx="309245" cy="0"/>
            </a:xfrm>
            <a:custGeom>
              <a:avLst/>
              <a:gdLst/>
              <a:ahLst/>
              <a:cxnLst/>
              <a:rect l="l" t="t" r="r" b="b"/>
              <a:pathLst>
                <a:path w="309244">
                  <a:moveTo>
                    <a:pt x="0" y="0"/>
                  </a:moveTo>
                  <a:lnTo>
                    <a:pt x="308935" y="0"/>
                  </a:lnTo>
                </a:path>
              </a:pathLst>
            </a:custGeom>
            <a:ln w="7295">
              <a:solidFill>
                <a:srgbClr val="000000"/>
              </a:solidFill>
            </a:ln>
          </p:spPr>
          <p:txBody>
            <a:bodyPr wrap="square" lIns="0" tIns="0" rIns="0" bIns="0" rtlCol="0"/>
            <a:lstStyle/>
            <a:p>
              <a:endParaRPr sz="2109"/>
            </a:p>
          </p:txBody>
        </p:sp>
      </p:grpSp>
      <p:sp>
        <p:nvSpPr>
          <p:cNvPr id="14" name="object 14"/>
          <p:cNvSpPr txBox="1"/>
          <p:nvPr/>
        </p:nvSpPr>
        <p:spPr>
          <a:xfrm>
            <a:off x="1221179" y="2983319"/>
            <a:ext cx="187970" cy="206906"/>
          </a:xfrm>
          <a:prstGeom prst="rect">
            <a:avLst/>
          </a:prstGeom>
        </p:spPr>
        <p:txBody>
          <a:bodyPr vert="horz" wrap="square" lIns="0" tIns="12055" rIns="0" bIns="0" rtlCol="0">
            <a:spAutoFit/>
          </a:bodyPr>
          <a:lstStyle/>
          <a:p>
            <a:pPr marL="17859">
              <a:spcBef>
                <a:spcPts val="95"/>
              </a:spcBef>
            </a:pPr>
            <a:r>
              <a:rPr sz="1898" i="1" spc="31" baseline="-26234" dirty="0">
                <a:latin typeface="Book Antiqua"/>
                <a:cs typeface="Book Antiqua"/>
              </a:rPr>
              <a:t>h</a:t>
            </a:r>
            <a:r>
              <a:rPr sz="809" spc="21" dirty="0">
                <a:latin typeface="Times New Roman"/>
                <a:cs typeface="Times New Roman"/>
              </a:rPr>
              <a:t>2</a:t>
            </a:r>
            <a:endParaRPr sz="809">
              <a:latin typeface="Times New Roman"/>
              <a:cs typeface="Times New Roman"/>
            </a:endParaRPr>
          </a:p>
        </p:txBody>
      </p:sp>
      <p:sp>
        <p:nvSpPr>
          <p:cNvPr id="15" name="object 15"/>
          <p:cNvSpPr txBox="1"/>
          <p:nvPr/>
        </p:nvSpPr>
        <p:spPr>
          <a:xfrm>
            <a:off x="1580202" y="3141061"/>
            <a:ext cx="60275" cy="133087"/>
          </a:xfrm>
          <a:prstGeom prst="rect">
            <a:avLst/>
          </a:prstGeom>
        </p:spPr>
        <p:txBody>
          <a:bodyPr vert="horz" wrap="square" lIns="0" tIns="8483" rIns="0" bIns="0" rtlCol="0">
            <a:spAutoFit/>
          </a:bodyPr>
          <a:lstStyle/>
          <a:p>
            <a:pPr>
              <a:spcBef>
                <a:spcPts val="67"/>
              </a:spcBef>
            </a:pPr>
            <a:r>
              <a:rPr sz="809" spc="-4" dirty="0">
                <a:latin typeface="Times New Roman"/>
                <a:cs typeface="Times New Roman"/>
              </a:rPr>
              <a:t>2</a:t>
            </a:r>
            <a:endParaRPr sz="809">
              <a:latin typeface="Times New Roman"/>
              <a:cs typeface="Times New Roman"/>
            </a:endParaRPr>
          </a:p>
        </p:txBody>
      </p:sp>
      <p:sp>
        <p:nvSpPr>
          <p:cNvPr id="16" name="object 16"/>
          <p:cNvSpPr txBox="1"/>
          <p:nvPr/>
        </p:nvSpPr>
        <p:spPr>
          <a:xfrm>
            <a:off x="1023096" y="3019229"/>
            <a:ext cx="71884" cy="206970"/>
          </a:xfrm>
          <a:prstGeom prst="rect">
            <a:avLst/>
          </a:prstGeom>
        </p:spPr>
        <p:txBody>
          <a:bodyPr vert="horz" wrap="square" lIns="0" tIns="12055" rIns="0" bIns="0" rtlCol="0">
            <a:spAutoFit/>
          </a:bodyPr>
          <a:lstStyle/>
          <a:p>
            <a:pPr>
              <a:spcBef>
                <a:spcPts val="95"/>
              </a:spcBef>
            </a:pPr>
            <a:r>
              <a:rPr sz="1266" spc="-264" dirty="0">
                <a:latin typeface="Symbol"/>
                <a:cs typeface="Symbol"/>
              </a:rPr>
              <a:t></a:t>
            </a:r>
            <a:endParaRPr sz="1266">
              <a:latin typeface="Symbol"/>
              <a:cs typeface="Symbol"/>
            </a:endParaRPr>
          </a:p>
        </p:txBody>
      </p:sp>
      <p:sp>
        <p:nvSpPr>
          <p:cNvPr id="17" name="object 17"/>
          <p:cNvSpPr txBox="1"/>
          <p:nvPr/>
        </p:nvSpPr>
        <p:spPr>
          <a:xfrm>
            <a:off x="1023096" y="3302651"/>
            <a:ext cx="71884" cy="206970"/>
          </a:xfrm>
          <a:prstGeom prst="rect">
            <a:avLst/>
          </a:prstGeom>
        </p:spPr>
        <p:txBody>
          <a:bodyPr vert="horz" wrap="square" lIns="0" tIns="12055" rIns="0" bIns="0" rtlCol="0">
            <a:spAutoFit/>
          </a:bodyPr>
          <a:lstStyle/>
          <a:p>
            <a:pPr>
              <a:spcBef>
                <a:spcPts val="95"/>
              </a:spcBef>
            </a:pPr>
            <a:r>
              <a:rPr sz="1266" spc="-264" dirty="0">
                <a:latin typeface="Symbol"/>
                <a:cs typeface="Symbol"/>
              </a:rPr>
              <a:t></a:t>
            </a:r>
            <a:endParaRPr sz="1266">
              <a:latin typeface="Symbol"/>
              <a:cs typeface="Symbol"/>
            </a:endParaRPr>
          </a:p>
        </p:txBody>
      </p:sp>
      <p:sp>
        <p:nvSpPr>
          <p:cNvPr id="18" name="object 18"/>
          <p:cNvSpPr txBox="1"/>
          <p:nvPr/>
        </p:nvSpPr>
        <p:spPr>
          <a:xfrm>
            <a:off x="2096420" y="3019229"/>
            <a:ext cx="71884" cy="206970"/>
          </a:xfrm>
          <a:prstGeom prst="rect">
            <a:avLst/>
          </a:prstGeom>
        </p:spPr>
        <p:txBody>
          <a:bodyPr vert="horz" wrap="square" lIns="0" tIns="12055" rIns="0" bIns="0" rtlCol="0">
            <a:spAutoFit/>
          </a:bodyPr>
          <a:lstStyle/>
          <a:p>
            <a:pPr>
              <a:spcBef>
                <a:spcPts val="95"/>
              </a:spcBef>
            </a:pPr>
            <a:r>
              <a:rPr sz="1266" spc="-264" dirty="0">
                <a:latin typeface="Symbol"/>
                <a:cs typeface="Symbol"/>
              </a:rPr>
              <a:t></a:t>
            </a:r>
            <a:endParaRPr sz="1266" dirty="0">
              <a:latin typeface="Symbol"/>
              <a:cs typeface="Symbol"/>
            </a:endParaRPr>
          </a:p>
        </p:txBody>
      </p:sp>
      <p:sp>
        <p:nvSpPr>
          <p:cNvPr id="19" name="object 19"/>
          <p:cNvSpPr txBox="1"/>
          <p:nvPr/>
        </p:nvSpPr>
        <p:spPr>
          <a:xfrm>
            <a:off x="2096420" y="3302651"/>
            <a:ext cx="71884" cy="206970"/>
          </a:xfrm>
          <a:prstGeom prst="rect">
            <a:avLst/>
          </a:prstGeom>
        </p:spPr>
        <p:txBody>
          <a:bodyPr vert="horz" wrap="square" lIns="0" tIns="12055" rIns="0" bIns="0" rtlCol="0">
            <a:spAutoFit/>
          </a:bodyPr>
          <a:lstStyle/>
          <a:p>
            <a:pPr>
              <a:spcBef>
                <a:spcPts val="95"/>
              </a:spcBef>
            </a:pPr>
            <a:r>
              <a:rPr sz="1266" spc="-264" dirty="0">
                <a:latin typeface="Symbol"/>
                <a:cs typeface="Symbol"/>
              </a:rPr>
              <a:t></a:t>
            </a:r>
            <a:endParaRPr sz="1266">
              <a:latin typeface="Symbol"/>
              <a:cs typeface="Symbol"/>
            </a:endParaRPr>
          </a:p>
        </p:txBody>
      </p:sp>
      <p:sp>
        <p:nvSpPr>
          <p:cNvPr id="20" name="object 20"/>
          <p:cNvSpPr txBox="1"/>
          <p:nvPr/>
        </p:nvSpPr>
        <p:spPr>
          <a:xfrm>
            <a:off x="1005236" y="3153886"/>
            <a:ext cx="1578769" cy="206970"/>
          </a:xfrm>
          <a:prstGeom prst="rect">
            <a:avLst/>
          </a:prstGeom>
        </p:spPr>
        <p:txBody>
          <a:bodyPr vert="horz" wrap="square" lIns="0" tIns="12055" rIns="0" bIns="0" rtlCol="0">
            <a:spAutoFit/>
          </a:bodyPr>
          <a:lstStyle/>
          <a:p>
            <a:pPr marL="17859">
              <a:spcBef>
                <a:spcPts val="95"/>
              </a:spcBef>
              <a:tabLst>
                <a:tab pos="666577" algn="l"/>
              </a:tabLst>
            </a:pPr>
            <a:r>
              <a:rPr sz="1898" spc="-226" baseline="-10802" dirty="0">
                <a:latin typeface="Symbol"/>
                <a:cs typeface="Symbol"/>
              </a:rPr>
              <a:t></a:t>
            </a:r>
            <a:r>
              <a:rPr sz="1266" spc="-151" dirty="0">
                <a:latin typeface="Symbol"/>
                <a:cs typeface="Symbol"/>
              </a:rPr>
              <a:t></a:t>
            </a:r>
            <a:r>
              <a:rPr sz="1266" spc="-35" dirty="0">
                <a:latin typeface="Times New Roman"/>
                <a:cs typeface="Times New Roman"/>
              </a:rPr>
              <a:t> </a:t>
            </a:r>
            <a:r>
              <a:rPr sz="1898" baseline="-44753" dirty="0">
                <a:latin typeface="Times New Roman"/>
                <a:cs typeface="Times New Roman"/>
              </a:rPr>
              <a:t>2</a:t>
            </a:r>
            <a:r>
              <a:rPr sz="1898" i="1" baseline="-44753" dirty="0">
                <a:latin typeface="Times New Roman"/>
                <a:cs typeface="Times New Roman"/>
              </a:rPr>
              <a:t>m</a:t>
            </a:r>
            <a:r>
              <a:rPr sz="1898" i="1" spc="-21" baseline="-44753" dirty="0">
                <a:latin typeface="Times New Roman"/>
                <a:cs typeface="Times New Roman"/>
              </a:rPr>
              <a:t> </a:t>
            </a:r>
            <a:r>
              <a:rPr sz="1266" spc="-35" dirty="0">
                <a:latin typeface="Symbol"/>
                <a:cs typeface="Symbol"/>
              </a:rPr>
              <a:t></a:t>
            </a:r>
            <a:r>
              <a:rPr sz="1266" dirty="0">
                <a:latin typeface="Times New Roman"/>
                <a:cs typeface="Times New Roman"/>
              </a:rPr>
              <a:t>	</a:t>
            </a:r>
            <a:r>
              <a:rPr sz="1266" dirty="0">
                <a:latin typeface="Symbol"/>
                <a:cs typeface="Symbol"/>
              </a:rPr>
              <a:t></a:t>
            </a:r>
            <a:r>
              <a:rPr sz="1266" spc="-80" dirty="0">
                <a:latin typeface="Times New Roman"/>
                <a:cs typeface="Times New Roman"/>
              </a:rPr>
              <a:t> </a:t>
            </a:r>
            <a:r>
              <a:rPr sz="1266" i="1" dirty="0">
                <a:latin typeface="Times New Roman"/>
                <a:cs typeface="Times New Roman"/>
              </a:rPr>
              <a:t>V</a:t>
            </a:r>
            <a:r>
              <a:rPr sz="1266" i="1" spc="-158" dirty="0">
                <a:latin typeface="Times New Roman"/>
                <a:cs typeface="Times New Roman"/>
              </a:rPr>
              <a:t> </a:t>
            </a:r>
            <a:r>
              <a:rPr sz="1266" spc="-39" dirty="0">
                <a:latin typeface="Times New Roman"/>
                <a:cs typeface="Times New Roman"/>
              </a:rPr>
              <a:t>(</a:t>
            </a:r>
            <a:r>
              <a:rPr sz="1266" i="1" spc="-39" dirty="0">
                <a:latin typeface="Times New Roman"/>
                <a:cs typeface="Times New Roman"/>
              </a:rPr>
              <a:t>r</a:t>
            </a:r>
            <a:r>
              <a:rPr sz="1266" spc="-39" dirty="0">
                <a:latin typeface="Times New Roman"/>
                <a:cs typeface="Times New Roman"/>
              </a:rPr>
              <a:t>)</a:t>
            </a:r>
            <a:r>
              <a:rPr sz="1898" spc="-58" baseline="-10802" dirty="0">
                <a:latin typeface="Symbol"/>
                <a:cs typeface="Symbol"/>
              </a:rPr>
              <a:t></a:t>
            </a:r>
            <a:r>
              <a:rPr sz="1898" spc="258" baseline="-10802" dirty="0">
                <a:latin typeface="Times New Roman"/>
                <a:cs typeface="Times New Roman"/>
              </a:rPr>
              <a:t> </a:t>
            </a:r>
            <a:r>
              <a:rPr sz="1266" spc="-14" dirty="0">
                <a:latin typeface="Symbol"/>
                <a:cs typeface="Symbol"/>
              </a:rPr>
              <a:t></a:t>
            </a:r>
            <a:r>
              <a:rPr sz="1266" spc="-14" dirty="0">
                <a:latin typeface="Times New Roman"/>
                <a:cs typeface="Times New Roman"/>
              </a:rPr>
              <a:t>(</a:t>
            </a:r>
            <a:r>
              <a:rPr sz="1266" i="1" spc="-14" dirty="0">
                <a:latin typeface="Times New Roman"/>
                <a:cs typeface="Times New Roman"/>
              </a:rPr>
              <a:t>r</a:t>
            </a:r>
            <a:r>
              <a:rPr sz="1266" spc="-14" dirty="0">
                <a:latin typeface="Times New Roman"/>
                <a:cs typeface="Times New Roman"/>
              </a:rPr>
              <a:t>)</a:t>
            </a:r>
            <a:endParaRPr sz="1266">
              <a:latin typeface="Times New Roman"/>
              <a:cs typeface="Times New Roman"/>
            </a:endParaRPr>
          </a:p>
        </p:txBody>
      </p:sp>
      <p:sp>
        <p:nvSpPr>
          <p:cNvPr id="21" name="object 21"/>
          <p:cNvSpPr txBox="1"/>
          <p:nvPr/>
        </p:nvSpPr>
        <p:spPr>
          <a:xfrm>
            <a:off x="2661194" y="3153886"/>
            <a:ext cx="689818" cy="206970"/>
          </a:xfrm>
          <a:prstGeom prst="rect">
            <a:avLst/>
          </a:prstGeom>
        </p:spPr>
        <p:txBody>
          <a:bodyPr vert="horz" wrap="square" lIns="0" tIns="12055" rIns="0" bIns="0" rtlCol="0">
            <a:spAutoFit/>
          </a:bodyPr>
          <a:lstStyle/>
          <a:p>
            <a:pPr>
              <a:spcBef>
                <a:spcPts val="95"/>
              </a:spcBef>
              <a:tabLst>
                <a:tab pos="199125" algn="l"/>
              </a:tabLst>
            </a:pPr>
            <a:r>
              <a:rPr sz="1266" spc="-35" dirty="0">
                <a:latin typeface="Symbol"/>
                <a:cs typeface="Symbol"/>
              </a:rPr>
              <a:t></a:t>
            </a:r>
            <a:r>
              <a:rPr sz="1266" dirty="0">
                <a:latin typeface="Times New Roman"/>
                <a:cs typeface="Times New Roman"/>
              </a:rPr>
              <a:t>	</a:t>
            </a:r>
            <a:r>
              <a:rPr sz="1266" i="1" dirty="0">
                <a:latin typeface="Times New Roman"/>
                <a:cs typeface="Times New Roman"/>
              </a:rPr>
              <a:t>E</a:t>
            </a:r>
            <a:r>
              <a:rPr sz="1266" i="1" spc="232" dirty="0">
                <a:latin typeface="Times New Roman"/>
                <a:cs typeface="Times New Roman"/>
              </a:rPr>
              <a:t> </a:t>
            </a:r>
            <a:r>
              <a:rPr sz="1266" spc="-14" dirty="0">
                <a:latin typeface="Symbol"/>
                <a:cs typeface="Symbol"/>
              </a:rPr>
              <a:t></a:t>
            </a:r>
            <a:r>
              <a:rPr sz="1266" spc="-14" dirty="0">
                <a:latin typeface="Times New Roman"/>
                <a:cs typeface="Times New Roman"/>
              </a:rPr>
              <a:t>(</a:t>
            </a:r>
            <a:r>
              <a:rPr sz="1266" i="1" spc="-14" dirty="0">
                <a:latin typeface="Times New Roman"/>
                <a:cs typeface="Times New Roman"/>
              </a:rPr>
              <a:t>r</a:t>
            </a:r>
            <a:r>
              <a:rPr sz="1266" spc="-14" dirty="0">
                <a:latin typeface="Times New Roman"/>
                <a:cs typeface="Times New Roman"/>
              </a:rPr>
              <a:t>)</a:t>
            </a:r>
            <a:endParaRPr sz="1266">
              <a:latin typeface="Times New Roman"/>
              <a:cs typeface="Times New Roman"/>
            </a:endParaRPr>
          </a:p>
        </p:txBody>
      </p:sp>
      <p:sp>
        <p:nvSpPr>
          <p:cNvPr id="22" name="object 22"/>
          <p:cNvSpPr txBox="1">
            <a:spLocks noGrp="1"/>
          </p:cNvSpPr>
          <p:nvPr>
            <p:ph type="title"/>
          </p:nvPr>
        </p:nvSpPr>
        <p:spPr>
          <a:xfrm>
            <a:off x="666395" y="244394"/>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pic>
        <p:nvPicPr>
          <p:cNvPr id="23" name="object 23"/>
          <p:cNvPicPr/>
          <p:nvPr/>
        </p:nvPicPr>
        <p:blipFill>
          <a:blip r:embed="rId3" cstate="print"/>
          <a:stretch>
            <a:fillRect/>
          </a:stretch>
        </p:blipFill>
        <p:spPr>
          <a:xfrm>
            <a:off x="609777" y="4492628"/>
            <a:ext cx="8282703" cy="1744684"/>
          </a:xfrm>
          <a:prstGeom prst="rect">
            <a:avLst/>
          </a:prstGeom>
        </p:spPr>
      </p:pic>
      <p:sp>
        <p:nvSpPr>
          <p:cNvPr id="24" name="object 24"/>
          <p:cNvSpPr txBox="1"/>
          <p:nvPr/>
        </p:nvSpPr>
        <p:spPr>
          <a:xfrm>
            <a:off x="671349" y="4623480"/>
            <a:ext cx="8126016" cy="1348326"/>
          </a:xfrm>
          <a:prstGeom prst="rect">
            <a:avLst/>
          </a:prstGeom>
          <a:solidFill>
            <a:srgbClr val="FFFFFF"/>
          </a:solidFill>
        </p:spPr>
        <p:txBody>
          <a:bodyPr vert="horz" wrap="square" lIns="0" tIns="116086" rIns="0" bIns="0" rtlCol="0">
            <a:spAutoFit/>
          </a:bodyPr>
          <a:lstStyle/>
          <a:p>
            <a:r>
              <a:rPr lang="zh-CN" altLang="en-US" sz="2000" dirty="0">
                <a:latin typeface="楷体" panose="02010609060101010101" pitchFamily="49" charset="-122"/>
                <a:ea typeface="楷体" panose="02010609060101010101" pitchFamily="49" charset="-122"/>
              </a:rPr>
              <a:t>有两种思想，就像摆放在天鹅绒上的宝石那样熠熠生辉，</a:t>
            </a:r>
            <a:r>
              <a:rPr lang="zh-CN" altLang="en-US" sz="2000" dirty="0">
                <a:solidFill>
                  <a:srgbClr val="FF0000"/>
                </a:solidFill>
                <a:latin typeface="楷体" panose="02010609060101010101" pitchFamily="49" charset="-122"/>
                <a:ea typeface="楷体" panose="02010609060101010101" pitchFamily="49" charset="-122"/>
              </a:rPr>
              <a:t>一个是微积分</a:t>
            </a:r>
            <a:r>
              <a:rPr lang="zh-CN" altLang="en-US" sz="2000" dirty="0">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另一个就是算法</a:t>
            </a:r>
            <a:r>
              <a:rPr lang="zh-CN" altLang="en-US" sz="2000" dirty="0">
                <a:latin typeface="楷体" panose="02010609060101010101" pitchFamily="49" charset="-122"/>
                <a:ea typeface="楷体" panose="02010609060101010101" pitchFamily="49" charset="-122"/>
              </a:rPr>
              <a:t>。微积分以及在微积分基础上建立起来的数学分析体系造就了现代科学，而</a:t>
            </a:r>
            <a:r>
              <a:rPr lang="zh-CN" altLang="en-US" sz="2000" dirty="0">
                <a:solidFill>
                  <a:srgbClr val="FF0000"/>
                </a:solidFill>
                <a:latin typeface="楷体" panose="02010609060101010101" pitchFamily="49" charset="-122"/>
                <a:ea typeface="楷体" panose="02010609060101010101" pitchFamily="49" charset="-122"/>
              </a:rPr>
              <a:t>算法则造就了现代世界</a:t>
            </a:r>
            <a:r>
              <a:rPr lang="zh-CN" altLang="en-US" sz="2000" dirty="0">
                <a:latin typeface="楷体" panose="02010609060101010101" pitchFamily="49" charset="-122"/>
                <a:ea typeface="楷体" panose="02010609060101010101" pitchFamily="49" charset="-122"/>
              </a:rPr>
              <a:t>。</a:t>
            </a:r>
          </a:p>
          <a:p>
            <a:pPr algn="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大卫</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柏林斯基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算法的诞生</a:t>
            </a:r>
            <a:r>
              <a:rPr lang="en-US" altLang="zh-CN" sz="2000" dirty="0">
                <a:latin typeface="楷体" panose="02010609060101010101" pitchFamily="49" charset="-122"/>
                <a:ea typeface="楷体" panose="02010609060101010101" pitchFamily="49" charset="-122"/>
              </a:rPr>
              <a:t>》</a:t>
            </a:r>
            <a:endParaRPr sz="2000" dirty="0">
              <a:latin typeface="楷体" panose="02010609060101010101" pitchFamily="49" charset="-122"/>
              <a:ea typeface="楷体" panose="02010609060101010101" pitchFamily="49" charset="-122"/>
              <a:cs typeface="Times New Roman"/>
            </a:endParaRPr>
          </a:p>
        </p:txBody>
      </p:sp>
      <p:sp>
        <p:nvSpPr>
          <p:cNvPr id="25" name="object 25"/>
          <p:cNvSpPr txBox="1"/>
          <p:nvPr/>
        </p:nvSpPr>
        <p:spPr>
          <a:xfrm>
            <a:off x="5446763" y="3783230"/>
            <a:ext cx="1443038" cy="424516"/>
          </a:xfrm>
          <a:prstGeom prst="rect">
            <a:avLst/>
          </a:prstGeom>
        </p:spPr>
        <p:txBody>
          <a:bodyPr vert="horz" wrap="square" lIns="0" tIns="8930" rIns="0" bIns="0" rtlCol="0">
            <a:spAutoFit/>
          </a:bodyPr>
          <a:lstStyle/>
          <a:p>
            <a:pPr marL="108045" marR="21430" indent="-81704">
              <a:lnSpc>
                <a:spcPct val="119800"/>
              </a:lnSpc>
              <a:spcBef>
                <a:spcPts val="70"/>
              </a:spcBef>
            </a:pPr>
            <a:r>
              <a:rPr sz="1125" dirty="0">
                <a:solidFill>
                  <a:srgbClr val="8D3124"/>
                </a:solidFill>
                <a:latin typeface="Lucida Sans"/>
                <a:cs typeface="Lucida Sans"/>
              </a:rPr>
              <a:t>21</a:t>
            </a:r>
            <a:r>
              <a:rPr sz="1107" baseline="21164" dirty="0">
                <a:solidFill>
                  <a:srgbClr val="8D3124"/>
                </a:solidFill>
                <a:latin typeface="Lucida Sans"/>
                <a:cs typeface="Lucida Sans"/>
              </a:rPr>
              <a:t>st</a:t>
            </a:r>
            <a:r>
              <a:rPr sz="1107" spc="211" baseline="21164" dirty="0">
                <a:solidFill>
                  <a:srgbClr val="8D3124"/>
                </a:solidFill>
                <a:latin typeface="Lucida Sans"/>
                <a:cs typeface="Lucida Sans"/>
              </a:rPr>
              <a:t> </a:t>
            </a:r>
            <a:r>
              <a:rPr sz="1125" dirty="0">
                <a:solidFill>
                  <a:srgbClr val="8D3124"/>
                </a:solidFill>
                <a:latin typeface="Lucida Sans"/>
                <a:cs typeface="Lucida Sans"/>
              </a:rPr>
              <a:t>century</a:t>
            </a:r>
            <a:r>
              <a:rPr sz="1125" spc="21" dirty="0">
                <a:solidFill>
                  <a:srgbClr val="8D3124"/>
                </a:solidFill>
                <a:latin typeface="Lucida Sans"/>
                <a:cs typeface="Lucida Sans"/>
              </a:rPr>
              <a:t> </a:t>
            </a:r>
            <a:r>
              <a:rPr sz="1125" spc="-7" dirty="0">
                <a:solidFill>
                  <a:srgbClr val="8D3124"/>
                </a:solidFill>
                <a:latin typeface="Lucida Sans"/>
                <a:cs typeface="Lucida Sans"/>
              </a:rPr>
              <a:t>science </a:t>
            </a:r>
            <a:r>
              <a:rPr sz="1125" dirty="0">
                <a:solidFill>
                  <a:srgbClr val="8D3124"/>
                </a:solidFill>
                <a:latin typeface="Lucida Sans"/>
                <a:cs typeface="Lucida Sans"/>
              </a:rPr>
              <a:t>(algorithm</a:t>
            </a:r>
            <a:r>
              <a:rPr sz="1125" spc="-63" dirty="0">
                <a:solidFill>
                  <a:srgbClr val="8D3124"/>
                </a:solidFill>
                <a:latin typeface="Lucida Sans"/>
                <a:cs typeface="Lucida Sans"/>
              </a:rPr>
              <a:t> </a:t>
            </a:r>
            <a:r>
              <a:rPr sz="1125" spc="-7" dirty="0">
                <a:solidFill>
                  <a:srgbClr val="8D3124"/>
                </a:solidFill>
                <a:latin typeface="Lucida Sans"/>
                <a:cs typeface="Lucida Sans"/>
              </a:rPr>
              <a:t>based)</a:t>
            </a:r>
            <a:endParaRPr sz="1125" dirty="0">
              <a:latin typeface="Lucida Sans"/>
              <a:cs typeface="Lucida Sans"/>
            </a:endParaRPr>
          </a:p>
        </p:txBody>
      </p:sp>
      <p:pic>
        <p:nvPicPr>
          <p:cNvPr id="26" name="object 26"/>
          <p:cNvPicPr/>
          <p:nvPr/>
        </p:nvPicPr>
        <p:blipFill>
          <a:blip r:embed="rId4" cstate="print"/>
          <a:stretch>
            <a:fillRect/>
          </a:stretch>
        </p:blipFill>
        <p:spPr>
          <a:xfrm>
            <a:off x="4143375" y="2148061"/>
            <a:ext cx="4116586" cy="1651992"/>
          </a:xfrm>
          <a:prstGeom prst="rect">
            <a:avLst/>
          </a:prstGeom>
        </p:spPr>
      </p:pic>
      <p:sp>
        <p:nvSpPr>
          <p:cNvPr id="27" name="object 27"/>
          <p:cNvSpPr txBox="1"/>
          <p:nvPr/>
        </p:nvSpPr>
        <p:spPr>
          <a:xfrm>
            <a:off x="4196953" y="2201639"/>
            <a:ext cx="3937992" cy="1306255"/>
          </a:xfrm>
          <a:prstGeom prst="rect">
            <a:avLst/>
          </a:prstGeom>
          <a:solidFill>
            <a:srgbClr val="FFFFFF"/>
          </a:solidFill>
        </p:spPr>
        <p:txBody>
          <a:bodyPr vert="horz" wrap="square" lIns="0" tIns="114300" rIns="0" bIns="0" rtlCol="0">
            <a:spAutoFit/>
          </a:bodyPr>
          <a:lstStyle/>
          <a:p>
            <a:pPr marL="409858" marR="888472" indent="-225913">
              <a:lnSpc>
                <a:spcPct val="101200"/>
              </a:lnSpc>
              <a:spcBef>
                <a:spcPts val="900"/>
              </a:spcBef>
            </a:pPr>
            <a:r>
              <a:rPr sz="984" dirty="0">
                <a:latin typeface="Lucida Sans Typewriter"/>
                <a:cs typeface="Lucida Sans Typewriter"/>
              </a:rPr>
              <a:t>for</a:t>
            </a:r>
            <a:r>
              <a:rPr sz="984" spc="-21" dirty="0">
                <a:latin typeface="Lucida Sans Typewriter"/>
                <a:cs typeface="Lucida Sans Typewriter"/>
              </a:rPr>
              <a:t> </a:t>
            </a:r>
            <a:r>
              <a:rPr sz="984" dirty="0">
                <a:latin typeface="Lucida Sans Typewriter"/>
                <a:cs typeface="Lucida Sans Typewriter"/>
              </a:rPr>
              <a:t>(double</a:t>
            </a:r>
            <a:r>
              <a:rPr sz="984" spc="-18" dirty="0">
                <a:latin typeface="Lucida Sans Typewriter"/>
                <a:cs typeface="Lucida Sans Typewriter"/>
              </a:rPr>
              <a:t> </a:t>
            </a:r>
            <a:r>
              <a:rPr sz="984" dirty="0">
                <a:latin typeface="Lucida Sans Typewriter"/>
                <a:cs typeface="Lucida Sans Typewriter"/>
              </a:rPr>
              <a:t>t</a:t>
            </a:r>
            <a:r>
              <a:rPr sz="984" spc="-18" dirty="0">
                <a:latin typeface="Lucida Sans Typewriter"/>
                <a:cs typeface="Lucida Sans Typewriter"/>
              </a:rPr>
              <a:t> </a:t>
            </a:r>
            <a:r>
              <a:rPr sz="984" dirty="0">
                <a:latin typeface="Lucida Sans Typewriter"/>
                <a:cs typeface="Lucida Sans Typewriter"/>
              </a:rPr>
              <a:t>=</a:t>
            </a:r>
            <a:r>
              <a:rPr sz="984" spc="-18" dirty="0">
                <a:latin typeface="Lucida Sans Typewriter"/>
                <a:cs typeface="Lucida Sans Typewriter"/>
              </a:rPr>
              <a:t> </a:t>
            </a:r>
            <a:r>
              <a:rPr sz="984" dirty="0">
                <a:latin typeface="Lucida Sans Typewriter"/>
                <a:cs typeface="Lucida Sans Typewriter"/>
              </a:rPr>
              <a:t>0.0;</a:t>
            </a:r>
            <a:r>
              <a:rPr sz="984" spc="-21" dirty="0">
                <a:latin typeface="Lucida Sans Typewriter"/>
                <a:cs typeface="Lucida Sans Typewriter"/>
              </a:rPr>
              <a:t> </a:t>
            </a:r>
            <a:r>
              <a:rPr sz="984" dirty="0">
                <a:latin typeface="Lucida Sans Typewriter"/>
                <a:cs typeface="Lucida Sans Typewriter"/>
              </a:rPr>
              <a:t>true;</a:t>
            </a:r>
            <a:r>
              <a:rPr sz="984" spc="-18" dirty="0">
                <a:latin typeface="Lucida Sans Typewriter"/>
                <a:cs typeface="Lucida Sans Typewriter"/>
              </a:rPr>
              <a:t> </a:t>
            </a:r>
            <a:r>
              <a:rPr sz="984" dirty="0">
                <a:latin typeface="Lucida Sans Typewriter"/>
                <a:cs typeface="Lucida Sans Typewriter"/>
              </a:rPr>
              <a:t>t</a:t>
            </a:r>
            <a:r>
              <a:rPr sz="984" spc="-18" dirty="0">
                <a:latin typeface="Lucida Sans Typewriter"/>
                <a:cs typeface="Lucida Sans Typewriter"/>
              </a:rPr>
              <a:t> </a:t>
            </a:r>
            <a:r>
              <a:rPr sz="984" dirty="0">
                <a:latin typeface="Lucida Sans Typewriter"/>
                <a:cs typeface="Lucida Sans Typewriter"/>
              </a:rPr>
              <a:t>=</a:t>
            </a:r>
            <a:r>
              <a:rPr sz="984" spc="-18" dirty="0">
                <a:latin typeface="Lucida Sans Typewriter"/>
                <a:cs typeface="Lucida Sans Typewriter"/>
              </a:rPr>
              <a:t> </a:t>
            </a:r>
            <a:r>
              <a:rPr sz="984" dirty="0">
                <a:latin typeface="Lucida Sans Typewriter"/>
                <a:cs typeface="Lucida Sans Typewriter"/>
              </a:rPr>
              <a:t>t</a:t>
            </a:r>
            <a:r>
              <a:rPr sz="984" spc="-18" dirty="0">
                <a:latin typeface="Lucida Sans Typewriter"/>
                <a:cs typeface="Lucida Sans Typewriter"/>
              </a:rPr>
              <a:t> </a:t>
            </a:r>
            <a:r>
              <a:rPr sz="984" dirty="0">
                <a:latin typeface="Lucida Sans Typewriter"/>
                <a:cs typeface="Lucida Sans Typewriter"/>
              </a:rPr>
              <a:t>+</a:t>
            </a:r>
            <a:r>
              <a:rPr sz="984" spc="-21" dirty="0">
                <a:latin typeface="Lucida Sans Typewriter"/>
                <a:cs typeface="Lucida Sans Typewriter"/>
              </a:rPr>
              <a:t> </a:t>
            </a:r>
            <a:r>
              <a:rPr sz="984" spc="-18" dirty="0">
                <a:latin typeface="Lucida Sans Typewriter"/>
                <a:cs typeface="Lucida Sans Typewriter"/>
              </a:rPr>
              <a:t>dt) </a:t>
            </a:r>
            <a:r>
              <a:rPr sz="984" dirty="0">
                <a:latin typeface="Lucida Sans Typewriter"/>
                <a:cs typeface="Lucida Sans Typewriter"/>
              </a:rPr>
              <a:t>for</a:t>
            </a:r>
            <a:r>
              <a:rPr sz="984" spc="-18" dirty="0">
                <a:latin typeface="Lucida Sans Typewriter"/>
                <a:cs typeface="Lucida Sans Typewriter"/>
              </a:rPr>
              <a:t> </a:t>
            </a:r>
            <a:r>
              <a:rPr sz="984" dirty="0">
                <a:latin typeface="Lucida Sans Typewriter"/>
                <a:cs typeface="Lucida Sans Typewriter"/>
              </a:rPr>
              <a:t>(int</a:t>
            </a:r>
            <a:r>
              <a:rPr sz="984" spc="-14" dirty="0">
                <a:latin typeface="Lucida Sans Typewriter"/>
                <a:cs typeface="Lucida Sans Typewriter"/>
              </a:rPr>
              <a:t> </a:t>
            </a:r>
            <a:r>
              <a:rPr sz="984" dirty="0">
                <a:latin typeface="Lucida Sans Typewriter"/>
                <a:cs typeface="Lucida Sans Typewriter"/>
              </a:rPr>
              <a:t>i</a:t>
            </a:r>
            <a:r>
              <a:rPr sz="984" spc="-14" dirty="0">
                <a:latin typeface="Lucida Sans Typewriter"/>
                <a:cs typeface="Lucida Sans Typewriter"/>
              </a:rPr>
              <a:t> </a:t>
            </a:r>
            <a:r>
              <a:rPr sz="984" dirty="0">
                <a:latin typeface="Lucida Sans Typewriter"/>
                <a:cs typeface="Lucida Sans Typewriter"/>
              </a:rPr>
              <a:t>=</a:t>
            </a:r>
            <a:r>
              <a:rPr sz="984" spc="-14" dirty="0">
                <a:latin typeface="Lucida Sans Typewriter"/>
                <a:cs typeface="Lucida Sans Typewriter"/>
              </a:rPr>
              <a:t> </a:t>
            </a:r>
            <a:r>
              <a:rPr sz="984" dirty="0">
                <a:latin typeface="Lucida Sans Typewriter"/>
                <a:cs typeface="Lucida Sans Typewriter"/>
              </a:rPr>
              <a:t>0;</a:t>
            </a:r>
            <a:r>
              <a:rPr sz="984" spc="-14" dirty="0">
                <a:latin typeface="Lucida Sans Typewriter"/>
                <a:cs typeface="Lucida Sans Typewriter"/>
              </a:rPr>
              <a:t> </a:t>
            </a:r>
            <a:r>
              <a:rPr sz="984" dirty="0">
                <a:latin typeface="Lucida Sans Typewriter"/>
                <a:cs typeface="Lucida Sans Typewriter"/>
              </a:rPr>
              <a:t>i</a:t>
            </a:r>
            <a:r>
              <a:rPr sz="984" spc="-14" dirty="0">
                <a:latin typeface="Lucida Sans Typewriter"/>
                <a:cs typeface="Lucida Sans Typewriter"/>
              </a:rPr>
              <a:t> </a:t>
            </a:r>
            <a:r>
              <a:rPr sz="984" dirty="0">
                <a:latin typeface="Lucida Sans Typewriter"/>
                <a:cs typeface="Lucida Sans Typewriter"/>
              </a:rPr>
              <a:t>&lt;</a:t>
            </a:r>
            <a:r>
              <a:rPr sz="984" spc="-18" dirty="0">
                <a:latin typeface="Lucida Sans Typewriter"/>
                <a:cs typeface="Lucida Sans Typewriter"/>
              </a:rPr>
              <a:t> </a:t>
            </a:r>
            <a:r>
              <a:rPr sz="984" dirty="0">
                <a:latin typeface="Lucida Sans Typewriter"/>
                <a:cs typeface="Lucida Sans Typewriter"/>
              </a:rPr>
              <a:t>N;</a:t>
            </a:r>
            <a:r>
              <a:rPr sz="984" spc="-14" dirty="0">
                <a:latin typeface="Lucida Sans Typewriter"/>
                <a:cs typeface="Lucida Sans Typewriter"/>
              </a:rPr>
              <a:t> i++)</a:t>
            </a:r>
            <a:endParaRPr sz="984">
              <a:latin typeface="Lucida Sans Typewriter"/>
              <a:cs typeface="Lucida Sans Typewriter"/>
            </a:endParaRPr>
          </a:p>
          <a:p>
            <a:pPr marL="409858">
              <a:lnSpc>
                <a:spcPts val="1097"/>
              </a:lnSpc>
            </a:pPr>
            <a:r>
              <a:rPr sz="984" spc="-4" dirty="0">
                <a:latin typeface="Lucida Sans Typewriter"/>
                <a:cs typeface="Lucida Sans Typewriter"/>
              </a:rPr>
              <a:t>{</a:t>
            </a:r>
            <a:endParaRPr sz="984">
              <a:latin typeface="Lucida Sans Typewriter"/>
              <a:cs typeface="Lucida Sans Typewriter"/>
            </a:endParaRPr>
          </a:p>
          <a:p>
            <a:pPr marL="635325">
              <a:lnSpc>
                <a:spcPts val="1152"/>
              </a:lnSpc>
            </a:pPr>
            <a:r>
              <a:rPr sz="984" spc="-7" dirty="0">
                <a:latin typeface="Lucida Sans Typewriter"/>
                <a:cs typeface="Lucida Sans Typewriter"/>
              </a:rPr>
              <a:t>bodies[i].resetForce();</a:t>
            </a:r>
            <a:endParaRPr sz="984">
              <a:latin typeface="Lucida Sans Typewriter"/>
              <a:cs typeface="Lucida Sans Typewriter"/>
            </a:endParaRPr>
          </a:p>
          <a:p>
            <a:pPr marL="861238" marR="1264845" indent="-225913">
              <a:lnSpc>
                <a:spcPts val="1125"/>
              </a:lnSpc>
              <a:spcBef>
                <a:spcPts val="98"/>
              </a:spcBef>
            </a:pPr>
            <a:r>
              <a:rPr sz="984" dirty="0">
                <a:latin typeface="Lucida Sans Typewriter"/>
                <a:cs typeface="Lucida Sans Typewriter"/>
              </a:rPr>
              <a:t>for</a:t>
            </a:r>
            <a:r>
              <a:rPr sz="984" spc="-18" dirty="0">
                <a:latin typeface="Lucida Sans Typewriter"/>
                <a:cs typeface="Lucida Sans Typewriter"/>
              </a:rPr>
              <a:t> </a:t>
            </a:r>
            <a:r>
              <a:rPr sz="984" dirty="0">
                <a:latin typeface="Lucida Sans Typewriter"/>
                <a:cs typeface="Lucida Sans Typewriter"/>
              </a:rPr>
              <a:t>(int</a:t>
            </a:r>
            <a:r>
              <a:rPr sz="984" spc="-14" dirty="0">
                <a:latin typeface="Lucida Sans Typewriter"/>
                <a:cs typeface="Lucida Sans Typewriter"/>
              </a:rPr>
              <a:t> </a:t>
            </a:r>
            <a:r>
              <a:rPr sz="984" dirty="0">
                <a:latin typeface="Lucida Sans Typewriter"/>
                <a:cs typeface="Lucida Sans Typewriter"/>
              </a:rPr>
              <a:t>j</a:t>
            </a:r>
            <a:r>
              <a:rPr sz="984" spc="-14" dirty="0">
                <a:latin typeface="Lucida Sans Typewriter"/>
                <a:cs typeface="Lucida Sans Typewriter"/>
              </a:rPr>
              <a:t> </a:t>
            </a:r>
            <a:r>
              <a:rPr sz="984" dirty="0">
                <a:latin typeface="Lucida Sans Typewriter"/>
                <a:cs typeface="Lucida Sans Typewriter"/>
              </a:rPr>
              <a:t>=</a:t>
            </a:r>
            <a:r>
              <a:rPr sz="984" spc="-14" dirty="0">
                <a:latin typeface="Lucida Sans Typewriter"/>
                <a:cs typeface="Lucida Sans Typewriter"/>
              </a:rPr>
              <a:t> </a:t>
            </a:r>
            <a:r>
              <a:rPr sz="984" dirty="0">
                <a:latin typeface="Lucida Sans Typewriter"/>
                <a:cs typeface="Lucida Sans Typewriter"/>
              </a:rPr>
              <a:t>0;</a:t>
            </a:r>
            <a:r>
              <a:rPr sz="984" spc="-14" dirty="0">
                <a:latin typeface="Lucida Sans Typewriter"/>
                <a:cs typeface="Lucida Sans Typewriter"/>
              </a:rPr>
              <a:t> </a:t>
            </a:r>
            <a:r>
              <a:rPr sz="984" dirty="0">
                <a:latin typeface="Lucida Sans Typewriter"/>
                <a:cs typeface="Lucida Sans Typewriter"/>
              </a:rPr>
              <a:t>j</a:t>
            </a:r>
            <a:r>
              <a:rPr sz="984" spc="-14" dirty="0">
                <a:latin typeface="Lucida Sans Typewriter"/>
                <a:cs typeface="Lucida Sans Typewriter"/>
              </a:rPr>
              <a:t> </a:t>
            </a:r>
            <a:r>
              <a:rPr sz="984" dirty="0">
                <a:latin typeface="Lucida Sans Typewriter"/>
                <a:cs typeface="Lucida Sans Typewriter"/>
              </a:rPr>
              <a:t>&lt;</a:t>
            </a:r>
            <a:r>
              <a:rPr sz="984" spc="-18" dirty="0">
                <a:latin typeface="Lucida Sans Typewriter"/>
                <a:cs typeface="Lucida Sans Typewriter"/>
              </a:rPr>
              <a:t> </a:t>
            </a:r>
            <a:r>
              <a:rPr sz="984" dirty="0">
                <a:latin typeface="Lucida Sans Typewriter"/>
                <a:cs typeface="Lucida Sans Typewriter"/>
              </a:rPr>
              <a:t>N;</a:t>
            </a:r>
            <a:r>
              <a:rPr sz="984" spc="-14" dirty="0">
                <a:latin typeface="Lucida Sans Typewriter"/>
                <a:cs typeface="Lucida Sans Typewriter"/>
              </a:rPr>
              <a:t> j++) </a:t>
            </a:r>
            <a:r>
              <a:rPr sz="984" dirty="0">
                <a:latin typeface="Lucida Sans Typewriter"/>
                <a:cs typeface="Lucida Sans Typewriter"/>
              </a:rPr>
              <a:t>if</a:t>
            </a:r>
            <a:r>
              <a:rPr sz="984" spc="-18" dirty="0">
                <a:latin typeface="Lucida Sans Typewriter"/>
                <a:cs typeface="Lucida Sans Typewriter"/>
              </a:rPr>
              <a:t> </a:t>
            </a:r>
            <a:r>
              <a:rPr sz="984" dirty="0">
                <a:latin typeface="Lucida Sans Typewriter"/>
                <a:cs typeface="Lucida Sans Typewriter"/>
              </a:rPr>
              <a:t>(i</a:t>
            </a:r>
            <a:r>
              <a:rPr sz="984" spc="-14" dirty="0">
                <a:latin typeface="Lucida Sans Typewriter"/>
                <a:cs typeface="Lucida Sans Typewriter"/>
              </a:rPr>
              <a:t> </a:t>
            </a:r>
            <a:r>
              <a:rPr sz="984" dirty="0">
                <a:latin typeface="Lucida Sans Typewriter"/>
                <a:cs typeface="Lucida Sans Typewriter"/>
              </a:rPr>
              <a:t>!=</a:t>
            </a:r>
            <a:r>
              <a:rPr sz="984" spc="-18" dirty="0">
                <a:latin typeface="Lucida Sans Typewriter"/>
                <a:cs typeface="Lucida Sans Typewriter"/>
              </a:rPr>
              <a:t> j)</a:t>
            </a:r>
            <a:endParaRPr sz="984">
              <a:latin typeface="Lucida Sans Typewriter"/>
              <a:cs typeface="Lucida Sans Typewriter"/>
            </a:endParaRPr>
          </a:p>
          <a:p>
            <a:pPr marL="1087151">
              <a:lnSpc>
                <a:spcPts val="1139"/>
              </a:lnSpc>
            </a:pPr>
            <a:r>
              <a:rPr sz="984" spc="-7" dirty="0">
                <a:latin typeface="Lucida Sans Typewriter"/>
                <a:cs typeface="Lucida Sans Typewriter"/>
              </a:rPr>
              <a:t>bodies[i].addForce(bodies[j]);</a:t>
            </a:r>
            <a:endParaRPr sz="984">
              <a:latin typeface="Lucida Sans Typewriter"/>
              <a:cs typeface="Lucida Sans Typewriter"/>
            </a:endParaRPr>
          </a:p>
          <a:p>
            <a:pPr marL="409858">
              <a:lnSpc>
                <a:spcPts val="1152"/>
              </a:lnSpc>
            </a:pPr>
            <a:r>
              <a:rPr sz="984" spc="-4" dirty="0">
                <a:latin typeface="Lucida Sans Typewriter"/>
                <a:cs typeface="Lucida Sans Typewriter"/>
              </a:rPr>
              <a:t>}</a:t>
            </a:r>
            <a:endParaRPr sz="984">
              <a:latin typeface="Lucida Sans Typewriter"/>
              <a:cs typeface="Lucida Sans Typewriter"/>
            </a:endParaRPr>
          </a:p>
        </p:txBody>
      </p:sp>
    </p:spTree>
    <p:extLst>
      <p:ext uri="{BB962C8B-B14F-4D97-AF65-F5344CB8AC3E}">
        <p14:creationId xmlns:p14="http://schemas.microsoft.com/office/powerpoint/2010/main" val="2589231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49C987E-ABD1-4ED8-6F33-4CF195594C1C}"/>
              </a:ext>
            </a:extLst>
          </p:cNvPr>
          <p:cNvSpPr>
            <a:spLocks noGrp="1" noChangeArrowheads="1"/>
          </p:cNvSpPr>
          <p:nvPr>
            <p:ph type="title"/>
          </p:nvPr>
        </p:nvSpPr>
        <p:spPr>
          <a:xfrm>
            <a:off x="457200" y="277813"/>
            <a:ext cx="8229600" cy="703262"/>
          </a:xfrm>
        </p:spPr>
        <p:txBody>
          <a:bodyPr/>
          <a:lstStyle/>
          <a:p>
            <a:r>
              <a:rPr lang="zh-CN" altLang="en-US" sz="2800" b="1">
                <a:solidFill>
                  <a:srgbClr val="0000FF"/>
                </a:solidFill>
              </a:rPr>
              <a:t>算法渐近复杂性分析中常用函数</a:t>
            </a:r>
          </a:p>
        </p:txBody>
      </p:sp>
      <p:sp>
        <p:nvSpPr>
          <p:cNvPr id="64515" name="Rectangle 3">
            <a:extLst>
              <a:ext uri="{FF2B5EF4-FFF2-40B4-BE49-F238E27FC236}">
                <a16:creationId xmlns:a16="http://schemas.microsoft.com/office/drawing/2014/main" id="{AA439BA6-1E83-0BC2-164A-8F41DC74CD20}"/>
              </a:ext>
            </a:extLst>
          </p:cNvPr>
          <p:cNvSpPr>
            <a:spLocks noGrp="1" noChangeArrowheads="1"/>
          </p:cNvSpPr>
          <p:nvPr>
            <p:ph type="body" idx="1"/>
          </p:nvPr>
        </p:nvSpPr>
        <p:spPr>
          <a:xfrm>
            <a:off x="428625" y="1143000"/>
            <a:ext cx="8229600" cy="4530725"/>
          </a:xfrm>
        </p:spPr>
        <p:txBody>
          <a:bodyPr/>
          <a:lstStyle/>
          <a:p>
            <a:pPr>
              <a:lnSpc>
                <a:spcPct val="120000"/>
              </a:lnSpc>
              <a:buFont typeface="Wingdings" panose="05000000000000000000" pitchFamily="2" charset="2"/>
              <a:buNone/>
            </a:pPr>
            <a:r>
              <a:rPr lang="zh-CN" altLang="en-US" sz="2400" b="1" dirty="0">
                <a:solidFill>
                  <a:srgbClr val="3907F1"/>
                </a:solidFill>
              </a:rPr>
              <a:t>（</a:t>
            </a:r>
            <a:r>
              <a:rPr lang="en-US" altLang="zh-CN" sz="2400" b="1" dirty="0">
                <a:solidFill>
                  <a:srgbClr val="3907F1"/>
                </a:solidFill>
              </a:rPr>
              <a:t>1</a:t>
            </a:r>
            <a:r>
              <a:rPr lang="zh-CN" altLang="en-US" sz="2400" b="1" dirty="0">
                <a:solidFill>
                  <a:srgbClr val="3907F1"/>
                </a:solidFill>
              </a:rPr>
              <a:t>）单调函数</a:t>
            </a:r>
          </a:p>
          <a:p>
            <a:pPr>
              <a:lnSpc>
                <a:spcPct val="120000"/>
              </a:lnSpc>
              <a:buFont typeface="Wingdings" panose="05000000000000000000" pitchFamily="2" charset="2"/>
              <a:buNone/>
            </a:pPr>
            <a:r>
              <a:rPr lang="zh-CN" altLang="en-US" sz="2400" dirty="0"/>
              <a:t>单调递增：</a:t>
            </a:r>
            <a:r>
              <a:rPr lang="en-US" altLang="zh-CN" sz="2400" i="1" dirty="0"/>
              <a:t>m</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n</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t>m</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sym typeface="Symbol" panose="05050102010706020507" pitchFamily="18" charset="2"/>
              </a:rPr>
              <a:t>n</a:t>
            </a:r>
            <a:r>
              <a:rPr lang="en-US" altLang="zh-CN" sz="2400" dirty="0">
                <a:sym typeface="Symbol" panose="05050102010706020507" pitchFamily="18" charset="2"/>
              </a:rPr>
              <a:t>)</a:t>
            </a:r>
            <a:r>
              <a:rPr lang="en-US" altLang="zh-CN" sz="2400" dirty="0"/>
              <a:t> ;</a:t>
            </a:r>
          </a:p>
          <a:p>
            <a:pPr>
              <a:lnSpc>
                <a:spcPct val="120000"/>
              </a:lnSpc>
              <a:buFont typeface="Wingdings" panose="05000000000000000000" pitchFamily="2" charset="2"/>
              <a:buNone/>
            </a:pPr>
            <a:r>
              <a:rPr lang="zh-CN" altLang="en-US" sz="2400" dirty="0"/>
              <a:t>单调递减：</a:t>
            </a:r>
            <a:r>
              <a:rPr lang="en-US" altLang="zh-CN" sz="2400" i="1" dirty="0"/>
              <a:t>m</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n</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t>m</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sym typeface="Symbol" panose="05050102010706020507" pitchFamily="18" charset="2"/>
              </a:rPr>
              <a:t>n</a:t>
            </a:r>
            <a:r>
              <a:rPr lang="en-US" altLang="zh-CN" sz="2400" dirty="0">
                <a:sym typeface="Symbol" panose="05050102010706020507" pitchFamily="18" charset="2"/>
              </a:rPr>
              <a:t>);</a:t>
            </a:r>
          </a:p>
          <a:p>
            <a:pPr>
              <a:lnSpc>
                <a:spcPct val="120000"/>
              </a:lnSpc>
              <a:buFont typeface="Wingdings" panose="05000000000000000000" pitchFamily="2" charset="2"/>
              <a:buNone/>
            </a:pPr>
            <a:r>
              <a:rPr lang="zh-CN" altLang="en-US" sz="2400" dirty="0"/>
              <a:t>严格单调递增：</a:t>
            </a:r>
            <a:r>
              <a:rPr lang="en-US" altLang="zh-CN" sz="2400" i="1" dirty="0"/>
              <a:t>m</a:t>
            </a:r>
            <a:r>
              <a:rPr lang="en-US" altLang="zh-CN" sz="2400" dirty="0"/>
              <a:t> </a:t>
            </a:r>
            <a:r>
              <a:rPr lang="en-US" altLang="zh-CN" sz="2400" dirty="0">
                <a:sym typeface="Symbol" panose="05050102010706020507" pitchFamily="18" charset="2"/>
              </a:rPr>
              <a:t>&lt; </a:t>
            </a:r>
            <a:r>
              <a:rPr lang="en-US" altLang="zh-CN" sz="2400" i="1" dirty="0">
                <a:sym typeface="Symbol" panose="05050102010706020507" pitchFamily="18" charset="2"/>
              </a:rPr>
              <a:t>n</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t>m</a:t>
            </a:r>
            <a:r>
              <a:rPr lang="en-US" altLang="zh-CN" sz="2400" dirty="0"/>
              <a:t>) </a:t>
            </a:r>
            <a:r>
              <a:rPr lang="en-US" altLang="zh-CN" sz="2400" dirty="0">
                <a:sym typeface="Symbol" panose="05050102010706020507" pitchFamily="18" charset="2"/>
              </a:rPr>
              <a:t>&lt;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sym typeface="Symbol" panose="05050102010706020507" pitchFamily="18" charset="2"/>
              </a:rPr>
              <a:t>n</a:t>
            </a:r>
            <a:r>
              <a:rPr lang="en-US" altLang="zh-CN" sz="2400" dirty="0">
                <a:sym typeface="Symbol" panose="05050102010706020507" pitchFamily="18" charset="2"/>
              </a:rPr>
              <a:t>);</a:t>
            </a:r>
          </a:p>
          <a:p>
            <a:pPr>
              <a:lnSpc>
                <a:spcPct val="120000"/>
              </a:lnSpc>
              <a:buFont typeface="Wingdings" panose="05000000000000000000" pitchFamily="2" charset="2"/>
              <a:buNone/>
            </a:pPr>
            <a:r>
              <a:rPr lang="zh-CN" altLang="en-US" sz="2400" dirty="0"/>
              <a:t>严格单调递减：</a:t>
            </a:r>
            <a:r>
              <a:rPr lang="en-US" altLang="zh-CN" sz="2400" i="1" dirty="0"/>
              <a:t>m</a:t>
            </a:r>
            <a:r>
              <a:rPr lang="en-US" altLang="zh-CN" sz="2400" dirty="0"/>
              <a:t> </a:t>
            </a:r>
            <a:r>
              <a:rPr lang="en-US" altLang="zh-CN" sz="2400" dirty="0">
                <a:sym typeface="Symbol" panose="05050102010706020507" pitchFamily="18" charset="2"/>
              </a:rPr>
              <a:t>&lt; </a:t>
            </a:r>
            <a:r>
              <a:rPr lang="en-US" altLang="zh-CN" sz="2400" i="1" dirty="0">
                <a:sym typeface="Symbol" panose="05050102010706020507" pitchFamily="18" charset="2"/>
              </a:rPr>
              <a:t>n</a:t>
            </a:r>
            <a:r>
              <a:rPr lang="en-US" altLang="zh-CN" sz="2400" dirty="0"/>
              <a:t> </a:t>
            </a:r>
            <a:r>
              <a:rPr lang="en-US" altLang="zh-CN" sz="2400" dirty="0">
                <a:sym typeface="Symbol" panose="05050102010706020507" pitchFamily="18" charset="2"/>
              </a:rPr>
              <a: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t>m</a:t>
            </a:r>
            <a:r>
              <a:rPr lang="en-US" altLang="zh-CN" sz="2400" dirty="0"/>
              <a:t>) &gt; </a:t>
            </a:r>
            <a:r>
              <a:rPr lang="en-US" altLang="zh-CN" sz="2400" i="1" dirty="0">
                <a:sym typeface="Symbol" panose="05050102010706020507" pitchFamily="18" charset="2"/>
              </a:rPr>
              <a:t>f</a:t>
            </a:r>
            <a:r>
              <a:rPr lang="en-US" altLang="zh-CN" sz="2400" dirty="0">
                <a:sym typeface="Symbol" panose="05050102010706020507" pitchFamily="18" charset="2"/>
              </a:rPr>
              <a:t>(</a:t>
            </a:r>
            <a:r>
              <a:rPr lang="en-US" altLang="zh-CN" sz="2400" i="1" dirty="0">
                <a:sym typeface="Symbol" panose="05050102010706020507" pitchFamily="18" charset="2"/>
              </a:rPr>
              <a:t>n</a:t>
            </a:r>
            <a:r>
              <a:rPr lang="en-US" altLang="zh-CN" sz="2400" dirty="0">
                <a:sym typeface="Symbol" panose="05050102010706020507" pitchFamily="18" charset="2"/>
              </a:rPr>
              <a:t>).</a:t>
            </a:r>
          </a:p>
          <a:p>
            <a:pPr>
              <a:lnSpc>
                <a:spcPct val="120000"/>
              </a:lnSpc>
              <a:buFont typeface="Wingdings" panose="05000000000000000000" pitchFamily="2" charset="2"/>
              <a:buNone/>
            </a:pPr>
            <a:r>
              <a:rPr lang="zh-CN" altLang="en-US" sz="2400" b="1" dirty="0">
                <a:solidFill>
                  <a:srgbClr val="3907F1"/>
                </a:solidFill>
                <a:sym typeface="Symbol" panose="05050102010706020507" pitchFamily="18" charset="2"/>
              </a:rPr>
              <a:t>（</a:t>
            </a:r>
            <a:r>
              <a:rPr lang="en-US" altLang="zh-CN" sz="2400" b="1" dirty="0">
                <a:solidFill>
                  <a:srgbClr val="3907F1"/>
                </a:solidFill>
                <a:sym typeface="Symbol" panose="05050102010706020507" pitchFamily="18" charset="2"/>
              </a:rPr>
              <a:t>2</a:t>
            </a:r>
            <a:r>
              <a:rPr lang="zh-CN" altLang="en-US" sz="2400" b="1" dirty="0">
                <a:solidFill>
                  <a:srgbClr val="3907F1"/>
                </a:solidFill>
                <a:sym typeface="Symbol" panose="05050102010706020507" pitchFamily="18" charset="2"/>
              </a:rPr>
              <a:t>）取整函数</a:t>
            </a:r>
          </a:p>
          <a:p>
            <a:pPr>
              <a:lnSpc>
                <a:spcPct val="120000"/>
              </a:lnSpc>
              <a:buFont typeface="Wingdings" panose="05000000000000000000" pitchFamily="2" charset="2"/>
              <a:buNone/>
            </a:pPr>
            <a:r>
              <a:rPr lang="zh-CN" altLang="en-US" sz="2400" dirty="0">
                <a:sym typeface="Symbol" panose="05050102010706020507" pitchFamily="18" charset="2"/>
              </a:rPr>
              <a:t>  </a:t>
            </a:r>
            <a:r>
              <a:rPr lang="en-US" altLang="zh-CN" sz="2400" i="1" dirty="0">
                <a:sym typeface="Symbol" panose="05050102010706020507" pitchFamily="18" charset="2"/>
              </a:rPr>
              <a:t>x </a:t>
            </a:r>
            <a:r>
              <a:rPr lang="en-US" altLang="zh-CN" sz="2400" dirty="0">
                <a:sym typeface="Symbol" panose="05050102010706020507" pitchFamily="18" charset="2"/>
              </a:rPr>
              <a:t> </a:t>
            </a:r>
            <a:r>
              <a:rPr lang="zh-CN" altLang="en-US" sz="2400" dirty="0">
                <a:sym typeface="Symbol" panose="05050102010706020507" pitchFamily="18" charset="2"/>
              </a:rPr>
              <a:t>：不大于</a:t>
            </a:r>
            <a:r>
              <a:rPr lang="en-US" altLang="zh-CN" sz="2400" i="1" dirty="0">
                <a:sym typeface="Symbol" panose="05050102010706020507" pitchFamily="18" charset="2"/>
              </a:rPr>
              <a:t>x</a:t>
            </a:r>
            <a:r>
              <a:rPr lang="zh-CN" altLang="en-US" sz="2400" dirty="0">
                <a:sym typeface="Symbol" panose="05050102010706020507" pitchFamily="18" charset="2"/>
              </a:rPr>
              <a:t>的最大整数；</a:t>
            </a:r>
          </a:p>
          <a:p>
            <a:pPr>
              <a:lnSpc>
                <a:spcPct val="120000"/>
              </a:lnSpc>
              <a:buFont typeface="Wingdings" panose="05000000000000000000" pitchFamily="2" charset="2"/>
              <a:buNone/>
            </a:pPr>
            <a:r>
              <a:rPr lang="zh-CN" altLang="en-US" sz="2400" dirty="0">
                <a:sym typeface="Symbol" panose="05050102010706020507" pitchFamily="18" charset="2"/>
              </a:rPr>
              <a:t> </a:t>
            </a:r>
            <a:r>
              <a:rPr lang="zh-CN" altLang="en-US" sz="2400" i="1" dirty="0">
                <a:sym typeface="Symbol" panose="05050102010706020507" pitchFamily="18" charset="2"/>
              </a:rPr>
              <a:t> </a:t>
            </a:r>
            <a:r>
              <a:rPr lang="en-US" altLang="zh-CN" sz="2400" i="1" dirty="0">
                <a:sym typeface="Symbol" panose="05050102010706020507" pitchFamily="18" charset="2"/>
              </a:rPr>
              <a:t>x</a:t>
            </a:r>
            <a:r>
              <a:rPr lang="en-US" altLang="zh-CN" sz="2400" dirty="0">
                <a:sym typeface="Symbol" panose="05050102010706020507" pitchFamily="18" charset="2"/>
              </a:rPr>
              <a:t>  </a:t>
            </a:r>
            <a:r>
              <a:rPr lang="zh-CN" altLang="en-US" sz="2400" dirty="0">
                <a:sym typeface="Symbol" panose="05050102010706020507" pitchFamily="18" charset="2"/>
              </a:rPr>
              <a:t>：不小于</a:t>
            </a:r>
            <a:r>
              <a:rPr lang="en-US" altLang="zh-CN" sz="2400" i="1" dirty="0">
                <a:sym typeface="Symbol" panose="05050102010706020507" pitchFamily="18" charset="2"/>
              </a:rPr>
              <a:t>x</a:t>
            </a:r>
            <a:r>
              <a:rPr lang="zh-CN" altLang="en-US" sz="2400" dirty="0">
                <a:sym typeface="Symbol" panose="05050102010706020507" pitchFamily="18" charset="2"/>
              </a:rPr>
              <a:t>的最小整数。 </a:t>
            </a:r>
          </a:p>
        </p:txBody>
      </p:sp>
    </p:spTree>
    <p:extLst>
      <p:ext uri="{BB962C8B-B14F-4D97-AF65-F5344CB8AC3E}">
        <p14:creationId xmlns:p14="http://schemas.microsoft.com/office/powerpoint/2010/main" val="248283826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9EA57AD2-3614-C2AE-1EE5-49F0E99B8099}"/>
              </a:ext>
            </a:extLst>
          </p:cNvPr>
          <p:cNvSpPr>
            <a:spLocks noGrp="1" noChangeArrowheads="1"/>
          </p:cNvSpPr>
          <p:nvPr>
            <p:ph type="body" idx="1"/>
          </p:nvPr>
        </p:nvSpPr>
        <p:spPr>
          <a:xfrm>
            <a:off x="571500" y="357188"/>
            <a:ext cx="7772400" cy="5572125"/>
          </a:xfrm>
        </p:spPr>
        <p:txBody>
          <a:bodyPr/>
          <a:lstStyle/>
          <a:p>
            <a:pPr>
              <a:lnSpc>
                <a:spcPct val="80000"/>
              </a:lnSpc>
              <a:buFont typeface="Wingdings" panose="05000000000000000000" pitchFamily="2" charset="2"/>
              <a:buNone/>
            </a:pPr>
            <a:r>
              <a:rPr lang="zh-CN" altLang="en-US" sz="2400" b="1" dirty="0" smtClean="0">
                <a:solidFill>
                  <a:srgbClr val="3907F1"/>
                </a:solidFill>
                <a:sym typeface="Symbol" panose="05050102010706020507" pitchFamily="18" charset="2"/>
              </a:rPr>
              <a:t>（</a:t>
            </a:r>
            <a:r>
              <a:rPr lang="en-US" altLang="zh-CN" sz="2400" b="1" dirty="0" smtClean="0">
                <a:solidFill>
                  <a:srgbClr val="3907F1"/>
                </a:solidFill>
                <a:sym typeface="Symbol" panose="05050102010706020507" pitchFamily="18" charset="2"/>
              </a:rPr>
              <a:t>3</a:t>
            </a:r>
            <a:r>
              <a:rPr lang="zh-CN" altLang="en-US" sz="2400" b="1" dirty="0" smtClean="0">
                <a:solidFill>
                  <a:srgbClr val="3907F1"/>
                </a:solidFill>
                <a:sym typeface="Symbol" panose="05050102010706020507" pitchFamily="18" charset="2"/>
              </a:rPr>
              <a:t>）</a:t>
            </a:r>
            <a:r>
              <a:rPr lang="zh-CN" altLang="en-US" sz="2400" b="1" dirty="0">
                <a:solidFill>
                  <a:srgbClr val="3907F1"/>
                </a:solidFill>
                <a:sym typeface="Symbol" panose="05050102010706020507" pitchFamily="18" charset="2"/>
              </a:rPr>
              <a:t>多项式函数</a:t>
            </a:r>
          </a:p>
          <a:p>
            <a:pPr>
              <a:lnSpc>
                <a:spcPct val="150000"/>
              </a:lnSpc>
              <a:buFont typeface="Wingdings" panose="05000000000000000000" pitchFamily="2" charset="2"/>
              <a:buNone/>
            </a:pPr>
            <a:r>
              <a:rPr lang="zh-CN" altLang="en-US" sz="2400" dirty="0" smtClean="0"/>
              <a:t> </a:t>
            </a:r>
            <a:r>
              <a:rPr lang="en-US" altLang="zh-CN" sz="2400" i="1" dirty="0" smtClean="0"/>
              <a:t>p</a:t>
            </a:r>
            <a:r>
              <a:rPr lang="en-US" altLang="zh-CN" sz="2400" dirty="0" smtClean="0"/>
              <a:t>(</a:t>
            </a:r>
            <a:r>
              <a:rPr lang="en-US" altLang="zh-CN" sz="2400" i="1" dirty="0" smtClean="0"/>
              <a:t>n</a:t>
            </a:r>
            <a:r>
              <a:rPr lang="en-US" altLang="zh-CN" sz="2400" dirty="0" smtClean="0"/>
              <a:t>)= </a:t>
            </a:r>
            <a:r>
              <a:rPr lang="en-US" altLang="zh-CN" sz="2400" i="1" dirty="0" smtClean="0"/>
              <a:t>a</a:t>
            </a:r>
            <a:r>
              <a:rPr lang="en-US" altLang="zh-CN" sz="2400" baseline="-25000" dirty="0" smtClean="0"/>
              <a:t>0</a:t>
            </a:r>
            <a:r>
              <a:rPr lang="en-US" altLang="zh-CN" sz="2400" dirty="0" smtClean="0"/>
              <a:t>+</a:t>
            </a:r>
            <a:r>
              <a:rPr lang="en-US" altLang="zh-CN" sz="2400" i="1" dirty="0" smtClean="0"/>
              <a:t>a</a:t>
            </a:r>
            <a:r>
              <a:rPr lang="en-US" altLang="zh-CN" sz="2400" baseline="-25000" dirty="0" smtClean="0"/>
              <a:t>1</a:t>
            </a:r>
            <a:r>
              <a:rPr lang="en-US" altLang="zh-CN" sz="2400" i="1" dirty="0" smtClean="0"/>
              <a:t>n</a:t>
            </a:r>
            <a:r>
              <a:rPr lang="en-US" altLang="zh-CN" sz="2400" dirty="0" smtClean="0"/>
              <a:t>+</a:t>
            </a:r>
            <a:r>
              <a:rPr lang="en-US" altLang="zh-CN" sz="2400" i="1" dirty="0" smtClean="0"/>
              <a:t>a</a:t>
            </a:r>
            <a:r>
              <a:rPr lang="en-US" altLang="zh-CN" sz="2400" baseline="-25000" dirty="0" smtClean="0"/>
              <a:t>2</a:t>
            </a:r>
            <a:r>
              <a:rPr lang="en-US" altLang="zh-CN" sz="2400" i="1" dirty="0" smtClean="0"/>
              <a:t>n</a:t>
            </a:r>
            <a:r>
              <a:rPr lang="en-US" altLang="zh-CN" sz="2400" baseline="30000" dirty="0" smtClean="0"/>
              <a:t>2</a:t>
            </a:r>
            <a:r>
              <a:rPr lang="en-US" altLang="zh-CN" sz="2400" dirty="0" smtClean="0"/>
              <a:t>+…+</a:t>
            </a:r>
            <a:r>
              <a:rPr lang="en-US" altLang="zh-CN" sz="2400" i="1" dirty="0" err="1" smtClean="0"/>
              <a:t>a</a:t>
            </a:r>
            <a:r>
              <a:rPr lang="en-US" altLang="zh-CN" sz="2400" baseline="-25000" dirty="0" err="1" smtClean="0"/>
              <a:t>d</a:t>
            </a:r>
            <a:r>
              <a:rPr lang="en-US" altLang="zh-CN" sz="2400" i="1" dirty="0" err="1" smtClean="0"/>
              <a:t>n</a:t>
            </a:r>
            <a:r>
              <a:rPr lang="en-US" altLang="zh-CN" sz="2400" baseline="30000" dirty="0" err="1" smtClean="0"/>
              <a:t>d</a:t>
            </a:r>
            <a:r>
              <a:rPr lang="zh-CN" altLang="en-US" sz="2400" dirty="0" smtClean="0"/>
              <a:t>； </a:t>
            </a:r>
            <a:r>
              <a:rPr lang="en-US" altLang="zh-CN" sz="2400" i="1" dirty="0" smtClean="0"/>
              <a:t>a</a:t>
            </a:r>
            <a:r>
              <a:rPr lang="en-US" altLang="zh-CN" sz="2400" baseline="-25000" dirty="0" smtClean="0"/>
              <a:t>d</a:t>
            </a:r>
            <a:r>
              <a:rPr lang="en-US" altLang="zh-CN" sz="2400" dirty="0" smtClean="0"/>
              <a:t>&gt;0;</a:t>
            </a:r>
            <a:endParaRPr lang="en-US" altLang="zh-CN" sz="2400" dirty="0"/>
          </a:p>
          <a:p>
            <a:pPr>
              <a:lnSpc>
                <a:spcPct val="150000"/>
              </a:lnSpc>
              <a:buFont typeface="Wingdings" panose="05000000000000000000" pitchFamily="2" charset="2"/>
              <a:buNone/>
            </a:pPr>
            <a:r>
              <a:rPr lang="en-US" altLang="zh-CN" sz="2400" dirty="0"/>
              <a:t> </a:t>
            </a:r>
            <a:r>
              <a:rPr lang="en-US" altLang="zh-CN" sz="2400" i="1" dirty="0"/>
              <a:t>p</a:t>
            </a:r>
            <a:r>
              <a:rPr lang="en-US" altLang="zh-CN" sz="2400" dirty="0"/>
              <a:t>(</a:t>
            </a:r>
            <a:r>
              <a:rPr lang="en-US" altLang="zh-CN" sz="2400" i="1" dirty="0"/>
              <a:t>n</a:t>
            </a:r>
            <a:r>
              <a:rPr lang="en-US" altLang="zh-CN" sz="2400" dirty="0"/>
              <a:t>) = </a:t>
            </a:r>
            <a:r>
              <a:rPr lang="en-US" altLang="zh-CN" sz="2400" dirty="0">
                <a:sym typeface="Symbol" panose="05050102010706020507" pitchFamily="18" charset="2"/>
              </a:rPr>
              <a:t></a:t>
            </a:r>
            <a:r>
              <a:rPr lang="en-US" altLang="zh-CN" sz="2400" dirty="0"/>
              <a:t>(</a:t>
            </a:r>
            <a:r>
              <a:rPr lang="en-US" altLang="zh-CN" sz="2400" i="1" dirty="0" err="1"/>
              <a:t>n</a:t>
            </a:r>
            <a:r>
              <a:rPr lang="en-US" altLang="zh-CN" sz="2400" i="1" baseline="30000" dirty="0" err="1"/>
              <a:t>d</a:t>
            </a:r>
            <a:r>
              <a:rPr lang="en-US" altLang="zh-CN" sz="2400" dirty="0" smtClean="0"/>
              <a:t>);</a:t>
            </a:r>
            <a:endParaRPr lang="en-US" altLang="zh-CN" sz="2400" dirty="0"/>
          </a:p>
          <a:p>
            <a:pPr>
              <a:lnSpc>
                <a:spcPct val="150000"/>
              </a:lnSpc>
              <a:buFont typeface="Wingdings" panose="05000000000000000000" pitchFamily="2" charset="2"/>
              <a:buNone/>
            </a:pPr>
            <a:r>
              <a:rPr lang="en-US" altLang="zh-CN" sz="2400" dirty="0"/>
              <a:t> </a:t>
            </a:r>
            <a:r>
              <a:rPr lang="en-US" altLang="zh-CN" sz="2400" i="1" dirty="0"/>
              <a:t>f</a:t>
            </a:r>
            <a:r>
              <a:rPr lang="en-US" altLang="zh-CN" sz="2400" dirty="0"/>
              <a:t>(</a:t>
            </a:r>
            <a:r>
              <a:rPr lang="en-US" altLang="zh-CN" sz="2400" i="1" dirty="0"/>
              <a:t>n</a:t>
            </a:r>
            <a:r>
              <a:rPr lang="en-US" altLang="zh-CN" sz="2400" dirty="0"/>
              <a:t>) = </a:t>
            </a:r>
            <a:r>
              <a:rPr lang="en-US" altLang="zh-CN" sz="2400" i="1" dirty="0">
                <a:sym typeface="Symbol" panose="05050102010706020507" pitchFamily="18" charset="2"/>
              </a:rPr>
              <a:t>O</a:t>
            </a:r>
            <a:r>
              <a:rPr lang="en-US" altLang="zh-CN" sz="2400" dirty="0"/>
              <a:t>(</a:t>
            </a:r>
            <a:r>
              <a:rPr lang="en-US" altLang="zh-CN" sz="2400" i="1" dirty="0" err="1"/>
              <a:t>n</a:t>
            </a:r>
            <a:r>
              <a:rPr lang="en-US" altLang="zh-CN" sz="2400" i="1" baseline="30000" dirty="0" err="1"/>
              <a:t>k</a:t>
            </a:r>
            <a:r>
              <a:rPr lang="en-US" altLang="zh-CN" sz="2400" dirty="0"/>
              <a:t>) </a:t>
            </a:r>
            <a:r>
              <a:rPr lang="en-US" altLang="zh-CN" sz="2400" dirty="0">
                <a:sym typeface="Symbol" panose="05050102010706020507" pitchFamily="18" charset="2"/>
              </a:rPr>
              <a:t> </a:t>
            </a:r>
            <a:r>
              <a:rPr lang="en-US" altLang="zh-CN" sz="2400" i="1" dirty="0"/>
              <a:t>f</a:t>
            </a:r>
            <a:r>
              <a:rPr lang="en-US" altLang="zh-CN" sz="2400" dirty="0"/>
              <a:t>(</a:t>
            </a:r>
            <a:r>
              <a:rPr lang="en-US" altLang="zh-CN" sz="2400" i="1" dirty="0"/>
              <a:t>n</a:t>
            </a:r>
            <a:r>
              <a:rPr lang="en-US" altLang="zh-CN" sz="2400" dirty="0"/>
              <a:t>)</a:t>
            </a:r>
            <a:r>
              <a:rPr lang="zh-CN" altLang="en-US" sz="2400" dirty="0">
                <a:sym typeface="Symbol" panose="05050102010706020507" pitchFamily="18" charset="2"/>
              </a:rPr>
              <a:t>多项式有界；</a:t>
            </a:r>
          </a:p>
          <a:p>
            <a:pPr>
              <a:lnSpc>
                <a:spcPct val="150000"/>
              </a:lnSpc>
              <a:buFont typeface="Wingdings" panose="05000000000000000000" pitchFamily="2" charset="2"/>
              <a:buNone/>
            </a:pPr>
            <a:r>
              <a:rPr lang="zh-CN" altLang="en-US" sz="2400" i="1" dirty="0"/>
              <a:t> </a:t>
            </a:r>
            <a:r>
              <a:rPr lang="en-US" altLang="zh-CN" sz="2400" i="1" dirty="0"/>
              <a:t>f</a:t>
            </a:r>
            <a:r>
              <a:rPr lang="en-US" altLang="zh-CN" sz="2400" dirty="0"/>
              <a:t>(</a:t>
            </a:r>
            <a:r>
              <a:rPr lang="en-US" altLang="zh-CN" sz="2400" i="1" dirty="0"/>
              <a:t>n</a:t>
            </a:r>
            <a:r>
              <a:rPr lang="en-US" altLang="zh-CN" sz="2400" dirty="0"/>
              <a:t>) = </a:t>
            </a:r>
            <a:r>
              <a:rPr lang="en-US" altLang="zh-CN" sz="2400" i="1" dirty="0"/>
              <a:t>O</a:t>
            </a:r>
            <a:r>
              <a:rPr lang="en-US" altLang="zh-CN" sz="2400" dirty="0"/>
              <a:t>(1) </a:t>
            </a:r>
            <a:r>
              <a:rPr lang="en-US" altLang="zh-CN" sz="2400" dirty="0">
                <a:sym typeface="Symbol" panose="05050102010706020507" pitchFamily="18" charset="2"/>
              </a:rPr>
              <a:t></a:t>
            </a:r>
            <a:r>
              <a:rPr lang="en-US" altLang="zh-CN" sz="2400" dirty="0"/>
              <a:t> </a:t>
            </a:r>
            <a:r>
              <a:rPr lang="en-US" altLang="zh-CN" sz="2400" i="1" dirty="0"/>
              <a:t>f</a:t>
            </a:r>
            <a:r>
              <a:rPr lang="en-US" altLang="zh-CN" sz="2400" dirty="0"/>
              <a:t>(</a:t>
            </a:r>
            <a:r>
              <a:rPr lang="en-US" altLang="zh-CN" sz="2400" i="1" dirty="0"/>
              <a:t>n</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c</a:t>
            </a:r>
            <a:r>
              <a:rPr lang="en-US" altLang="zh-CN" sz="2400" dirty="0"/>
              <a:t>;</a:t>
            </a:r>
            <a:endParaRPr lang="en-US" altLang="zh-CN" sz="2400" dirty="0">
              <a:sym typeface="Symbol" panose="05050102010706020507" pitchFamily="18" charset="2"/>
            </a:endParaRPr>
          </a:p>
          <a:p>
            <a:pPr>
              <a:lnSpc>
                <a:spcPct val="150000"/>
              </a:lnSpc>
              <a:buFont typeface="Wingdings" panose="05000000000000000000" pitchFamily="2" charset="2"/>
              <a:buNone/>
            </a:pPr>
            <a:r>
              <a:rPr lang="en-US" altLang="zh-CN" sz="2400" dirty="0">
                <a:sym typeface="Symbol" panose="05050102010706020507" pitchFamily="18" charset="2"/>
              </a:rPr>
              <a:t> </a:t>
            </a:r>
            <a:r>
              <a:rPr lang="en-US" altLang="zh-CN" sz="2400" i="1" dirty="0">
                <a:sym typeface="Symbol" panose="05050102010706020507" pitchFamily="18" charset="2"/>
              </a:rPr>
              <a:t>k </a:t>
            </a:r>
            <a:r>
              <a:rPr lang="en-US" altLang="zh-CN" sz="2400" dirty="0">
                <a:sym typeface="Symbol" panose="05050102010706020507" pitchFamily="18" charset="2"/>
              </a:rPr>
              <a:t> </a:t>
            </a:r>
            <a:r>
              <a:rPr lang="en-US" altLang="zh-CN" sz="2400" i="1" dirty="0">
                <a:sym typeface="Symbol" panose="05050102010706020507" pitchFamily="18" charset="2"/>
              </a:rPr>
              <a:t>d</a:t>
            </a:r>
            <a:r>
              <a:rPr lang="en-US" altLang="zh-CN" sz="2400" dirty="0">
                <a:sym typeface="Symbol" panose="05050102010706020507" pitchFamily="18" charset="2"/>
              </a:rPr>
              <a:t> </a:t>
            </a:r>
            <a:r>
              <a:rPr lang="en-US" altLang="zh-CN" sz="2400" i="1" dirty="0"/>
              <a:t> p</a:t>
            </a:r>
            <a:r>
              <a:rPr lang="en-US" altLang="zh-CN" sz="2400" dirty="0"/>
              <a:t>(</a:t>
            </a:r>
            <a:r>
              <a:rPr lang="en-US" altLang="zh-CN" sz="2400" i="1" dirty="0"/>
              <a:t>n</a:t>
            </a:r>
            <a:r>
              <a:rPr lang="en-US" altLang="zh-CN" sz="2400" dirty="0"/>
              <a:t>) = </a:t>
            </a:r>
            <a:r>
              <a:rPr lang="en-US" altLang="zh-CN" sz="2400" i="1" dirty="0">
                <a:sym typeface="Symbol" panose="05050102010706020507" pitchFamily="18" charset="2"/>
              </a:rPr>
              <a:t>O</a:t>
            </a:r>
            <a:r>
              <a:rPr lang="en-US" altLang="zh-CN" sz="2400" dirty="0"/>
              <a:t>(</a:t>
            </a:r>
            <a:r>
              <a:rPr lang="en-US" altLang="zh-CN" sz="2400" i="1" dirty="0" err="1"/>
              <a:t>n</a:t>
            </a:r>
            <a:r>
              <a:rPr lang="en-US" altLang="zh-CN" sz="2400" i="1" baseline="30000" dirty="0" err="1"/>
              <a:t>k</a:t>
            </a:r>
            <a:r>
              <a:rPr lang="en-US" altLang="zh-CN" sz="2400" dirty="0"/>
              <a:t>) ;</a:t>
            </a:r>
          </a:p>
          <a:p>
            <a:pPr>
              <a:lnSpc>
                <a:spcPct val="150000"/>
              </a:lnSpc>
              <a:buFont typeface="Wingdings" panose="05000000000000000000" pitchFamily="2" charset="2"/>
              <a:buNone/>
            </a:pPr>
            <a:r>
              <a:rPr lang="en-US" altLang="zh-CN" sz="2400" i="1" dirty="0">
                <a:sym typeface="Symbol" panose="05050102010706020507" pitchFamily="18" charset="2"/>
              </a:rPr>
              <a:t>k </a:t>
            </a:r>
            <a:r>
              <a:rPr lang="en-US" altLang="zh-CN" sz="2400" dirty="0">
                <a:sym typeface="Symbol" panose="05050102010706020507" pitchFamily="18" charset="2"/>
              </a:rPr>
              <a:t> </a:t>
            </a:r>
            <a:r>
              <a:rPr lang="en-US" altLang="zh-CN" sz="2400" i="1" dirty="0">
                <a:sym typeface="Symbol" panose="05050102010706020507" pitchFamily="18" charset="2"/>
              </a:rPr>
              <a:t>d</a:t>
            </a:r>
            <a:r>
              <a:rPr lang="en-US" altLang="zh-CN" sz="2400" dirty="0">
                <a:sym typeface="Symbol" panose="05050102010706020507" pitchFamily="18" charset="2"/>
              </a:rPr>
              <a:t> </a:t>
            </a:r>
            <a:r>
              <a:rPr lang="en-US" altLang="zh-CN" sz="2400" i="1" dirty="0"/>
              <a:t> p</a:t>
            </a:r>
            <a:r>
              <a:rPr lang="en-US" altLang="zh-CN" sz="2400" dirty="0"/>
              <a:t>(</a:t>
            </a:r>
            <a:r>
              <a:rPr lang="en-US" altLang="zh-CN" sz="2400" i="1" dirty="0"/>
              <a:t>n</a:t>
            </a:r>
            <a:r>
              <a:rPr lang="en-US" altLang="zh-CN" sz="2400" dirty="0"/>
              <a:t>) = </a:t>
            </a:r>
            <a:r>
              <a:rPr lang="en-US" altLang="zh-CN" sz="2400" dirty="0">
                <a:sym typeface="Symbol" panose="05050102010706020507" pitchFamily="18" charset="2"/>
              </a:rPr>
              <a:t></a:t>
            </a:r>
            <a:r>
              <a:rPr lang="en-US" altLang="zh-CN" sz="2400" dirty="0"/>
              <a:t>(</a:t>
            </a:r>
            <a:r>
              <a:rPr lang="en-US" altLang="zh-CN" sz="2400" i="1" dirty="0" err="1"/>
              <a:t>n</a:t>
            </a:r>
            <a:r>
              <a:rPr lang="en-US" altLang="zh-CN" sz="2400" i="1" baseline="30000" dirty="0" err="1"/>
              <a:t>k</a:t>
            </a:r>
            <a:r>
              <a:rPr lang="en-US" altLang="zh-CN" sz="2400" dirty="0"/>
              <a:t>) ;</a:t>
            </a:r>
          </a:p>
          <a:p>
            <a:pPr>
              <a:lnSpc>
                <a:spcPct val="150000"/>
              </a:lnSpc>
              <a:buFont typeface="Wingdings" panose="05000000000000000000" pitchFamily="2" charset="2"/>
              <a:buNone/>
            </a:pPr>
            <a:r>
              <a:rPr lang="en-US" altLang="zh-CN" sz="2400" i="1" dirty="0">
                <a:sym typeface="Symbol" panose="05050102010706020507" pitchFamily="18" charset="2"/>
              </a:rPr>
              <a:t>k &gt;</a:t>
            </a:r>
            <a:r>
              <a:rPr lang="en-US" altLang="zh-CN" sz="2400" dirty="0">
                <a:sym typeface="Symbol" panose="05050102010706020507" pitchFamily="18" charset="2"/>
              </a:rPr>
              <a:t> </a:t>
            </a:r>
            <a:r>
              <a:rPr lang="en-US" altLang="zh-CN" sz="2400" i="1" dirty="0">
                <a:sym typeface="Symbol" panose="05050102010706020507" pitchFamily="18" charset="2"/>
              </a:rPr>
              <a:t>d</a:t>
            </a:r>
            <a:r>
              <a:rPr lang="en-US" altLang="zh-CN" sz="2400" dirty="0">
                <a:sym typeface="Symbol" panose="05050102010706020507" pitchFamily="18" charset="2"/>
              </a:rPr>
              <a:t> </a:t>
            </a:r>
            <a:r>
              <a:rPr lang="en-US" altLang="zh-CN" sz="2400" i="1" dirty="0"/>
              <a:t> p</a:t>
            </a:r>
            <a:r>
              <a:rPr lang="en-US" altLang="zh-CN" sz="2400" dirty="0"/>
              <a:t>(</a:t>
            </a:r>
            <a:r>
              <a:rPr lang="en-US" altLang="zh-CN" sz="2400" i="1" dirty="0"/>
              <a:t>n</a:t>
            </a:r>
            <a:r>
              <a:rPr lang="en-US" altLang="zh-CN" sz="2400" dirty="0"/>
              <a:t>) = </a:t>
            </a:r>
            <a:r>
              <a:rPr lang="en-US" altLang="zh-CN" sz="2400" i="1" dirty="0">
                <a:sym typeface="Symbol" panose="05050102010706020507" pitchFamily="18" charset="2"/>
              </a:rPr>
              <a:t>o</a:t>
            </a:r>
            <a:r>
              <a:rPr lang="en-US" altLang="zh-CN" sz="2400" dirty="0"/>
              <a:t>(</a:t>
            </a:r>
            <a:r>
              <a:rPr lang="en-US" altLang="zh-CN" sz="2400" i="1" dirty="0" err="1"/>
              <a:t>n</a:t>
            </a:r>
            <a:r>
              <a:rPr lang="en-US" altLang="zh-CN" sz="2400" i="1" baseline="30000" dirty="0" err="1"/>
              <a:t>k</a:t>
            </a:r>
            <a:r>
              <a:rPr lang="en-US" altLang="zh-CN" sz="2400" dirty="0"/>
              <a:t>) ;</a:t>
            </a:r>
          </a:p>
          <a:p>
            <a:pPr>
              <a:lnSpc>
                <a:spcPct val="150000"/>
              </a:lnSpc>
              <a:buFont typeface="Wingdings" panose="05000000000000000000" pitchFamily="2" charset="2"/>
              <a:buNone/>
            </a:pPr>
            <a:r>
              <a:rPr lang="en-US" altLang="zh-CN" sz="2400" i="1" dirty="0">
                <a:sym typeface="Symbol" panose="05050102010706020507" pitchFamily="18" charset="2"/>
              </a:rPr>
              <a:t>k </a:t>
            </a:r>
            <a:r>
              <a:rPr lang="en-US" altLang="zh-CN" sz="2400" dirty="0">
                <a:sym typeface="Symbol" panose="05050102010706020507" pitchFamily="18" charset="2"/>
              </a:rPr>
              <a:t>&lt; </a:t>
            </a:r>
            <a:r>
              <a:rPr lang="en-US" altLang="zh-CN" sz="2400" i="1" dirty="0">
                <a:sym typeface="Symbol" panose="05050102010706020507" pitchFamily="18" charset="2"/>
              </a:rPr>
              <a:t>d</a:t>
            </a:r>
            <a:r>
              <a:rPr lang="en-US" altLang="zh-CN" sz="2400" dirty="0">
                <a:sym typeface="Symbol" panose="05050102010706020507" pitchFamily="18" charset="2"/>
              </a:rPr>
              <a:t> </a:t>
            </a:r>
            <a:r>
              <a:rPr lang="en-US" altLang="zh-CN" sz="2400" i="1" dirty="0"/>
              <a:t> p</a:t>
            </a:r>
            <a:r>
              <a:rPr lang="en-US" altLang="zh-CN" sz="2400" dirty="0"/>
              <a:t>(</a:t>
            </a:r>
            <a:r>
              <a:rPr lang="en-US" altLang="zh-CN" sz="2400" i="1" dirty="0"/>
              <a:t>n</a:t>
            </a:r>
            <a:r>
              <a:rPr lang="en-US" altLang="zh-CN" sz="2400" dirty="0"/>
              <a:t>) = </a:t>
            </a:r>
            <a:r>
              <a:rPr lang="en-US" altLang="zh-CN" sz="2400" i="1" dirty="0">
                <a:sym typeface="Symbol" panose="05050102010706020507" pitchFamily="18" charset="2"/>
              </a:rPr>
              <a:t></a:t>
            </a:r>
            <a:r>
              <a:rPr lang="en-US" altLang="zh-CN" sz="2400" dirty="0"/>
              <a:t>(</a:t>
            </a:r>
            <a:r>
              <a:rPr lang="en-US" altLang="zh-CN" sz="2400" i="1" dirty="0" err="1"/>
              <a:t>n</a:t>
            </a:r>
            <a:r>
              <a:rPr lang="en-US" altLang="zh-CN" sz="2400" i="1" baseline="30000" dirty="0" err="1"/>
              <a:t>k</a:t>
            </a:r>
            <a:r>
              <a:rPr lang="en-US" altLang="zh-CN" sz="2400" dirty="0"/>
              <a:t>) .</a:t>
            </a:r>
          </a:p>
        </p:txBody>
      </p:sp>
    </p:spTree>
    <p:extLst>
      <p:ext uri="{BB962C8B-B14F-4D97-AF65-F5344CB8AC3E}">
        <p14:creationId xmlns:p14="http://schemas.microsoft.com/office/powerpoint/2010/main" val="90265402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C32F0028-4D0D-CE13-C5E4-7E37E3731F68}"/>
              </a:ext>
            </a:extLst>
          </p:cNvPr>
          <p:cNvSpPr>
            <a:spLocks noGrp="1" noChangeArrowheads="1"/>
          </p:cNvSpPr>
          <p:nvPr>
            <p:ph type="body" idx="1"/>
          </p:nvPr>
        </p:nvSpPr>
        <p:spPr>
          <a:xfrm>
            <a:off x="642938" y="500063"/>
            <a:ext cx="7929562" cy="5546725"/>
          </a:xfrm>
        </p:spPr>
        <p:txBody>
          <a:bodyPr/>
          <a:lstStyle/>
          <a:p>
            <a:pPr>
              <a:lnSpc>
                <a:spcPct val="120000"/>
              </a:lnSpc>
              <a:buFont typeface="Wingdings" panose="05000000000000000000" pitchFamily="2" charset="2"/>
              <a:buNone/>
            </a:pPr>
            <a:r>
              <a:rPr lang="zh-CN" altLang="en-US" sz="2400" b="1" dirty="0">
                <a:solidFill>
                  <a:srgbClr val="3907F1"/>
                </a:solidFill>
                <a:sym typeface="Symbol" panose="05050102010706020507" pitchFamily="18" charset="2"/>
              </a:rPr>
              <a:t>（</a:t>
            </a:r>
            <a:r>
              <a:rPr lang="en-US" altLang="zh-CN" sz="2400" b="1" dirty="0">
                <a:solidFill>
                  <a:srgbClr val="3907F1"/>
                </a:solidFill>
                <a:sym typeface="Symbol" panose="05050102010706020507" pitchFamily="18" charset="2"/>
              </a:rPr>
              <a:t>4</a:t>
            </a:r>
            <a:r>
              <a:rPr lang="zh-CN" altLang="en-US" sz="2400" b="1" dirty="0">
                <a:solidFill>
                  <a:srgbClr val="3907F1"/>
                </a:solidFill>
                <a:sym typeface="Symbol" panose="05050102010706020507" pitchFamily="18" charset="2"/>
              </a:rPr>
              <a:t>）指数函数</a:t>
            </a:r>
          </a:p>
          <a:p>
            <a:pPr>
              <a:lnSpc>
                <a:spcPct val="120000"/>
              </a:lnSpc>
              <a:buFont typeface="Wingdings" panose="05000000000000000000" pitchFamily="2" charset="2"/>
              <a:buNone/>
            </a:pPr>
            <a:r>
              <a:rPr lang="zh-CN" altLang="en-US" sz="2400" dirty="0">
                <a:sym typeface="Symbol" panose="05050102010706020507" pitchFamily="18" charset="2"/>
              </a:rPr>
              <a:t> 对于正整数</a:t>
            </a:r>
            <a:r>
              <a:rPr lang="en-US" altLang="zh-CN" sz="2400" i="1" dirty="0">
                <a:sym typeface="Symbol" panose="05050102010706020507" pitchFamily="18" charset="2"/>
              </a:rPr>
              <a:t>m</a:t>
            </a:r>
            <a:r>
              <a:rPr lang="en-US" altLang="zh-CN" sz="2400" dirty="0" smtClean="0">
                <a:sym typeface="Symbol" panose="05050102010706020507" pitchFamily="18" charset="2"/>
              </a:rPr>
              <a:t>, </a:t>
            </a:r>
            <a:r>
              <a:rPr lang="en-US" altLang="zh-CN" sz="2400" i="1" dirty="0" smtClean="0">
                <a:sym typeface="Symbol" panose="05050102010706020507" pitchFamily="18" charset="2"/>
              </a:rPr>
              <a:t>n</a:t>
            </a:r>
            <a:r>
              <a:rPr lang="zh-CN" altLang="en-US" sz="2400" dirty="0">
                <a:sym typeface="Symbol" panose="05050102010706020507" pitchFamily="18" charset="2"/>
              </a:rPr>
              <a:t>和实数</a:t>
            </a:r>
            <a:r>
              <a:rPr lang="en-US" altLang="zh-CN" sz="2400" i="1" dirty="0">
                <a:sym typeface="Symbol" panose="05050102010706020507" pitchFamily="18" charset="2"/>
              </a:rPr>
              <a:t>a</a:t>
            </a:r>
            <a:r>
              <a:rPr lang="en-US" altLang="zh-CN" sz="2400" dirty="0">
                <a:sym typeface="Symbol" panose="05050102010706020507" pitchFamily="18" charset="2"/>
              </a:rPr>
              <a:t>&gt;0:</a:t>
            </a:r>
          </a:p>
          <a:p>
            <a:pPr>
              <a:lnSpc>
                <a:spcPct val="120000"/>
              </a:lnSpc>
              <a:buFont typeface="Wingdings" panose="05000000000000000000" pitchFamily="2" charset="2"/>
              <a:buNone/>
            </a:pPr>
            <a:r>
              <a:rPr lang="en-US" altLang="zh-CN" sz="2400" i="1" dirty="0"/>
              <a:t> a</a:t>
            </a:r>
            <a:r>
              <a:rPr lang="en-US" altLang="zh-CN" sz="2400" baseline="30000" dirty="0"/>
              <a:t>0</a:t>
            </a:r>
            <a:r>
              <a:rPr lang="en-US" altLang="zh-CN" sz="2400" dirty="0"/>
              <a:t>=1; </a:t>
            </a:r>
            <a:r>
              <a:rPr lang="en-US" altLang="zh-CN" sz="2400" i="1" dirty="0"/>
              <a:t>a</a:t>
            </a:r>
            <a:r>
              <a:rPr lang="en-US" altLang="zh-CN" sz="2400" baseline="30000" dirty="0"/>
              <a:t>1</a:t>
            </a:r>
            <a:r>
              <a:rPr lang="en-US" altLang="zh-CN" sz="2400" dirty="0"/>
              <a:t>=</a:t>
            </a:r>
            <a:r>
              <a:rPr lang="en-US" altLang="zh-CN" sz="2400" i="1" dirty="0"/>
              <a:t>a </a:t>
            </a:r>
            <a:r>
              <a:rPr lang="en-US" altLang="zh-CN" sz="2400" dirty="0"/>
              <a:t>;</a:t>
            </a:r>
          </a:p>
          <a:p>
            <a:pPr>
              <a:lnSpc>
                <a:spcPct val="120000"/>
              </a:lnSpc>
              <a:buFont typeface="Wingdings" panose="05000000000000000000" pitchFamily="2" charset="2"/>
              <a:buNone/>
            </a:pPr>
            <a:r>
              <a:rPr lang="en-US" altLang="zh-CN" sz="2400" dirty="0"/>
              <a:t> </a:t>
            </a:r>
            <a:r>
              <a:rPr lang="en-US" altLang="zh-CN" sz="2400" i="1" dirty="0"/>
              <a:t>a</a:t>
            </a:r>
            <a:r>
              <a:rPr lang="en-US" altLang="zh-CN" sz="2400" baseline="30000" dirty="0"/>
              <a:t>-1</a:t>
            </a:r>
            <a:r>
              <a:rPr lang="en-US" altLang="zh-CN" sz="2400" dirty="0"/>
              <a:t>=1/</a:t>
            </a:r>
            <a:r>
              <a:rPr lang="en-US" altLang="zh-CN" sz="2400" i="1" dirty="0"/>
              <a:t>a </a:t>
            </a:r>
            <a:r>
              <a:rPr lang="en-US" altLang="zh-CN" sz="2400" dirty="0"/>
              <a:t>; </a:t>
            </a:r>
            <a:r>
              <a:rPr lang="en-US" altLang="zh-CN" sz="2400" dirty="0">
                <a:sym typeface="Symbol" panose="05050102010706020507" pitchFamily="18" charset="2"/>
              </a:rPr>
              <a:t> (</a:t>
            </a:r>
            <a:r>
              <a:rPr lang="en-US" altLang="zh-CN" sz="2400" i="1" dirty="0"/>
              <a:t>a</a:t>
            </a:r>
            <a:r>
              <a:rPr lang="en-US" altLang="zh-CN" sz="2400" i="1" baseline="30000" dirty="0"/>
              <a:t>m</a:t>
            </a:r>
            <a:r>
              <a:rPr lang="en-US" altLang="zh-CN" sz="2400" dirty="0"/>
              <a:t>)</a:t>
            </a:r>
            <a:r>
              <a:rPr lang="en-US" altLang="zh-CN" sz="2400" i="1" baseline="30000" dirty="0"/>
              <a:t>n </a:t>
            </a:r>
            <a:r>
              <a:rPr lang="en-US" altLang="zh-CN" sz="2400" dirty="0"/>
              <a:t>= </a:t>
            </a:r>
            <a:r>
              <a:rPr lang="en-US" altLang="zh-CN" sz="2400" i="1" dirty="0" err="1"/>
              <a:t>a</a:t>
            </a:r>
            <a:r>
              <a:rPr lang="en-US" altLang="zh-CN" sz="2400" i="1" baseline="30000" dirty="0" err="1"/>
              <a:t>mn</a:t>
            </a:r>
            <a:r>
              <a:rPr lang="en-US" altLang="zh-CN" sz="2400" i="1" baseline="30000" dirty="0"/>
              <a:t> </a:t>
            </a:r>
            <a:r>
              <a:rPr lang="en-US" altLang="zh-CN" sz="2400" dirty="0"/>
              <a:t>;</a:t>
            </a:r>
            <a:r>
              <a:rPr lang="en-US" altLang="zh-CN" sz="2400" i="1" dirty="0">
                <a:sym typeface="Symbol" panose="05050102010706020507" pitchFamily="18" charset="2"/>
              </a:rPr>
              <a:t> </a:t>
            </a:r>
          </a:p>
          <a:p>
            <a:pPr>
              <a:lnSpc>
                <a:spcPct val="120000"/>
              </a:lnSpc>
              <a:buFont typeface="Wingdings" panose="05000000000000000000" pitchFamily="2" charset="2"/>
              <a:buNone/>
            </a:pPr>
            <a:r>
              <a:rPr lang="en-US" altLang="zh-CN" sz="2400" dirty="0">
                <a:sym typeface="Symbol" panose="05050102010706020507" pitchFamily="18" charset="2"/>
              </a:rPr>
              <a:t>(</a:t>
            </a:r>
            <a:r>
              <a:rPr lang="en-US" altLang="zh-CN" sz="2400" i="1" dirty="0"/>
              <a:t>a</a:t>
            </a:r>
            <a:r>
              <a:rPr lang="en-US" altLang="zh-CN" sz="2400" i="1" baseline="30000" dirty="0"/>
              <a:t>m</a:t>
            </a:r>
            <a:r>
              <a:rPr lang="en-US" altLang="zh-CN" sz="2400" dirty="0"/>
              <a:t>)</a:t>
            </a:r>
            <a:r>
              <a:rPr lang="en-US" altLang="zh-CN" sz="2400" i="1" baseline="30000" dirty="0"/>
              <a:t>n </a:t>
            </a:r>
            <a:r>
              <a:rPr lang="en-US" altLang="zh-CN" sz="2400" dirty="0"/>
              <a:t>= </a:t>
            </a:r>
            <a:r>
              <a:rPr lang="en-US" altLang="zh-CN" sz="2400" dirty="0">
                <a:sym typeface="Symbol" panose="05050102010706020507" pitchFamily="18" charset="2"/>
              </a:rPr>
              <a:t>(</a:t>
            </a:r>
            <a:r>
              <a:rPr lang="en-US" altLang="zh-CN" sz="2400" i="1" dirty="0"/>
              <a:t>a</a:t>
            </a:r>
            <a:r>
              <a:rPr lang="en-US" altLang="zh-CN" sz="2400" i="1" baseline="30000" dirty="0"/>
              <a:t>n</a:t>
            </a:r>
            <a:r>
              <a:rPr lang="en-US" altLang="zh-CN" sz="2400" dirty="0"/>
              <a:t>)</a:t>
            </a:r>
            <a:r>
              <a:rPr lang="en-US" altLang="zh-CN" sz="2400" i="1" baseline="30000" dirty="0"/>
              <a:t>m </a:t>
            </a:r>
            <a:r>
              <a:rPr lang="en-US" altLang="zh-CN" sz="2400" dirty="0"/>
              <a:t>;</a:t>
            </a:r>
            <a:r>
              <a:rPr lang="en-US" altLang="zh-CN" sz="2400" i="1" dirty="0">
                <a:sym typeface="Symbol" panose="05050102010706020507" pitchFamily="18" charset="2"/>
              </a:rPr>
              <a:t>  </a:t>
            </a:r>
          </a:p>
          <a:p>
            <a:pPr>
              <a:lnSpc>
                <a:spcPct val="120000"/>
              </a:lnSpc>
              <a:buFont typeface="Wingdings" panose="05000000000000000000" pitchFamily="2" charset="2"/>
              <a:buNone/>
            </a:pPr>
            <a:r>
              <a:rPr lang="en-US" altLang="zh-CN" sz="2400" i="1" dirty="0"/>
              <a:t> </a:t>
            </a:r>
            <a:r>
              <a:rPr lang="en-US" altLang="zh-CN" sz="2400" i="1" dirty="0" err="1"/>
              <a:t>a</a:t>
            </a:r>
            <a:r>
              <a:rPr lang="en-US" altLang="zh-CN" sz="2400" i="1" baseline="30000" dirty="0" err="1"/>
              <a:t>m</a:t>
            </a:r>
            <a:r>
              <a:rPr lang="en-US" altLang="zh-CN" sz="2400" i="1" dirty="0" err="1"/>
              <a:t>a</a:t>
            </a:r>
            <a:r>
              <a:rPr lang="en-US" altLang="zh-CN" sz="2400" i="1" baseline="30000" dirty="0" err="1"/>
              <a:t>n</a:t>
            </a:r>
            <a:r>
              <a:rPr lang="en-US" altLang="zh-CN" sz="2400" i="1" baseline="30000" dirty="0"/>
              <a:t>  </a:t>
            </a:r>
            <a:r>
              <a:rPr lang="en-US" altLang="zh-CN" sz="2400" i="1" dirty="0"/>
              <a:t>=</a:t>
            </a:r>
            <a:r>
              <a:rPr lang="en-US" altLang="zh-CN" sz="2400" i="1" baseline="30000" dirty="0"/>
              <a:t> </a:t>
            </a:r>
            <a:r>
              <a:rPr lang="en-US" altLang="zh-CN" sz="2400" i="1" dirty="0" err="1"/>
              <a:t>a</a:t>
            </a:r>
            <a:r>
              <a:rPr lang="en-US" altLang="zh-CN" sz="2400" i="1" baseline="30000" dirty="0" err="1"/>
              <a:t>m+n</a:t>
            </a:r>
            <a:r>
              <a:rPr lang="en-US" altLang="zh-CN" sz="2400" i="1" baseline="30000" dirty="0"/>
              <a:t> </a:t>
            </a:r>
            <a:r>
              <a:rPr lang="en-US" altLang="zh-CN" sz="2400" dirty="0"/>
              <a:t>;</a:t>
            </a:r>
          </a:p>
          <a:p>
            <a:pPr>
              <a:lnSpc>
                <a:spcPct val="120000"/>
              </a:lnSpc>
              <a:buFont typeface="Wingdings" panose="05000000000000000000" pitchFamily="2" charset="2"/>
              <a:buNone/>
            </a:pPr>
            <a:r>
              <a:rPr lang="en-US" altLang="zh-CN" sz="2400" dirty="0"/>
              <a:t> </a:t>
            </a:r>
          </a:p>
          <a:p>
            <a:pPr>
              <a:lnSpc>
                <a:spcPct val="120000"/>
              </a:lnSpc>
              <a:buFont typeface="Wingdings" panose="05000000000000000000" pitchFamily="2" charset="2"/>
              <a:buNone/>
            </a:pPr>
            <a:endParaRPr lang="en-US" altLang="zh-CN" sz="2400" i="1" dirty="0"/>
          </a:p>
          <a:p>
            <a:pPr>
              <a:lnSpc>
                <a:spcPct val="120000"/>
              </a:lnSpc>
              <a:buFont typeface="Wingdings" panose="05000000000000000000" pitchFamily="2" charset="2"/>
              <a:buNone/>
            </a:pPr>
            <a:r>
              <a:rPr lang="en-US" altLang="zh-CN" sz="2400" i="1" dirty="0"/>
              <a:t>a</a:t>
            </a:r>
            <a:r>
              <a:rPr lang="en-US" altLang="zh-CN" sz="2400" dirty="0"/>
              <a:t>&gt;1 </a:t>
            </a:r>
            <a:r>
              <a:rPr lang="en-US" altLang="zh-CN" sz="2400" dirty="0">
                <a:sym typeface="Symbol" panose="05050102010706020507" pitchFamily="18" charset="2"/>
              </a:rPr>
              <a:t> </a:t>
            </a:r>
            <a:r>
              <a:rPr lang="en-US" altLang="zh-CN" sz="2400" i="1" dirty="0">
                <a:sym typeface="Symbol" panose="05050102010706020507" pitchFamily="18" charset="2"/>
              </a:rPr>
              <a:t>a</a:t>
            </a:r>
            <a:r>
              <a:rPr lang="en-US" altLang="zh-CN" sz="2400" i="1" baseline="30000" dirty="0">
                <a:sym typeface="Symbol" panose="05050102010706020507" pitchFamily="18" charset="2"/>
              </a:rPr>
              <a:t>n</a:t>
            </a:r>
            <a:r>
              <a:rPr lang="zh-CN" altLang="en-US" sz="2400" dirty="0">
                <a:sym typeface="Symbol" panose="05050102010706020507" pitchFamily="18" charset="2"/>
              </a:rPr>
              <a:t>为</a:t>
            </a:r>
            <a:r>
              <a:rPr lang="zh-CN" altLang="en-US" sz="2400" dirty="0"/>
              <a:t>单调递增函数</a:t>
            </a:r>
            <a:r>
              <a:rPr lang="en-US" altLang="zh-CN" sz="2400" dirty="0"/>
              <a:t>;</a:t>
            </a:r>
          </a:p>
          <a:p>
            <a:pPr>
              <a:lnSpc>
                <a:spcPct val="120000"/>
              </a:lnSpc>
              <a:buFont typeface="Wingdings" panose="05000000000000000000" pitchFamily="2" charset="2"/>
              <a:buNone/>
            </a:pPr>
            <a:r>
              <a:rPr lang="en-US" altLang="zh-CN" sz="2400" i="1" dirty="0"/>
              <a:t> a</a:t>
            </a:r>
            <a:r>
              <a:rPr lang="en-US" altLang="zh-CN" sz="2400" dirty="0"/>
              <a:t>&gt;1 </a:t>
            </a:r>
            <a:r>
              <a:rPr lang="en-US" altLang="zh-CN" sz="2400" dirty="0">
                <a:sym typeface="Symbol" panose="05050102010706020507" pitchFamily="18" charset="2"/>
              </a:rPr>
              <a:t>                      </a:t>
            </a:r>
            <a:r>
              <a:rPr lang="en-US" altLang="zh-CN" sz="2400" i="1" dirty="0" err="1">
                <a:sym typeface="Symbol" panose="05050102010706020507" pitchFamily="18" charset="2"/>
              </a:rPr>
              <a:t>n</a:t>
            </a:r>
            <a:r>
              <a:rPr lang="en-US" altLang="zh-CN" sz="2400" i="1" baseline="30000" dirty="0" err="1">
                <a:sym typeface="Symbol" panose="05050102010706020507" pitchFamily="18" charset="2"/>
              </a:rPr>
              <a:t>b</a:t>
            </a:r>
            <a:r>
              <a:rPr lang="en-US" altLang="zh-CN" sz="2400" dirty="0">
                <a:sym typeface="Symbol" panose="05050102010706020507" pitchFamily="18" charset="2"/>
              </a:rPr>
              <a:t> = </a:t>
            </a:r>
            <a:r>
              <a:rPr lang="en-US" altLang="zh-CN" sz="2400" i="1" dirty="0">
                <a:sym typeface="Symbol" panose="05050102010706020507" pitchFamily="18" charset="2"/>
              </a:rPr>
              <a:t>o</a:t>
            </a:r>
            <a:r>
              <a:rPr lang="en-US" altLang="zh-CN" sz="2400" dirty="0">
                <a:sym typeface="Symbol" panose="05050102010706020507" pitchFamily="18" charset="2"/>
              </a:rPr>
              <a:t>(</a:t>
            </a:r>
            <a:r>
              <a:rPr lang="en-US" altLang="zh-CN" sz="2400" i="1" dirty="0">
                <a:sym typeface="Symbol" panose="05050102010706020507" pitchFamily="18" charset="2"/>
              </a:rPr>
              <a:t>a</a:t>
            </a:r>
            <a:r>
              <a:rPr lang="en-US" altLang="zh-CN" sz="2400" i="1" baseline="30000" dirty="0">
                <a:sym typeface="Symbol" panose="05050102010706020507" pitchFamily="18" charset="2"/>
              </a:rPr>
              <a:t>n</a:t>
            </a:r>
            <a:r>
              <a:rPr lang="en-US" altLang="zh-CN" sz="2400" dirty="0">
                <a:sym typeface="Symbol" panose="05050102010706020507" pitchFamily="18" charset="2"/>
              </a:rPr>
              <a:t>)</a:t>
            </a:r>
          </a:p>
        </p:txBody>
      </p:sp>
      <p:sp>
        <p:nvSpPr>
          <p:cNvPr id="67587" name="Rectangle 5">
            <a:extLst>
              <a:ext uri="{FF2B5EF4-FFF2-40B4-BE49-F238E27FC236}">
                <a16:creationId xmlns:a16="http://schemas.microsoft.com/office/drawing/2014/main" id="{9B799DE9-7E53-3B6F-8C6C-8755020DE3D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67588" name="Object 2">
            <a:extLst>
              <a:ext uri="{FF2B5EF4-FFF2-40B4-BE49-F238E27FC236}">
                <a16:creationId xmlns:a16="http://schemas.microsoft.com/office/drawing/2014/main" id="{D849427E-6A3D-B47B-C847-BC31B26ACF85}"/>
              </a:ext>
            </a:extLst>
          </p:cNvPr>
          <p:cNvGraphicFramePr>
            <a:graphicFrameLocks noChangeAspect="1"/>
          </p:cNvGraphicFramePr>
          <p:nvPr/>
        </p:nvGraphicFramePr>
        <p:xfrm>
          <a:off x="1908175" y="5013325"/>
          <a:ext cx="1249363" cy="738188"/>
        </p:xfrm>
        <a:graphic>
          <a:graphicData uri="http://schemas.openxmlformats.org/presentationml/2006/ole">
            <mc:AlternateContent xmlns:mc="http://schemas.openxmlformats.org/markup-compatibility/2006">
              <mc:Choice xmlns:v="urn:schemas-microsoft-com:vml" Requires="v">
                <p:oleObj spid="_x0000_s17419" name="公式" r:id="rId3" imgW="698500" imgH="419100" progId="Equation.3">
                  <p:embed/>
                </p:oleObj>
              </mc:Choice>
              <mc:Fallback>
                <p:oleObj name="公式" r:id="rId3" imgW="698500" imgH="419100" progId="Equation.3">
                  <p:embed/>
                  <p:pic>
                    <p:nvPicPr>
                      <p:cNvPr id="67588" name="Object 2">
                        <a:extLst>
                          <a:ext uri="{FF2B5EF4-FFF2-40B4-BE49-F238E27FC236}">
                            <a16:creationId xmlns:a16="http://schemas.microsoft.com/office/drawing/2014/main" id="{D849427E-6A3D-B47B-C847-BC31B26AC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013325"/>
                        <a:ext cx="12493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7589" name="图片 1">
            <a:extLst>
              <a:ext uri="{FF2B5EF4-FFF2-40B4-BE49-F238E27FC236}">
                <a16:creationId xmlns:a16="http://schemas.microsoft.com/office/drawing/2014/main" id="{61D40978-21D5-876E-BE9C-EDF8423198A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00488" y="1811338"/>
            <a:ext cx="495776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8502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a:extLst>
              <a:ext uri="{FF2B5EF4-FFF2-40B4-BE49-F238E27FC236}">
                <a16:creationId xmlns:a16="http://schemas.microsoft.com/office/drawing/2014/main" id="{BD57B9B5-3936-8075-B54A-730D913E6955}"/>
              </a:ext>
            </a:extLst>
          </p:cNvPr>
          <p:cNvSpPr>
            <a:spLocks noGrp="1" noChangeArrowheads="1"/>
          </p:cNvSpPr>
          <p:nvPr>
            <p:ph type="body" idx="1"/>
          </p:nvPr>
        </p:nvSpPr>
        <p:spPr>
          <a:xfrm>
            <a:off x="1508274" y="2112961"/>
            <a:ext cx="7129462" cy="5330825"/>
          </a:xfrm>
        </p:spPr>
        <p:txBody>
          <a:bodyPr/>
          <a:lstStyle/>
          <a:p>
            <a:pPr>
              <a:buFont typeface="Wingdings" panose="05000000000000000000" pitchFamily="2" charset="2"/>
              <a:buNone/>
            </a:pPr>
            <a:endParaRPr lang="en-US" altLang="zh-CN" sz="2000" dirty="0"/>
          </a:p>
          <a:p>
            <a:pPr>
              <a:buFont typeface="Wingdings" panose="05000000000000000000" pitchFamily="2" charset="2"/>
              <a:buNone/>
            </a:pPr>
            <a:endParaRPr lang="en-US" altLang="zh-CN" sz="2000" dirty="0"/>
          </a:p>
          <a:p>
            <a:pPr>
              <a:buFont typeface="Wingdings" panose="05000000000000000000" pitchFamily="2" charset="2"/>
              <a:buNone/>
            </a:pPr>
            <a:r>
              <a:rPr lang="en-US" altLang="zh-CN" sz="2000" i="1" dirty="0" smtClean="0"/>
              <a:t>   e</a:t>
            </a:r>
            <a:r>
              <a:rPr lang="en-US" altLang="zh-CN" sz="2000" i="1" baseline="30000" dirty="0" smtClean="0"/>
              <a:t>x</a:t>
            </a:r>
            <a:r>
              <a:rPr lang="en-US" altLang="zh-CN" sz="2000" dirty="0" smtClean="0"/>
              <a:t> </a:t>
            </a:r>
            <a:r>
              <a:rPr lang="en-US" altLang="zh-CN" sz="2000" dirty="0">
                <a:sym typeface="Symbol" panose="05050102010706020507" pitchFamily="18" charset="2"/>
              </a:rPr>
              <a:t> 1+</a:t>
            </a:r>
            <a:r>
              <a:rPr lang="en-US" altLang="zh-CN" sz="2000" i="1" dirty="0">
                <a:sym typeface="Symbol" panose="05050102010706020507" pitchFamily="18" charset="2"/>
              </a:rPr>
              <a:t>x</a:t>
            </a:r>
            <a:r>
              <a:rPr lang="en-US" altLang="zh-CN" sz="2000" dirty="0">
                <a:sym typeface="Symbol" panose="05050102010706020507" pitchFamily="18" charset="2"/>
              </a:rPr>
              <a:t>;</a:t>
            </a:r>
            <a:endParaRPr lang="en-US" altLang="zh-CN" sz="2000" dirty="0"/>
          </a:p>
          <a:p>
            <a:pPr>
              <a:lnSpc>
                <a:spcPct val="150000"/>
              </a:lnSpc>
              <a:buFont typeface="Wingdings" panose="05000000000000000000" pitchFamily="2" charset="2"/>
              <a:buNone/>
            </a:pPr>
            <a:r>
              <a:rPr lang="en-US" altLang="zh-CN" sz="2000" i="1" dirty="0" smtClean="0">
                <a:sym typeface="Symbol" panose="05050102010706020507" pitchFamily="18" charset="2"/>
              </a:rPr>
              <a:t>   |</a:t>
            </a:r>
            <a:r>
              <a:rPr lang="en-US" altLang="zh-CN" sz="2000" i="1" dirty="0">
                <a:sym typeface="Symbol" panose="05050102010706020507" pitchFamily="18" charset="2"/>
              </a:rPr>
              <a:t>x| </a:t>
            </a:r>
            <a:r>
              <a:rPr lang="en-US" altLang="zh-CN" sz="2000" dirty="0">
                <a:sym typeface="Symbol" panose="05050102010706020507" pitchFamily="18" charset="2"/>
              </a:rPr>
              <a:t>1  1+</a:t>
            </a:r>
            <a:r>
              <a:rPr lang="en-US" altLang="zh-CN" sz="2000" i="1" dirty="0">
                <a:sym typeface="Symbol" panose="05050102010706020507" pitchFamily="18" charset="2"/>
              </a:rPr>
              <a:t>x</a:t>
            </a:r>
            <a:r>
              <a:rPr lang="en-US" altLang="zh-CN" sz="2000" dirty="0">
                <a:sym typeface="Symbol" panose="05050102010706020507" pitchFamily="18" charset="2"/>
              </a:rPr>
              <a:t>  </a:t>
            </a:r>
            <a:r>
              <a:rPr lang="en-US" altLang="zh-CN" sz="2000" i="1" dirty="0"/>
              <a:t>e</a:t>
            </a:r>
            <a:r>
              <a:rPr lang="en-US" altLang="zh-CN" sz="2000" i="1" baseline="30000" dirty="0"/>
              <a:t>x</a:t>
            </a:r>
            <a:r>
              <a:rPr lang="en-US" altLang="zh-CN" sz="2000" dirty="0"/>
              <a:t> </a:t>
            </a:r>
            <a:r>
              <a:rPr lang="en-US" altLang="zh-CN" sz="2000" dirty="0">
                <a:sym typeface="Symbol" panose="05050102010706020507" pitchFamily="18" charset="2"/>
              </a:rPr>
              <a:t> 1+</a:t>
            </a:r>
            <a:r>
              <a:rPr lang="en-US" altLang="zh-CN" sz="2000" i="1" dirty="0">
                <a:sym typeface="Symbol" panose="05050102010706020507" pitchFamily="18" charset="2"/>
              </a:rPr>
              <a:t>x+x</a:t>
            </a:r>
            <a:r>
              <a:rPr lang="en-US" altLang="zh-CN" sz="2000" baseline="30000" dirty="0">
                <a:sym typeface="Symbol" panose="05050102010706020507" pitchFamily="18" charset="2"/>
              </a:rPr>
              <a:t>2</a:t>
            </a:r>
            <a:r>
              <a:rPr lang="en-US" altLang="zh-CN" sz="2000" dirty="0">
                <a:sym typeface="Symbol" panose="05050102010706020507" pitchFamily="18" charset="2"/>
              </a:rPr>
              <a:t> ;</a:t>
            </a:r>
          </a:p>
          <a:p>
            <a:pPr>
              <a:lnSpc>
                <a:spcPct val="150000"/>
              </a:lnSpc>
              <a:buFont typeface="Wingdings" panose="05000000000000000000" pitchFamily="2" charset="2"/>
              <a:buNone/>
            </a:pPr>
            <a:r>
              <a:rPr lang="en-US" altLang="zh-CN" sz="2000" dirty="0">
                <a:sym typeface="Symbol" panose="05050102010706020507" pitchFamily="18" charset="2"/>
              </a:rPr>
              <a:t> </a:t>
            </a:r>
            <a:r>
              <a:rPr lang="en-US" altLang="zh-CN" sz="2000" i="1" dirty="0"/>
              <a:t>e</a:t>
            </a:r>
            <a:r>
              <a:rPr lang="en-US" altLang="zh-CN" sz="2000" i="1" baseline="30000" dirty="0"/>
              <a:t>x</a:t>
            </a:r>
            <a:r>
              <a:rPr lang="en-US" altLang="zh-CN" sz="2000" dirty="0"/>
              <a:t> </a:t>
            </a:r>
            <a:r>
              <a:rPr lang="en-US" altLang="zh-CN" sz="2000" dirty="0">
                <a:sym typeface="Symbol" panose="05050102010706020507" pitchFamily="18" charset="2"/>
              </a:rPr>
              <a:t>= 1+</a:t>
            </a:r>
            <a:r>
              <a:rPr lang="en-US" altLang="zh-CN" sz="2000" i="1" dirty="0">
                <a:sym typeface="Symbol" panose="05050102010706020507" pitchFamily="18" charset="2"/>
              </a:rPr>
              <a:t>x+ </a:t>
            </a:r>
            <a:r>
              <a:rPr lang="en-US" altLang="zh-CN" sz="2000" dirty="0">
                <a:sym typeface="Symbol" panose="05050102010706020507" pitchFamily="18" charset="2"/>
              </a:rPr>
              <a:t>(</a:t>
            </a:r>
            <a:r>
              <a:rPr lang="en-US" altLang="zh-CN" sz="2000" i="1" dirty="0">
                <a:sym typeface="Symbol" panose="05050102010706020507" pitchFamily="18" charset="2"/>
              </a:rPr>
              <a:t>x</a:t>
            </a:r>
            <a:r>
              <a:rPr lang="en-US" altLang="zh-CN" sz="2000" baseline="30000" dirty="0">
                <a:sym typeface="Symbol" panose="05050102010706020507" pitchFamily="18" charset="2"/>
              </a:rPr>
              <a:t>2</a:t>
            </a:r>
            <a:r>
              <a:rPr lang="en-US" altLang="zh-CN" sz="2000" dirty="0">
                <a:sym typeface="Symbol" panose="05050102010706020507" pitchFamily="18" charset="2"/>
              </a:rPr>
              <a:t>),  as </a:t>
            </a:r>
            <a:r>
              <a:rPr lang="en-US" altLang="zh-CN" sz="2000" i="1" dirty="0"/>
              <a:t>x</a:t>
            </a:r>
            <a:r>
              <a:rPr lang="en-US" altLang="zh-CN" sz="2000" dirty="0">
                <a:sym typeface="Symbol" panose="05050102010706020507" pitchFamily="18" charset="2"/>
              </a:rPr>
              <a:t>0;</a:t>
            </a:r>
          </a:p>
          <a:p>
            <a:pPr>
              <a:buFont typeface="Wingdings" panose="05000000000000000000" pitchFamily="2" charset="2"/>
              <a:buNone/>
            </a:pPr>
            <a:endParaRPr lang="en-US" altLang="zh-CN" sz="2000" dirty="0">
              <a:sym typeface="Symbol" panose="05050102010706020507" pitchFamily="18" charset="2"/>
            </a:endParaRPr>
          </a:p>
        </p:txBody>
      </p:sp>
      <p:sp>
        <p:nvSpPr>
          <p:cNvPr id="68611" name="Rectangle 5">
            <a:extLst>
              <a:ext uri="{FF2B5EF4-FFF2-40B4-BE49-F238E27FC236}">
                <a16:creationId xmlns:a16="http://schemas.microsoft.com/office/drawing/2014/main" id="{D147A997-0500-A052-11DF-87372C207D0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68612" name="Object 2">
            <a:extLst>
              <a:ext uri="{FF2B5EF4-FFF2-40B4-BE49-F238E27FC236}">
                <a16:creationId xmlns:a16="http://schemas.microsoft.com/office/drawing/2014/main" id="{521DE751-342F-186A-C786-E19A12A686A8}"/>
              </a:ext>
            </a:extLst>
          </p:cNvPr>
          <p:cNvGraphicFramePr>
            <a:graphicFrameLocks noChangeAspect="1"/>
          </p:cNvGraphicFramePr>
          <p:nvPr>
            <p:extLst>
              <p:ext uri="{D42A27DB-BD31-4B8C-83A1-F6EECF244321}">
                <p14:modId xmlns:p14="http://schemas.microsoft.com/office/powerpoint/2010/main" val="409105108"/>
              </p:ext>
            </p:extLst>
          </p:nvPr>
        </p:nvGraphicFramePr>
        <p:xfrm>
          <a:off x="2267744" y="1702414"/>
          <a:ext cx="4032250" cy="884238"/>
        </p:xfrm>
        <a:graphic>
          <a:graphicData uri="http://schemas.openxmlformats.org/presentationml/2006/ole">
            <mc:AlternateContent xmlns:mc="http://schemas.openxmlformats.org/markup-compatibility/2006">
              <mc:Choice xmlns:v="urn:schemas-microsoft-com:vml" Requires="v">
                <p:oleObj spid="_x0000_s18454" name="公式" r:id="rId3" imgW="2044700" imgH="444500" progId="Equation.3">
                  <p:embed/>
                </p:oleObj>
              </mc:Choice>
              <mc:Fallback>
                <p:oleObj name="公式" r:id="rId3" imgW="2044700" imgH="444500" progId="Equation.3">
                  <p:embed/>
                  <p:pic>
                    <p:nvPicPr>
                      <p:cNvPr id="68612" name="Object 2">
                        <a:extLst>
                          <a:ext uri="{FF2B5EF4-FFF2-40B4-BE49-F238E27FC236}">
                            <a16:creationId xmlns:a16="http://schemas.microsoft.com/office/drawing/2014/main" id="{521DE751-342F-186A-C786-E19A12A68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702414"/>
                        <a:ext cx="403225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3" name="Rectangle 7">
            <a:extLst>
              <a:ext uri="{FF2B5EF4-FFF2-40B4-BE49-F238E27FC236}">
                <a16:creationId xmlns:a16="http://schemas.microsoft.com/office/drawing/2014/main" id="{17571941-4CAD-A627-A5CE-C29E1DFC5D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68614" name="Object 3">
            <a:extLst>
              <a:ext uri="{FF2B5EF4-FFF2-40B4-BE49-F238E27FC236}">
                <a16:creationId xmlns:a16="http://schemas.microsoft.com/office/drawing/2014/main" id="{7D6445B5-DB7F-58A9-ABB5-EE2707C534CB}"/>
              </a:ext>
            </a:extLst>
          </p:cNvPr>
          <p:cNvGraphicFramePr>
            <a:graphicFrameLocks noChangeAspect="1"/>
          </p:cNvGraphicFramePr>
          <p:nvPr>
            <p:extLst>
              <p:ext uri="{D42A27DB-BD31-4B8C-83A1-F6EECF244321}">
                <p14:modId xmlns:p14="http://schemas.microsoft.com/office/powerpoint/2010/main" val="1831935733"/>
              </p:ext>
            </p:extLst>
          </p:nvPr>
        </p:nvGraphicFramePr>
        <p:xfrm>
          <a:off x="2771800" y="4778374"/>
          <a:ext cx="2465932" cy="1080120"/>
        </p:xfrm>
        <a:graphic>
          <a:graphicData uri="http://schemas.openxmlformats.org/presentationml/2006/ole">
            <mc:AlternateContent xmlns:mc="http://schemas.openxmlformats.org/markup-compatibility/2006">
              <mc:Choice xmlns:v="urn:schemas-microsoft-com:vml" Requires="v">
                <p:oleObj spid="_x0000_s18455" name="公式" r:id="rId5" imgW="1066800" imgH="469900" progId="Equation.3">
                  <p:embed/>
                </p:oleObj>
              </mc:Choice>
              <mc:Fallback>
                <p:oleObj name="公式" r:id="rId5" imgW="1066800" imgH="469900" progId="Equation.3">
                  <p:embed/>
                  <p:pic>
                    <p:nvPicPr>
                      <p:cNvPr id="68614" name="Object 3">
                        <a:extLst>
                          <a:ext uri="{FF2B5EF4-FFF2-40B4-BE49-F238E27FC236}">
                            <a16:creationId xmlns:a16="http://schemas.microsoft.com/office/drawing/2014/main" id="{7D6445B5-DB7F-58A9-ABB5-EE2707C534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4778374"/>
                        <a:ext cx="2465932" cy="1080120"/>
                      </a:xfrm>
                      <a:prstGeom prst="rect">
                        <a:avLst/>
                      </a:prstGeom>
                      <a:noFill/>
                      <a:ln>
                        <a:noFill/>
                      </a:ln>
                      <a:extLst/>
                    </p:spPr>
                  </p:pic>
                </p:oleObj>
              </mc:Fallback>
            </mc:AlternateContent>
          </a:graphicData>
        </a:graphic>
      </p:graphicFrame>
      <p:sp>
        <p:nvSpPr>
          <p:cNvPr id="2" name="矩形 1"/>
          <p:cNvSpPr/>
          <p:nvPr/>
        </p:nvSpPr>
        <p:spPr>
          <a:xfrm>
            <a:off x="899592" y="1052736"/>
            <a:ext cx="3262432" cy="461665"/>
          </a:xfrm>
          <a:prstGeom prst="rect">
            <a:avLst/>
          </a:prstGeom>
        </p:spPr>
        <p:txBody>
          <a:bodyPr wrap="none">
            <a:spAutoFit/>
          </a:bodyPr>
          <a:lstStyle/>
          <a:p>
            <a:r>
              <a:rPr lang="zh-CN" altLang="en-US" sz="2400" dirty="0">
                <a:solidFill>
                  <a:srgbClr val="333333"/>
                </a:solidFill>
              </a:rPr>
              <a:t>自然</a:t>
            </a:r>
            <a:r>
              <a:rPr lang="zh-CN" altLang="en-US" sz="2400" dirty="0" smtClean="0">
                <a:solidFill>
                  <a:srgbClr val="333333"/>
                </a:solidFill>
              </a:rPr>
              <a:t>指数</a:t>
            </a:r>
            <a:r>
              <a:rPr lang="zh-CN" altLang="en-US" sz="2400" dirty="0">
                <a:solidFill>
                  <a:srgbClr val="333333"/>
                </a:solidFill>
              </a:rPr>
              <a:t>泰勒展开公式</a:t>
            </a:r>
            <a:endParaRPr lang="zh-CN" altLang="en-US" sz="2400" dirty="0"/>
          </a:p>
        </p:txBody>
      </p:sp>
      <p:sp>
        <p:nvSpPr>
          <p:cNvPr id="8" name="矩形 7"/>
          <p:cNvSpPr/>
          <p:nvPr/>
        </p:nvSpPr>
        <p:spPr>
          <a:xfrm>
            <a:off x="885120" y="4429436"/>
            <a:ext cx="2339102" cy="461665"/>
          </a:xfrm>
          <a:prstGeom prst="rect">
            <a:avLst/>
          </a:prstGeom>
        </p:spPr>
        <p:txBody>
          <a:bodyPr wrap="none">
            <a:spAutoFit/>
          </a:bodyPr>
          <a:lstStyle/>
          <a:p>
            <a:r>
              <a:rPr lang="zh-CN" altLang="en-US" sz="2400" dirty="0" smtClean="0">
                <a:solidFill>
                  <a:srgbClr val="333333"/>
                </a:solidFill>
              </a:rPr>
              <a:t>自然指数的极限</a:t>
            </a:r>
            <a:endParaRPr lang="zh-CN" altLang="en-US" sz="2400" dirty="0"/>
          </a:p>
        </p:txBody>
      </p:sp>
    </p:spTree>
    <p:extLst>
      <p:ext uri="{BB962C8B-B14F-4D97-AF65-F5344CB8AC3E}">
        <p14:creationId xmlns:p14="http://schemas.microsoft.com/office/powerpoint/2010/main" val="336730948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417A3133-1AFE-6524-A8AB-826C7725D8E6}"/>
              </a:ext>
            </a:extLst>
          </p:cNvPr>
          <p:cNvSpPr>
            <a:spLocks noGrp="1" noChangeArrowheads="1"/>
          </p:cNvSpPr>
          <p:nvPr>
            <p:ph type="body" idx="1"/>
          </p:nvPr>
        </p:nvSpPr>
        <p:spPr>
          <a:xfrm>
            <a:off x="571500" y="428625"/>
            <a:ext cx="7772400" cy="5546725"/>
          </a:xfrm>
        </p:spPr>
        <p:txBody>
          <a:bodyPr/>
          <a:lstStyle/>
          <a:p>
            <a:pPr>
              <a:lnSpc>
                <a:spcPct val="120000"/>
              </a:lnSpc>
              <a:buFont typeface="Wingdings" panose="05000000000000000000" pitchFamily="2" charset="2"/>
              <a:buNone/>
            </a:pPr>
            <a:r>
              <a:rPr lang="zh-CN" altLang="en-US" sz="2400" b="1" dirty="0">
                <a:solidFill>
                  <a:srgbClr val="3907F1"/>
                </a:solidFill>
                <a:sym typeface="Symbol" panose="05050102010706020507" pitchFamily="18" charset="2"/>
              </a:rPr>
              <a:t>（</a:t>
            </a:r>
            <a:r>
              <a:rPr lang="en-US" altLang="zh-CN" sz="2400" b="1" dirty="0">
                <a:solidFill>
                  <a:srgbClr val="3907F1"/>
                </a:solidFill>
                <a:sym typeface="Symbol" panose="05050102010706020507" pitchFamily="18" charset="2"/>
              </a:rPr>
              <a:t>5</a:t>
            </a:r>
            <a:r>
              <a:rPr lang="zh-CN" altLang="en-US" sz="2400" b="1" dirty="0">
                <a:solidFill>
                  <a:srgbClr val="3907F1"/>
                </a:solidFill>
                <a:sym typeface="Symbol" panose="05050102010706020507" pitchFamily="18" charset="2"/>
              </a:rPr>
              <a:t>）对数函数</a:t>
            </a:r>
          </a:p>
          <a:p>
            <a:pPr>
              <a:lnSpc>
                <a:spcPct val="150000"/>
              </a:lnSpc>
              <a:buFont typeface="Wingdings" panose="05000000000000000000" pitchFamily="2" charset="2"/>
              <a:buNone/>
            </a:pPr>
            <a:r>
              <a:rPr lang="zh-CN" altLang="en-US" sz="2400" dirty="0">
                <a:sym typeface="Symbol" panose="05050102010706020507" pitchFamily="18" charset="2"/>
              </a:rPr>
              <a:t> </a:t>
            </a:r>
            <a:r>
              <a:rPr lang="en-US" altLang="zh-CN" sz="2400" dirty="0">
                <a:sym typeface="Symbol" panose="05050102010706020507" pitchFamily="18" charset="2"/>
              </a:rPr>
              <a:t>log </a:t>
            </a:r>
            <a:r>
              <a:rPr lang="en-US" altLang="zh-CN" sz="2400" i="1" dirty="0">
                <a:sym typeface="Symbol" panose="05050102010706020507" pitchFamily="18" charset="2"/>
              </a:rPr>
              <a:t>n </a:t>
            </a:r>
            <a:r>
              <a:rPr lang="en-US" altLang="zh-CN" sz="2400" dirty="0">
                <a:sym typeface="Symbol" panose="05050102010706020507" pitchFamily="18" charset="2"/>
              </a:rPr>
              <a:t>= log</a:t>
            </a:r>
            <a:r>
              <a:rPr lang="en-US" altLang="zh-CN" sz="2400" baseline="-25000" dirty="0">
                <a:sym typeface="Symbol" panose="05050102010706020507" pitchFamily="18" charset="2"/>
              </a:rPr>
              <a:t>2</a:t>
            </a:r>
            <a:r>
              <a:rPr lang="en-US" altLang="zh-CN" sz="2400" i="1" dirty="0">
                <a:sym typeface="Symbol" panose="05050102010706020507" pitchFamily="18" charset="2"/>
              </a:rPr>
              <a:t>n</a:t>
            </a:r>
            <a:r>
              <a:rPr lang="en-US" altLang="zh-CN" sz="2400" dirty="0">
                <a:sym typeface="Symbol" panose="05050102010706020507" pitchFamily="18" charset="2"/>
              </a:rPr>
              <a:t>;</a:t>
            </a:r>
          </a:p>
          <a:p>
            <a:pPr>
              <a:lnSpc>
                <a:spcPct val="150000"/>
              </a:lnSpc>
              <a:buFont typeface="Wingdings" panose="05000000000000000000" pitchFamily="2" charset="2"/>
              <a:buNone/>
            </a:pPr>
            <a:r>
              <a:rPr lang="en-US" altLang="zh-CN" sz="2400" i="1" dirty="0"/>
              <a:t> </a:t>
            </a:r>
            <a:r>
              <a:rPr lang="en-US" altLang="zh-CN" sz="2400" dirty="0" err="1">
                <a:sym typeface="Symbol" panose="05050102010706020507" pitchFamily="18" charset="2"/>
              </a:rPr>
              <a:t>lg</a:t>
            </a:r>
            <a:r>
              <a:rPr lang="en-US" altLang="zh-CN" sz="2400" dirty="0">
                <a:sym typeface="Symbol" panose="05050102010706020507" pitchFamily="18" charset="2"/>
              </a:rPr>
              <a:t> </a:t>
            </a:r>
            <a:r>
              <a:rPr lang="en-US" altLang="zh-CN" sz="2400" i="1" dirty="0">
                <a:sym typeface="Symbol" panose="05050102010706020507" pitchFamily="18" charset="2"/>
              </a:rPr>
              <a:t>n </a:t>
            </a:r>
            <a:r>
              <a:rPr lang="en-US" altLang="zh-CN" sz="2400" dirty="0">
                <a:sym typeface="Symbol" panose="05050102010706020507" pitchFamily="18" charset="2"/>
              </a:rPr>
              <a:t>= log</a:t>
            </a:r>
            <a:r>
              <a:rPr lang="en-US" altLang="zh-CN" sz="2400" baseline="-25000" dirty="0">
                <a:sym typeface="Symbol" panose="05050102010706020507" pitchFamily="18" charset="2"/>
              </a:rPr>
              <a:t>10</a:t>
            </a:r>
            <a:r>
              <a:rPr lang="en-US" altLang="zh-CN" sz="2400" i="1" dirty="0">
                <a:sym typeface="Symbol" panose="05050102010706020507" pitchFamily="18" charset="2"/>
              </a:rPr>
              <a:t>n</a:t>
            </a:r>
            <a:r>
              <a:rPr lang="en-US" altLang="zh-CN" sz="2400" dirty="0">
                <a:sym typeface="Symbol" panose="05050102010706020507" pitchFamily="18" charset="2"/>
              </a:rPr>
              <a:t>;</a:t>
            </a:r>
          </a:p>
          <a:p>
            <a:pPr>
              <a:lnSpc>
                <a:spcPct val="150000"/>
              </a:lnSpc>
              <a:buFont typeface="Wingdings" panose="05000000000000000000" pitchFamily="2" charset="2"/>
              <a:buNone/>
            </a:pPr>
            <a:r>
              <a:rPr lang="en-US" altLang="zh-CN" sz="2400" dirty="0"/>
              <a:t> </a:t>
            </a:r>
            <a:r>
              <a:rPr lang="en-US" altLang="zh-CN" sz="2400" dirty="0">
                <a:sym typeface="Symbol" panose="05050102010706020507" pitchFamily="18" charset="2"/>
              </a:rPr>
              <a:t>ln </a:t>
            </a:r>
            <a:r>
              <a:rPr lang="en-US" altLang="zh-CN" sz="2400" i="1" dirty="0">
                <a:sym typeface="Symbol" panose="05050102010706020507" pitchFamily="18" charset="2"/>
              </a:rPr>
              <a:t>n </a:t>
            </a:r>
            <a:r>
              <a:rPr lang="en-US" altLang="zh-CN" sz="2400" dirty="0">
                <a:sym typeface="Symbol" panose="05050102010706020507" pitchFamily="18" charset="2"/>
              </a:rPr>
              <a:t>= </a:t>
            </a:r>
            <a:r>
              <a:rPr lang="en-US" altLang="zh-CN" sz="2400" dirty="0" err="1">
                <a:sym typeface="Symbol" panose="05050102010706020507" pitchFamily="18" charset="2"/>
              </a:rPr>
              <a:t>log</a:t>
            </a:r>
            <a:r>
              <a:rPr lang="en-US" altLang="zh-CN" sz="2400" i="1" baseline="-25000" dirty="0" err="1">
                <a:sym typeface="Symbol" panose="05050102010706020507" pitchFamily="18" charset="2"/>
              </a:rPr>
              <a:t>e</a:t>
            </a:r>
            <a:r>
              <a:rPr lang="en-US" altLang="zh-CN" sz="2400" i="1" dirty="0" err="1">
                <a:sym typeface="Symbol" panose="05050102010706020507" pitchFamily="18" charset="2"/>
              </a:rPr>
              <a:t>n</a:t>
            </a:r>
            <a:r>
              <a:rPr lang="en-US" altLang="zh-CN" sz="2400" dirty="0">
                <a:sym typeface="Symbol" panose="05050102010706020507" pitchFamily="18" charset="2"/>
              </a:rPr>
              <a:t>;</a:t>
            </a:r>
          </a:p>
          <a:p>
            <a:pPr>
              <a:lnSpc>
                <a:spcPct val="150000"/>
              </a:lnSpc>
              <a:buFont typeface="Wingdings" panose="05000000000000000000" pitchFamily="2" charset="2"/>
              <a:buNone/>
            </a:pPr>
            <a:r>
              <a:rPr lang="en-US" altLang="zh-CN" sz="2400" dirty="0"/>
              <a:t> </a:t>
            </a:r>
            <a:r>
              <a:rPr lang="en-US" altLang="zh-CN" sz="2400" dirty="0" err="1">
                <a:sym typeface="Symbol" panose="05050102010706020507" pitchFamily="18" charset="2"/>
              </a:rPr>
              <a:t>log</a:t>
            </a:r>
            <a:r>
              <a:rPr lang="en-US" altLang="zh-CN" sz="2400" i="1" baseline="30000" dirty="0" err="1">
                <a:sym typeface="Symbol" panose="05050102010706020507" pitchFamily="18" charset="2"/>
              </a:rPr>
              <a:t>k</a:t>
            </a:r>
            <a:r>
              <a:rPr lang="en-US" altLang="zh-CN" sz="2400" i="1" dirty="0" err="1">
                <a:sym typeface="Symbol" panose="05050102010706020507" pitchFamily="18" charset="2"/>
              </a:rPr>
              <a:t>n</a:t>
            </a:r>
            <a:r>
              <a:rPr lang="en-US" altLang="zh-CN" sz="2400" i="1" dirty="0">
                <a:sym typeface="Symbol" panose="05050102010706020507" pitchFamily="18" charset="2"/>
              </a:rPr>
              <a:t> </a:t>
            </a:r>
            <a:r>
              <a:rPr lang="en-US" altLang="zh-CN" sz="2400" dirty="0">
                <a:sym typeface="Symbol" panose="05050102010706020507" pitchFamily="18" charset="2"/>
              </a:rPr>
              <a:t>= (log </a:t>
            </a:r>
            <a:r>
              <a:rPr lang="en-US" altLang="zh-CN" sz="2400" i="1" dirty="0" smtClean="0">
                <a:sym typeface="Symbol" panose="05050102010706020507" pitchFamily="18" charset="2"/>
              </a:rPr>
              <a:t>n</a:t>
            </a:r>
            <a:r>
              <a:rPr lang="en-US" altLang="zh-CN" sz="2400" dirty="0" smtClean="0">
                <a:sym typeface="Symbol" panose="05050102010706020507" pitchFamily="18" charset="2"/>
              </a:rPr>
              <a:t>)</a:t>
            </a:r>
            <a:r>
              <a:rPr lang="en-US" altLang="zh-CN" sz="2400" i="1" baseline="30000" dirty="0" smtClean="0">
                <a:sym typeface="Symbol" panose="05050102010706020507" pitchFamily="18" charset="2"/>
              </a:rPr>
              <a:t>k</a:t>
            </a:r>
            <a:r>
              <a:rPr lang="en-US" altLang="zh-CN" sz="2400" dirty="0" smtClean="0">
                <a:sym typeface="Symbol" panose="05050102010706020507" pitchFamily="18" charset="2"/>
              </a:rPr>
              <a:t>;</a:t>
            </a:r>
            <a:endParaRPr lang="en-US" altLang="zh-CN" sz="2400" dirty="0">
              <a:sym typeface="Symbol" panose="05050102010706020507" pitchFamily="18" charset="2"/>
            </a:endParaRPr>
          </a:p>
          <a:p>
            <a:pPr>
              <a:lnSpc>
                <a:spcPct val="150000"/>
              </a:lnSpc>
              <a:buFont typeface="Wingdings" panose="05000000000000000000" pitchFamily="2" charset="2"/>
              <a:buNone/>
            </a:pPr>
            <a:r>
              <a:rPr lang="en-US" altLang="zh-CN" sz="2400" dirty="0">
                <a:sym typeface="Symbol" panose="05050102010706020507" pitchFamily="18" charset="2"/>
              </a:rPr>
              <a:t> log </a:t>
            </a:r>
            <a:r>
              <a:rPr lang="en-US" altLang="zh-CN" sz="2400" dirty="0" err="1">
                <a:sym typeface="Symbol" panose="05050102010706020507" pitchFamily="18" charset="2"/>
              </a:rPr>
              <a:t>log</a:t>
            </a:r>
            <a:r>
              <a:rPr lang="en-US" altLang="zh-CN" sz="2400" dirty="0">
                <a:sym typeface="Symbol" panose="05050102010706020507" pitchFamily="18" charset="2"/>
              </a:rPr>
              <a:t> </a:t>
            </a:r>
            <a:r>
              <a:rPr lang="en-US" altLang="zh-CN" sz="2400" i="1" dirty="0">
                <a:sym typeface="Symbol" panose="05050102010706020507" pitchFamily="18" charset="2"/>
              </a:rPr>
              <a:t>n </a:t>
            </a:r>
            <a:r>
              <a:rPr lang="en-US" altLang="zh-CN" sz="2400" dirty="0">
                <a:sym typeface="Symbol" panose="05050102010706020507" pitchFamily="18" charset="2"/>
              </a:rPr>
              <a:t>= log(log </a:t>
            </a:r>
            <a:r>
              <a:rPr lang="en-US" altLang="zh-CN" sz="2400" i="1" dirty="0">
                <a:sym typeface="Symbol" panose="05050102010706020507" pitchFamily="18" charset="2"/>
              </a:rPr>
              <a:t>n</a:t>
            </a:r>
            <a:r>
              <a:rPr lang="en-US" altLang="zh-CN" sz="2400" dirty="0">
                <a:sym typeface="Symbol" panose="05050102010706020507" pitchFamily="18" charset="2"/>
              </a:rPr>
              <a:t>);</a:t>
            </a:r>
          </a:p>
          <a:p>
            <a:pPr>
              <a:lnSpc>
                <a:spcPct val="150000"/>
              </a:lnSpc>
              <a:buFont typeface="Wingdings" panose="05000000000000000000" pitchFamily="2" charset="2"/>
              <a:buNone/>
            </a:pPr>
            <a:r>
              <a:rPr lang="en-US" altLang="zh-CN" sz="2400" dirty="0"/>
              <a:t> for a&gt;0,b&gt;0,c&gt;0</a:t>
            </a:r>
          </a:p>
        </p:txBody>
      </p:sp>
      <p:sp>
        <p:nvSpPr>
          <p:cNvPr id="69635" name="Rectangle 5">
            <a:extLst>
              <a:ext uri="{FF2B5EF4-FFF2-40B4-BE49-F238E27FC236}">
                <a16:creationId xmlns:a16="http://schemas.microsoft.com/office/drawing/2014/main" id="{D1336B9E-46C2-BC62-FC9C-BFCB6A7BCFB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69636" name="Object 2">
            <a:extLst>
              <a:ext uri="{FF2B5EF4-FFF2-40B4-BE49-F238E27FC236}">
                <a16:creationId xmlns:a16="http://schemas.microsoft.com/office/drawing/2014/main" id="{80FC74B0-E3CB-D3EA-DD6F-DCB9B4E6CE50}"/>
              </a:ext>
            </a:extLst>
          </p:cNvPr>
          <p:cNvGraphicFramePr>
            <a:graphicFrameLocks noChangeAspect="1"/>
          </p:cNvGraphicFramePr>
          <p:nvPr/>
        </p:nvGraphicFramePr>
        <p:xfrm>
          <a:off x="1763713" y="4941888"/>
          <a:ext cx="1727200" cy="574675"/>
        </p:xfrm>
        <a:graphic>
          <a:graphicData uri="http://schemas.openxmlformats.org/presentationml/2006/ole">
            <mc:AlternateContent xmlns:mc="http://schemas.openxmlformats.org/markup-compatibility/2006">
              <mc:Choice xmlns:v="urn:schemas-microsoft-com:vml" Requires="v">
                <p:oleObj spid="_x0000_s19466" name="公式" r:id="rId3" imgW="596641" imgH="203112" progId="Equation.3">
                  <p:embed/>
                </p:oleObj>
              </mc:Choice>
              <mc:Fallback>
                <p:oleObj name="公式" r:id="rId3" imgW="596641" imgH="203112" progId="Equation.3">
                  <p:embed/>
                  <p:pic>
                    <p:nvPicPr>
                      <p:cNvPr id="69636" name="Object 2">
                        <a:extLst>
                          <a:ext uri="{FF2B5EF4-FFF2-40B4-BE49-F238E27FC236}">
                            <a16:creationId xmlns:a16="http://schemas.microsoft.com/office/drawing/2014/main" id="{80FC74B0-E3CB-D3EA-DD6F-DCB9B4E6C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941888"/>
                        <a:ext cx="17272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4048901"/>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B1045710-1A35-3F4D-2CD1-891447857BF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0659" name="Object 2">
            <a:extLst>
              <a:ext uri="{FF2B5EF4-FFF2-40B4-BE49-F238E27FC236}">
                <a16:creationId xmlns:a16="http://schemas.microsoft.com/office/drawing/2014/main" id="{966567EA-260D-DB94-5CB3-299B084B8C14}"/>
              </a:ext>
            </a:extLst>
          </p:cNvPr>
          <p:cNvGraphicFramePr>
            <a:graphicFrameLocks noChangeAspect="1"/>
          </p:cNvGraphicFramePr>
          <p:nvPr/>
        </p:nvGraphicFramePr>
        <p:xfrm>
          <a:off x="1069975" y="536575"/>
          <a:ext cx="3384550" cy="481013"/>
        </p:xfrm>
        <a:graphic>
          <a:graphicData uri="http://schemas.openxmlformats.org/presentationml/2006/ole">
            <mc:AlternateContent xmlns:mc="http://schemas.openxmlformats.org/markup-compatibility/2006">
              <mc:Choice xmlns:v="urn:schemas-microsoft-com:vml" Requires="v">
                <p:oleObj spid="_x0000_s20530" name="公式" r:id="rId3" imgW="1612900" imgH="228600" progId="Equation.3">
                  <p:embed/>
                </p:oleObj>
              </mc:Choice>
              <mc:Fallback>
                <p:oleObj name="公式" r:id="rId3" imgW="1612900" imgH="228600" progId="Equation.3">
                  <p:embed/>
                  <p:pic>
                    <p:nvPicPr>
                      <p:cNvPr id="70659" name="Object 2">
                        <a:extLst>
                          <a:ext uri="{FF2B5EF4-FFF2-40B4-BE49-F238E27FC236}">
                            <a16:creationId xmlns:a16="http://schemas.microsoft.com/office/drawing/2014/main" id="{966567EA-260D-DB94-5CB3-299B084B8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536575"/>
                        <a:ext cx="33845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0" name="Rectangle 7">
            <a:extLst>
              <a:ext uri="{FF2B5EF4-FFF2-40B4-BE49-F238E27FC236}">
                <a16:creationId xmlns:a16="http://schemas.microsoft.com/office/drawing/2014/main" id="{28811944-E3B4-070D-26A0-61BE4C9C151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0661" name="Object 3">
            <a:extLst>
              <a:ext uri="{FF2B5EF4-FFF2-40B4-BE49-F238E27FC236}">
                <a16:creationId xmlns:a16="http://schemas.microsoft.com/office/drawing/2014/main" id="{AD2208A6-361B-0266-49A2-C6568491C723}"/>
              </a:ext>
            </a:extLst>
          </p:cNvPr>
          <p:cNvGraphicFramePr>
            <a:graphicFrameLocks noChangeAspect="1"/>
          </p:cNvGraphicFramePr>
          <p:nvPr/>
        </p:nvGraphicFramePr>
        <p:xfrm>
          <a:off x="1141413" y="1257300"/>
          <a:ext cx="2376487" cy="498475"/>
        </p:xfrm>
        <a:graphic>
          <a:graphicData uri="http://schemas.openxmlformats.org/presentationml/2006/ole">
            <mc:AlternateContent xmlns:mc="http://schemas.openxmlformats.org/markup-compatibility/2006">
              <mc:Choice xmlns:v="urn:schemas-microsoft-com:vml" Requires="v">
                <p:oleObj spid="_x0000_s20531" name="公式" r:id="rId5" imgW="1129810" imgH="241195" progId="Equation.3">
                  <p:embed/>
                </p:oleObj>
              </mc:Choice>
              <mc:Fallback>
                <p:oleObj name="公式" r:id="rId5" imgW="1129810" imgH="241195" progId="Equation.3">
                  <p:embed/>
                  <p:pic>
                    <p:nvPicPr>
                      <p:cNvPr id="70661" name="Object 3">
                        <a:extLst>
                          <a:ext uri="{FF2B5EF4-FFF2-40B4-BE49-F238E27FC236}">
                            <a16:creationId xmlns:a16="http://schemas.microsoft.com/office/drawing/2014/main" id="{AD2208A6-361B-0266-49A2-C6568491C7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413" y="1257300"/>
                        <a:ext cx="23764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2" name="Rectangle 9">
            <a:extLst>
              <a:ext uri="{FF2B5EF4-FFF2-40B4-BE49-F238E27FC236}">
                <a16:creationId xmlns:a16="http://schemas.microsoft.com/office/drawing/2014/main" id="{52A4122C-FB35-61D6-FD8B-D32206176D10}"/>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0663" name="Object 4">
            <a:extLst>
              <a:ext uri="{FF2B5EF4-FFF2-40B4-BE49-F238E27FC236}">
                <a16:creationId xmlns:a16="http://schemas.microsoft.com/office/drawing/2014/main" id="{E65CDE5C-31DE-1D5E-5EC4-9C064CE8BDEB}"/>
              </a:ext>
            </a:extLst>
          </p:cNvPr>
          <p:cNvGraphicFramePr>
            <a:graphicFrameLocks noChangeAspect="1"/>
          </p:cNvGraphicFramePr>
          <p:nvPr/>
        </p:nvGraphicFramePr>
        <p:xfrm>
          <a:off x="1141413" y="1976438"/>
          <a:ext cx="2089150" cy="954087"/>
        </p:xfrm>
        <a:graphic>
          <a:graphicData uri="http://schemas.openxmlformats.org/presentationml/2006/ole">
            <mc:AlternateContent xmlns:mc="http://schemas.openxmlformats.org/markup-compatibility/2006">
              <mc:Choice xmlns:v="urn:schemas-microsoft-com:vml" Requires="v">
                <p:oleObj spid="_x0000_s20532" name="公式" r:id="rId7" imgW="977476" imgH="444307" progId="Equation.3">
                  <p:embed/>
                </p:oleObj>
              </mc:Choice>
              <mc:Fallback>
                <p:oleObj name="公式" r:id="rId7" imgW="977476" imgH="444307" progId="Equation.3">
                  <p:embed/>
                  <p:pic>
                    <p:nvPicPr>
                      <p:cNvPr id="70663" name="Object 4">
                        <a:extLst>
                          <a:ext uri="{FF2B5EF4-FFF2-40B4-BE49-F238E27FC236}">
                            <a16:creationId xmlns:a16="http://schemas.microsoft.com/office/drawing/2014/main" id="{E65CDE5C-31DE-1D5E-5EC4-9C064CE8BD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1413" y="1976438"/>
                        <a:ext cx="20891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4" name="Rectangle 11">
            <a:extLst>
              <a:ext uri="{FF2B5EF4-FFF2-40B4-BE49-F238E27FC236}">
                <a16:creationId xmlns:a16="http://schemas.microsoft.com/office/drawing/2014/main" id="{3D6E32D2-71CE-DAAB-E5F9-8CD1AD9EF4E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0665" name="Object 5">
            <a:extLst>
              <a:ext uri="{FF2B5EF4-FFF2-40B4-BE49-F238E27FC236}">
                <a16:creationId xmlns:a16="http://schemas.microsoft.com/office/drawing/2014/main" id="{5C042E3C-02FD-5498-710B-3C76D5E38711}"/>
              </a:ext>
            </a:extLst>
          </p:cNvPr>
          <p:cNvGraphicFramePr>
            <a:graphicFrameLocks noChangeAspect="1"/>
          </p:cNvGraphicFramePr>
          <p:nvPr/>
        </p:nvGraphicFramePr>
        <p:xfrm>
          <a:off x="1212850" y="3128963"/>
          <a:ext cx="2808288" cy="498475"/>
        </p:xfrm>
        <a:graphic>
          <a:graphicData uri="http://schemas.openxmlformats.org/presentationml/2006/ole">
            <mc:AlternateContent xmlns:mc="http://schemas.openxmlformats.org/markup-compatibility/2006">
              <mc:Choice xmlns:v="urn:schemas-microsoft-com:vml" Requires="v">
                <p:oleObj spid="_x0000_s20533" name="公式" r:id="rId9" imgW="1282700" imgH="228600" progId="Equation.3">
                  <p:embed/>
                </p:oleObj>
              </mc:Choice>
              <mc:Fallback>
                <p:oleObj name="公式" r:id="rId9" imgW="1282700" imgH="228600" progId="Equation.3">
                  <p:embed/>
                  <p:pic>
                    <p:nvPicPr>
                      <p:cNvPr id="70665" name="Object 5">
                        <a:extLst>
                          <a:ext uri="{FF2B5EF4-FFF2-40B4-BE49-F238E27FC236}">
                            <a16:creationId xmlns:a16="http://schemas.microsoft.com/office/drawing/2014/main" id="{5C042E3C-02FD-5498-710B-3C76D5E387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2850" y="3128963"/>
                        <a:ext cx="28082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6" name="Rectangle 13">
            <a:extLst>
              <a:ext uri="{FF2B5EF4-FFF2-40B4-BE49-F238E27FC236}">
                <a16:creationId xmlns:a16="http://schemas.microsoft.com/office/drawing/2014/main" id="{C08D5577-56B9-2673-3098-D71177FAAD9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0667" name="Object 6">
            <a:extLst>
              <a:ext uri="{FF2B5EF4-FFF2-40B4-BE49-F238E27FC236}">
                <a16:creationId xmlns:a16="http://schemas.microsoft.com/office/drawing/2014/main" id="{9BB47F96-3C3B-1300-0963-1D71BBDC9144}"/>
              </a:ext>
            </a:extLst>
          </p:cNvPr>
          <p:cNvGraphicFramePr>
            <a:graphicFrameLocks noChangeAspect="1"/>
          </p:cNvGraphicFramePr>
          <p:nvPr/>
        </p:nvGraphicFramePr>
        <p:xfrm>
          <a:off x="1212850" y="3921125"/>
          <a:ext cx="2016125" cy="881063"/>
        </p:xfrm>
        <a:graphic>
          <a:graphicData uri="http://schemas.openxmlformats.org/presentationml/2006/ole">
            <mc:AlternateContent xmlns:mc="http://schemas.openxmlformats.org/markup-compatibility/2006">
              <mc:Choice xmlns:v="urn:schemas-microsoft-com:vml" Requires="v">
                <p:oleObj spid="_x0000_s20534" name="公式" r:id="rId11" imgW="977900" imgH="431800" progId="Equation.3">
                  <p:embed/>
                </p:oleObj>
              </mc:Choice>
              <mc:Fallback>
                <p:oleObj name="公式" r:id="rId11" imgW="977900" imgH="431800" progId="Equation.3">
                  <p:embed/>
                  <p:pic>
                    <p:nvPicPr>
                      <p:cNvPr id="70667" name="Object 6">
                        <a:extLst>
                          <a:ext uri="{FF2B5EF4-FFF2-40B4-BE49-F238E27FC236}">
                            <a16:creationId xmlns:a16="http://schemas.microsoft.com/office/drawing/2014/main" id="{9BB47F96-3C3B-1300-0963-1D71BBDC91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2850" y="3921125"/>
                        <a:ext cx="2016125"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8" name="Rectangle 15">
            <a:extLst>
              <a:ext uri="{FF2B5EF4-FFF2-40B4-BE49-F238E27FC236}">
                <a16:creationId xmlns:a16="http://schemas.microsoft.com/office/drawing/2014/main" id="{BEE5A913-C8A9-6880-A607-7D6ABFC2ACE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0669" name="Object 7">
            <a:extLst>
              <a:ext uri="{FF2B5EF4-FFF2-40B4-BE49-F238E27FC236}">
                <a16:creationId xmlns:a16="http://schemas.microsoft.com/office/drawing/2014/main" id="{E1F48F82-0D88-B33F-41B4-D7C16D34EE99}"/>
              </a:ext>
            </a:extLst>
          </p:cNvPr>
          <p:cNvGraphicFramePr>
            <a:graphicFrameLocks noChangeAspect="1"/>
          </p:cNvGraphicFramePr>
          <p:nvPr/>
        </p:nvGraphicFramePr>
        <p:xfrm>
          <a:off x="1285875" y="5000625"/>
          <a:ext cx="2663825" cy="635000"/>
        </p:xfrm>
        <a:graphic>
          <a:graphicData uri="http://schemas.openxmlformats.org/presentationml/2006/ole">
            <mc:AlternateContent xmlns:mc="http://schemas.openxmlformats.org/markup-compatibility/2006">
              <mc:Choice xmlns:v="urn:schemas-microsoft-com:vml" Requires="v">
                <p:oleObj spid="_x0000_s20535" name="公式" r:id="rId13" imgW="837836" imgH="203112" progId="Equation.3">
                  <p:embed/>
                </p:oleObj>
              </mc:Choice>
              <mc:Fallback>
                <p:oleObj name="公式" r:id="rId13" imgW="837836" imgH="203112" progId="Equation.3">
                  <p:embed/>
                  <p:pic>
                    <p:nvPicPr>
                      <p:cNvPr id="70669" name="Object 7">
                        <a:extLst>
                          <a:ext uri="{FF2B5EF4-FFF2-40B4-BE49-F238E27FC236}">
                            <a16:creationId xmlns:a16="http://schemas.microsoft.com/office/drawing/2014/main" id="{E1F48F82-0D88-B33F-41B4-D7C16D34EE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5875" y="5000625"/>
                        <a:ext cx="26638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82200681"/>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id="{EC989CA8-7279-26C3-ACE2-8957F5A4C5A0}"/>
              </a:ext>
            </a:extLst>
          </p:cNvPr>
          <p:cNvSpPr>
            <a:spLocks noGrp="1" noChangeArrowheads="1"/>
          </p:cNvSpPr>
          <p:nvPr>
            <p:ph type="body" idx="1"/>
          </p:nvPr>
        </p:nvSpPr>
        <p:spPr>
          <a:xfrm>
            <a:off x="539750" y="419100"/>
            <a:ext cx="7772400" cy="2066925"/>
          </a:xfrm>
        </p:spPr>
        <p:txBody>
          <a:bodyPr/>
          <a:lstStyle/>
          <a:p>
            <a:pPr>
              <a:buFont typeface="Wingdings" panose="05000000000000000000" pitchFamily="2" charset="2"/>
              <a:buNone/>
            </a:pPr>
            <a:r>
              <a:rPr lang="en-US" altLang="zh-CN" sz="2000" i="1">
                <a:sym typeface="Symbol" panose="05050102010706020507" pitchFamily="18" charset="2"/>
              </a:rPr>
              <a:t>|x| </a:t>
            </a:r>
            <a:r>
              <a:rPr lang="en-US" altLang="zh-CN" sz="2000">
                <a:sym typeface="Symbol" panose="05050102010706020507" pitchFamily="18" charset="2"/>
              </a:rPr>
              <a:t>1 </a:t>
            </a:r>
          </a:p>
          <a:p>
            <a:pPr>
              <a:buFont typeface="Wingdings" panose="05000000000000000000" pitchFamily="2" charset="2"/>
              <a:buNone/>
            </a:pPr>
            <a:endParaRPr lang="en-US" altLang="zh-CN" sz="2000">
              <a:sym typeface="Symbol" panose="05050102010706020507" pitchFamily="18" charset="2"/>
            </a:endParaRPr>
          </a:p>
          <a:p>
            <a:pPr>
              <a:buFont typeface="Wingdings" panose="05000000000000000000" pitchFamily="2" charset="2"/>
              <a:buNone/>
            </a:pPr>
            <a:r>
              <a:rPr lang="en-US" altLang="zh-CN" sz="2000">
                <a:sym typeface="Symbol" panose="05050102010706020507" pitchFamily="18" charset="2"/>
              </a:rPr>
              <a:t>for </a:t>
            </a:r>
            <a:r>
              <a:rPr lang="en-US" altLang="zh-CN" sz="2000" i="1">
                <a:sym typeface="Symbol" panose="05050102010706020507" pitchFamily="18" charset="2"/>
              </a:rPr>
              <a:t>x </a:t>
            </a:r>
            <a:r>
              <a:rPr lang="en-US" altLang="zh-CN" sz="2000">
                <a:sym typeface="Symbol" panose="05050102010706020507" pitchFamily="18" charset="2"/>
              </a:rPr>
              <a:t>&gt; -1,</a:t>
            </a:r>
          </a:p>
          <a:p>
            <a:pPr>
              <a:buFont typeface="Wingdings" panose="05000000000000000000" pitchFamily="2" charset="2"/>
              <a:buNone/>
            </a:pPr>
            <a:endParaRPr lang="en-US" altLang="zh-CN" sz="2000">
              <a:sym typeface="Symbol" panose="05050102010706020507" pitchFamily="18" charset="2"/>
            </a:endParaRPr>
          </a:p>
        </p:txBody>
      </p:sp>
      <p:sp>
        <p:nvSpPr>
          <p:cNvPr id="71683" name="Rectangle 5">
            <a:extLst>
              <a:ext uri="{FF2B5EF4-FFF2-40B4-BE49-F238E27FC236}">
                <a16:creationId xmlns:a16="http://schemas.microsoft.com/office/drawing/2014/main" id="{DA6E5B98-FBA3-B163-F315-3EE764F5DF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1684" name="Object 2">
            <a:extLst>
              <a:ext uri="{FF2B5EF4-FFF2-40B4-BE49-F238E27FC236}">
                <a16:creationId xmlns:a16="http://schemas.microsoft.com/office/drawing/2014/main" id="{07B72F87-4584-D633-284A-AFD218FA39B8}"/>
              </a:ext>
            </a:extLst>
          </p:cNvPr>
          <p:cNvGraphicFramePr>
            <a:graphicFrameLocks noChangeAspect="1"/>
          </p:cNvGraphicFramePr>
          <p:nvPr/>
        </p:nvGraphicFramePr>
        <p:xfrm>
          <a:off x="2124075" y="238125"/>
          <a:ext cx="3816350" cy="668338"/>
        </p:xfrm>
        <a:graphic>
          <a:graphicData uri="http://schemas.openxmlformats.org/presentationml/2006/ole">
            <mc:AlternateContent xmlns:mc="http://schemas.openxmlformats.org/markup-compatibility/2006">
              <mc:Choice xmlns:v="urn:schemas-microsoft-com:vml" Requires="v">
                <p:oleObj spid="_x0000_s21522" name="公式" r:id="rId4" imgW="2387600" imgH="419100" progId="Equation.3">
                  <p:embed/>
                </p:oleObj>
              </mc:Choice>
              <mc:Fallback>
                <p:oleObj name="公式" r:id="rId4" imgW="2387600" imgH="419100" progId="Equation.3">
                  <p:embed/>
                  <p:pic>
                    <p:nvPicPr>
                      <p:cNvPr id="71684" name="Object 2">
                        <a:extLst>
                          <a:ext uri="{FF2B5EF4-FFF2-40B4-BE49-F238E27FC236}">
                            <a16:creationId xmlns:a16="http://schemas.microsoft.com/office/drawing/2014/main" id="{07B72F87-4584-D633-284A-AFD218FA3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38125"/>
                        <a:ext cx="38163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5" name="Rectangle 7">
            <a:extLst>
              <a:ext uri="{FF2B5EF4-FFF2-40B4-BE49-F238E27FC236}">
                <a16:creationId xmlns:a16="http://schemas.microsoft.com/office/drawing/2014/main" id="{A4D181D3-BC1D-CBF7-DB45-FE6D5FB606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1686" name="Object 3">
            <a:extLst>
              <a:ext uri="{FF2B5EF4-FFF2-40B4-BE49-F238E27FC236}">
                <a16:creationId xmlns:a16="http://schemas.microsoft.com/office/drawing/2014/main" id="{BD55E3E8-5F15-B4DF-8AB2-DD2ED5B538A6}"/>
              </a:ext>
            </a:extLst>
          </p:cNvPr>
          <p:cNvGraphicFramePr>
            <a:graphicFrameLocks noChangeAspect="1"/>
          </p:cNvGraphicFramePr>
          <p:nvPr/>
        </p:nvGraphicFramePr>
        <p:xfrm>
          <a:off x="2254250" y="1003300"/>
          <a:ext cx="2020888" cy="642938"/>
        </p:xfrm>
        <a:graphic>
          <a:graphicData uri="http://schemas.openxmlformats.org/presentationml/2006/ole">
            <mc:AlternateContent xmlns:mc="http://schemas.openxmlformats.org/markup-compatibility/2006">
              <mc:Choice xmlns:v="urn:schemas-microsoft-com:vml" Requires="v">
                <p:oleObj spid="_x0000_s21523" name="公式" r:id="rId6" imgW="1231366" imgH="393529" progId="Equation.3">
                  <p:embed/>
                </p:oleObj>
              </mc:Choice>
              <mc:Fallback>
                <p:oleObj name="公式" r:id="rId6" imgW="1231366" imgH="393529" progId="Equation.3">
                  <p:embed/>
                  <p:pic>
                    <p:nvPicPr>
                      <p:cNvPr id="71686" name="Object 3">
                        <a:extLst>
                          <a:ext uri="{FF2B5EF4-FFF2-40B4-BE49-F238E27FC236}">
                            <a16:creationId xmlns:a16="http://schemas.microsoft.com/office/drawing/2014/main" id="{BD55E3E8-5F15-B4DF-8AB2-DD2ED5B53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4250" y="1003300"/>
                        <a:ext cx="20208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7" name="Rectangle 9">
            <a:extLst>
              <a:ext uri="{FF2B5EF4-FFF2-40B4-BE49-F238E27FC236}">
                <a16:creationId xmlns:a16="http://schemas.microsoft.com/office/drawing/2014/main" id="{BBC4C209-9A22-BD96-D0AB-967207B97E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pic>
        <p:nvPicPr>
          <p:cNvPr id="71688" name="图片 1">
            <a:extLst>
              <a:ext uri="{FF2B5EF4-FFF2-40B4-BE49-F238E27FC236}">
                <a16:creationId xmlns:a16="http://schemas.microsoft.com/office/drawing/2014/main" id="{B1B4D510-5E6F-D15D-D8F0-9A95E964462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9750" y="2060575"/>
            <a:ext cx="6080125"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33902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E5F4E701-327C-48B4-4F6E-6B87B193224B}"/>
              </a:ext>
            </a:extLst>
          </p:cNvPr>
          <p:cNvSpPr>
            <a:spLocks noGrp="1" noChangeArrowheads="1"/>
          </p:cNvSpPr>
          <p:nvPr>
            <p:ph type="body" idx="1"/>
          </p:nvPr>
        </p:nvSpPr>
        <p:spPr>
          <a:xfrm>
            <a:off x="500063" y="428625"/>
            <a:ext cx="7772400" cy="5475288"/>
          </a:xfrm>
        </p:spPr>
        <p:txBody>
          <a:bodyPr/>
          <a:lstStyle/>
          <a:p>
            <a:pPr>
              <a:lnSpc>
                <a:spcPct val="120000"/>
              </a:lnSpc>
              <a:buFont typeface="Wingdings" panose="05000000000000000000" pitchFamily="2" charset="2"/>
              <a:buNone/>
            </a:pPr>
            <a:r>
              <a:rPr lang="zh-CN" altLang="en-US" sz="2400" b="1" dirty="0">
                <a:solidFill>
                  <a:srgbClr val="3907F1"/>
                </a:solidFill>
                <a:sym typeface="Symbol" panose="05050102010706020507" pitchFamily="18" charset="2"/>
              </a:rPr>
              <a:t>（</a:t>
            </a:r>
            <a:r>
              <a:rPr lang="en-US" altLang="zh-CN" sz="2400" b="1" dirty="0">
                <a:solidFill>
                  <a:srgbClr val="3907F1"/>
                </a:solidFill>
                <a:sym typeface="Symbol" panose="05050102010706020507" pitchFamily="18" charset="2"/>
              </a:rPr>
              <a:t>6</a:t>
            </a:r>
            <a:r>
              <a:rPr lang="zh-CN" altLang="en-US" sz="2400" b="1" dirty="0" smtClean="0">
                <a:solidFill>
                  <a:srgbClr val="3907F1"/>
                </a:solidFill>
                <a:sym typeface="Symbol" panose="05050102010706020507" pitchFamily="18" charset="2"/>
              </a:rPr>
              <a:t>）</a:t>
            </a:r>
            <a:r>
              <a:rPr lang="zh-CN" altLang="en-US" sz="2400" b="1" dirty="0">
                <a:solidFill>
                  <a:srgbClr val="3907F1"/>
                </a:solidFill>
                <a:sym typeface="Symbol" panose="05050102010706020507" pitchFamily="18" charset="2"/>
              </a:rPr>
              <a:t>阶乘</a:t>
            </a:r>
            <a:r>
              <a:rPr lang="zh-CN" altLang="en-US" sz="2400" b="1" dirty="0" smtClean="0">
                <a:solidFill>
                  <a:srgbClr val="3907F1"/>
                </a:solidFill>
                <a:sym typeface="Symbol" panose="05050102010706020507" pitchFamily="18" charset="2"/>
              </a:rPr>
              <a:t>函数</a:t>
            </a:r>
            <a:endParaRPr lang="zh-CN" altLang="en-US" sz="2400" b="1" dirty="0">
              <a:solidFill>
                <a:srgbClr val="3907F1"/>
              </a:solidFill>
              <a:sym typeface="Symbol" panose="05050102010706020507" pitchFamily="18" charset="2"/>
            </a:endParaRPr>
          </a:p>
          <a:p>
            <a:pPr>
              <a:lnSpc>
                <a:spcPct val="150000"/>
              </a:lnSpc>
              <a:buFont typeface="Wingdings" panose="05000000000000000000" pitchFamily="2" charset="2"/>
              <a:buNone/>
            </a:pPr>
            <a:endParaRPr lang="zh-CN" altLang="en-US" sz="2400" dirty="0">
              <a:sym typeface="Symbol" panose="05050102010706020507" pitchFamily="18" charset="2"/>
            </a:endParaRPr>
          </a:p>
          <a:p>
            <a:pPr>
              <a:lnSpc>
                <a:spcPct val="150000"/>
              </a:lnSpc>
              <a:buFont typeface="Wingdings" panose="05000000000000000000" pitchFamily="2" charset="2"/>
              <a:buNone/>
            </a:pPr>
            <a:endParaRPr lang="zh-CN" altLang="en-US" sz="2400" dirty="0">
              <a:sym typeface="Symbol" panose="05050102010706020507" pitchFamily="18" charset="2"/>
            </a:endParaRPr>
          </a:p>
          <a:p>
            <a:pPr>
              <a:lnSpc>
                <a:spcPct val="150000"/>
              </a:lnSpc>
              <a:buFont typeface="Wingdings" panose="05000000000000000000" pitchFamily="2" charset="2"/>
              <a:buNone/>
            </a:pPr>
            <a:endParaRPr lang="zh-CN" altLang="en-US" sz="2400" dirty="0">
              <a:sym typeface="Symbol" panose="05050102010706020507" pitchFamily="18" charset="2"/>
            </a:endParaRPr>
          </a:p>
          <a:p>
            <a:pPr>
              <a:lnSpc>
                <a:spcPct val="150000"/>
              </a:lnSpc>
              <a:buFont typeface="Wingdings" panose="05000000000000000000" pitchFamily="2" charset="2"/>
              <a:buNone/>
            </a:pPr>
            <a:endParaRPr lang="zh-CN" altLang="en-US" sz="2400" dirty="0">
              <a:sym typeface="Symbol" panose="05050102010706020507" pitchFamily="18" charset="2"/>
            </a:endParaRPr>
          </a:p>
        </p:txBody>
      </p:sp>
      <p:sp>
        <p:nvSpPr>
          <p:cNvPr id="72707" name="Rectangle 5">
            <a:extLst>
              <a:ext uri="{FF2B5EF4-FFF2-40B4-BE49-F238E27FC236}">
                <a16:creationId xmlns:a16="http://schemas.microsoft.com/office/drawing/2014/main" id="{0539E017-16D3-F6FD-2590-86706566FE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2708" name="Object 2">
            <a:extLst>
              <a:ext uri="{FF2B5EF4-FFF2-40B4-BE49-F238E27FC236}">
                <a16:creationId xmlns:a16="http://schemas.microsoft.com/office/drawing/2014/main" id="{10B5AD02-D24D-2DA3-B533-2ED329AE549D}"/>
              </a:ext>
            </a:extLst>
          </p:cNvPr>
          <p:cNvGraphicFramePr>
            <a:graphicFrameLocks noChangeAspect="1"/>
          </p:cNvGraphicFramePr>
          <p:nvPr/>
        </p:nvGraphicFramePr>
        <p:xfrm>
          <a:off x="3635375" y="1412875"/>
          <a:ext cx="2663825" cy="947738"/>
        </p:xfrm>
        <a:graphic>
          <a:graphicData uri="http://schemas.openxmlformats.org/presentationml/2006/ole">
            <mc:AlternateContent xmlns:mc="http://schemas.openxmlformats.org/markup-compatibility/2006">
              <mc:Choice xmlns:v="urn:schemas-microsoft-com:vml" Requires="v">
                <p:oleObj spid="_x0000_s22547" name="公式" r:id="rId3" imgW="1282700" imgH="457200" progId="Equation.3">
                  <p:embed/>
                </p:oleObj>
              </mc:Choice>
              <mc:Fallback>
                <p:oleObj name="公式" r:id="rId3" imgW="1282700" imgH="457200" progId="Equation.3">
                  <p:embed/>
                  <p:pic>
                    <p:nvPicPr>
                      <p:cNvPr id="72708" name="Object 2">
                        <a:extLst>
                          <a:ext uri="{FF2B5EF4-FFF2-40B4-BE49-F238E27FC236}">
                            <a16:creationId xmlns:a16="http://schemas.microsoft.com/office/drawing/2014/main" id="{10B5AD02-D24D-2DA3-B533-2ED329AE5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1412875"/>
                        <a:ext cx="26638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09" name="Rectangle 7">
            <a:extLst>
              <a:ext uri="{FF2B5EF4-FFF2-40B4-BE49-F238E27FC236}">
                <a16:creationId xmlns:a16="http://schemas.microsoft.com/office/drawing/2014/main" id="{83AF0DAA-FA31-33DE-4F81-EA8854D8E198}"/>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2710" name="Object 3">
            <a:extLst>
              <a:ext uri="{FF2B5EF4-FFF2-40B4-BE49-F238E27FC236}">
                <a16:creationId xmlns:a16="http://schemas.microsoft.com/office/drawing/2014/main" id="{E754D6D5-2CB2-3DE6-EC52-062820708049}"/>
              </a:ext>
            </a:extLst>
          </p:cNvPr>
          <p:cNvGraphicFramePr>
            <a:graphicFrameLocks noChangeAspect="1"/>
          </p:cNvGraphicFramePr>
          <p:nvPr/>
        </p:nvGraphicFramePr>
        <p:xfrm>
          <a:off x="3708400" y="2781300"/>
          <a:ext cx="2038350" cy="417513"/>
        </p:xfrm>
        <a:graphic>
          <a:graphicData uri="http://schemas.openxmlformats.org/presentationml/2006/ole">
            <mc:AlternateContent xmlns:mc="http://schemas.openxmlformats.org/markup-compatibility/2006">
              <mc:Choice xmlns:v="urn:schemas-microsoft-com:vml" Requires="v">
                <p:oleObj spid="_x0000_s22548" name="公式" r:id="rId5" imgW="888614" imgH="177723" progId="Equation.3">
                  <p:embed/>
                </p:oleObj>
              </mc:Choice>
              <mc:Fallback>
                <p:oleObj name="公式" r:id="rId5" imgW="888614" imgH="177723" progId="Equation.3">
                  <p:embed/>
                  <p:pic>
                    <p:nvPicPr>
                      <p:cNvPr id="72710" name="Object 3">
                        <a:extLst>
                          <a:ext uri="{FF2B5EF4-FFF2-40B4-BE49-F238E27FC236}">
                            <a16:creationId xmlns:a16="http://schemas.microsoft.com/office/drawing/2014/main" id="{E754D6D5-2CB2-3DE6-EC52-062820708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2781300"/>
                        <a:ext cx="20383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1" name="Rectangle 9">
            <a:extLst>
              <a:ext uri="{FF2B5EF4-FFF2-40B4-BE49-F238E27FC236}">
                <a16:creationId xmlns:a16="http://schemas.microsoft.com/office/drawing/2014/main" id="{52B48567-D295-9DEE-A9B8-46DEEF9F509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spTree>
    <p:extLst>
      <p:ext uri="{BB962C8B-B14F-4D97-AF65-F5344CB8AC3E}">
        <p14:creationId xmlns:p14="http://schemas.microsoft.com/office/powerpoint/2010/main" val="288582604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677524BF-DED3-06EE-D997-2CC3F66425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3731" name="Object 2">
            <a:extLst>
              <a:ext uri="{FF2B5EF4-FFF2-40B4-BE49-F238E27FC236}">
                <a16:creationId xmlns:a16="http://schemas.microsoft.com/office/drawing/2014/main" id="{EB16ADF8-C73A-CAA1-A19E-8E3E6F7FF177}"/>
              </a:ext>
            </a:extLst>
          </p:cNvPr>
          <p:cNvGraphicFramePr>
            <a:graphicFrameLocks noChangeAspect="1"/>
          </p:cNvGraphicFramePr>
          <p:nvPr>
            <p:extLst>
              <p:ext uri="{D42A27DB-BD31-4B8C-83A1-F6EECF244321}">
                <p14:modId xmlns:p14="http://schemas.microsoft.com/office/powerpoint/2010/main" val="2341330630"/>
              </p:ext>
            </p:extLst>
          </p:nvPr>
        </p:nvGraphicFramePr>
        <p:xfrm>
          <a:off x="1034654" y="2114525"/>
          <a:ext cx="2952750" cy="1166812"/>
        </p:xfrm>
        <a:graphic>
          <a:graphicData uri="http://schemas.openxmlformats.org/presentationml/2006/ole">
            <mc:AlternateContent xmlns:mc="http://schemas.openxmlformats.org/markup-compatibility/2006">
              <mc:Choice xmlns:v="urn:schemas-microsoft-com:vml" Requires="v">
                <p:oleObj spid="_x0000_s23601" name="公式" r:id="rId3" imgW="1180588" imgH="469696" progId="Equation.3">
                  <p:embed/>
                </p:oleObj>
              </mc:Choice>
              <mc:Fallback>
                <p:oleObj name="公式" r:id="rId3" imgW="1180588" imgH="469696" progId="Equation.3">
                  <p:embed/>
                  <p:pic>
                    <p:nvPicPr>
                      <p:cNvPr id="73731" name="Object 2">
                        <a:extLst>
                          <a:ext uri="{FF2B5EF4-FFF2-40B4-BE49-F238E27FC236}">
                            <a16:creationId xmlns:a16="http://schemas.microsoft.com/office/drawing/2014/main" id="{EB16ADF8-C73A-CAA1-A19E-8E3E6F7FF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654" y="2114525"/>
                        <a:ext cx="29527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2" name="Rectangle 7">
            <a:extLst>
              <a:ext uri="{FF2B5EF4-FFF2-40B4-BE49-F238E27FC236}">
                <a16:creationId xmlns:a16="http://schemas.microsoft.com/office/drawing/2014/main" id="{ECC3FB45-C56E-3395-908D-9BE9669835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3733" name="Object 3">
            <a:extLst>
              <a:ext uri="{FF2B5EF4-FFF2-40B4-BE49-F238E27FC236}">
                <a16:creationId xmlns:a16="http://schemas.microsoft.com/office/drawing/2014/main" id="{8B1AE59F-302A-14BA-9523-949F42D90FED}"/>
              </a:ext>
            </a:extLst>
          </p:cNvPr>
          <p:cNvGraphicFramePr>
            <a:graphicFrameLocks noChangeAspect="1"/>
          </p:cNvGraphicFramePr>
          <p:nvPr>
            <p:extLst>
              <p:ext uri="{D42A27DB-BD31-4B8C-83A1-F6EECF244321}">
                <p14:modId xmlns:p14="http://schemas.microsoft.com/office/powerpoint/2010/main" val="935709866"/>
              </p:ext>
            </p:extLst>
          </p:nvPr>
        </p:nvGraphicFramePr>
        <p:xfrm>
          <a:off x="4555729" y="2206600"/>
          <a:ext cx="2663825" cy="860425"/>
        </p:xfrm>
        <a:graphic>
          <a:graphicData uri="http://schemas.openxmlformats.org/presentationml/2006/ole">
            <mc:AlternateContent xmlns:mc="http://schemas.openxmlformats.org/markup-compatibility/2006">
              <mc:Choice xmlns:v="urn:schemas-microsoft-com:vml" Requires="v">
                <p:oleObj spid="_x0000_s23602" name="公式" r:id="rId5" imgW="1205977" imgH="393529" progId="Equation.3">
                  <p:embed/>
                </p:oleObj>
              </mc:Choice>
              <mc:Fallback>
                <p:oleObj name="公式" r:id="rId5" imgW="1205977" imgH="393529" progId="Equation.3">
                  <p:embed/>
                  <p:pic>
                    <p:nvPicPr>
                      <p:cNvPr id="73733" name="Object 3">
                        <a:extLst>
                          <a:ext uri="{FF2B5EF4-FFF2-40B4-BE49-F238E27FC236}">
                            <a16:creationId xmlns:a16="http://schemas.microsoft.com/office/drawing/2014/main" id="{8B1AE59F-302A-14BA-9523-949F42D90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5729" y="2206600"/>
                        <a:ext cx="26638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4" name="Rectangle 9">
            <a:extLst>
              <a:ext uri="{FF2B5EF4-FFF2-40B4-BE49-F238E27FC236}">
                <a16:creationId xmlns:a16="http://schemas.microsoft.com/office/drawing/2014/main" id="{F74FD4BE-F679-5CDE-110C-6733AD8619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3735" name="Object 4">
            <a:extLst>
              <a:ext uri="{FF2B5EF4-FFF2-40B4-BE49-F238E27FC236}">
                <a16:creationId xmlns:a16="http://schemas.microsoft.com/office/drawing/2014/main" id="{9617E0F2-BCD9-35FA-B9AB-4216F9A0E1E2}"/>
              </a:ext>
            </a:extLst>
          </p:cNvPr>
          <p:cNvGraphicFramePr>
            <a:graphicFrameLocks noChangeAspect="1"/>
          </p:cNvGraphicFramePr>
          <p:nvPr>
            <p:extLst>
              <p:ext uri="{D42A27DB-BD31-4B8C-83A1-F6EECF244321}">
                <p14:modId xmlns:p14="http://schemas.microsoft.com/office/powerpoint/2010/main" val="13721045"/>
              </p:ext>
            </p:extLst>
          </p:nvPr>
        </p:nvGraphicFramePr>
        <p:xfrm>
          <a:off x="2064941" y="3800450"/>
          <a:ext cx="1584325" cy="568325"/>
        </p:xfrm>
        <a:graphic>
          <a:graphicData uri="http://schemas.openxmlformats.org/presentationml/2006/ole">
            <mc:AlternateContent xmlns:mc="http://schemas.openxmlformats.org/markup-compatibility/2006">
              <mc:Choice xmlns:v="urn:schemas-microsoft-com:vml" Requires="v">
                <p:oleObj spid="_x0000_s23603" name="公式" r:id="rId7" imgW="634725" imgH="228501" progId="Equation.3">
                  <p:embed/>
                </p:oleObj>
              </mc:Choice>
              <mc:Fallback>
                <p:oleObj name="公式" r:id="rId7" imgW="634725" imgH="228501" progId="Equation.3">
                  <p:embed/>
                  <p:pic>
                    <p:nvPicPr>
                      <p:cNvPr id="73735" name="Object 4">
                        <a:extLst>
                          <a:ext uri="{FF2B5EF4-FFF2-40B4-BE49-F238E27FC236}">
                            <a16:creationId xmlns:a16="http://schemas.microsoft.com/office/drawing/2014/main" id="{9617E0F2-BCD9-35FA-B9AB-4216F9A0E1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941" y="3800450"/>
                        <a:ext cx="1584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6" name="Rectangle 11">
            <a:extLst>
              <a:ext uri="{FF2B5EF4-FFF2-40B4-BE49-F238E27FC236}">
                <a16:creationId xmlns:a16="http://schemas.microsoft.com/office/drawing/2014/main" id="{31043890-D322-B0A7-344A-BA7BCC4AD51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3737" name="Object 5">
            <a:extLst>
              <a:ext uri="{FF2B5EF4-FFF2-40B4-BE49-F238E27FC236}">
                <a16:creationId xmlns:a16="http://schemas.microsoft.com/office/drawing/2014/main" id="{3A6CD64A-57CB-A3DF-940B-19848110AC5C}"/>
              </a:ext>
            </a:extLst>
          </p:cNvPr>
          <p:cNvGraphicFramePr>
            <a:graphicFrameLocks noChangeAspect="1"/>
          </p:cNvGraphicFramePr>
          <p:nvPr>
            <p:extLst>
              <p:ext uri="{D42A27DB-BD31-4B8C-83A1-F6EECF244321}">
                <p14:modId xmlns:p14="http://schemas.microsoft.com/office/powerpoint/2010/main" val="3437397234"/>
              </p:ext>
            </p:extLst>
          </p:nvPr>
        </p:nvGraphicFramePr>
        <p:xfrm>
          <a:off x="2080816" y="4421162"/>
          <a:ext cx="1511300" cy="525463"/>
        </p:xfrm>
        <a:graphic>
          <a:graphicData uri="http://schemas.openxmlformats.org/presentationml/2006/ole">
            <mc:AlternateContent xmlns:mc="http://schemas.openxmlformats.org/markup-compatibility/2006">
              <mc:Choice xmlns:v="urn:schemas-microsoft-com:vml" Requires="v">
                <p:oleObj spid="_x0000_s23604" name="公式" r:id="rId9" imgW="660400" imgH="228600" progId="Equation.3">
                  <p:embed/>
                </p:oleObj>
              </mc:Choice>
              <mc:Fallback>
                <p:oleObj name="公式" r:id="rId9" imgW="660400" imgH="228600" progId="Equation.3">
                  <p:embed/>
                  <p:pic>
                    <p:nvPicPr>
                      <p:cNvPr id="73737" name="Object 5">
                        <a:extLst>
                          <a:ext uri="{FF2B5EF4-FFF2-40B4-BE49-F238E27FC236}">
                            <a16:creationId xmlns:a16="http://schemas.microsoft.com/office/drawing/2014/main" id="{3A6CD64A-57CB-A3DF-940B-19848110AC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0816" y="4421162"/>
                        <a:ext cx="15113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8" name="Rectangle 13">
            <a:extLst>
              <a:ext uri="{FF2B5EF4-FFF2-40B4-BE49-F238E27FC236}">
                <a16:creationId xmlns:a16="http://schemas.microsoft.com/office/drawing/2014/main" id="{CE332FB4-788F-5444-7718-5E99D0C8955F}"/>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pPr eaLnBrk="1" hangingPunct="1">
              <a:spcBef>
                <a:spcPct val="20000"/>
              </a:spcBef>
              <a:buClr>
                <a:schemeClr val="accent1"/>
              </a:buClr>
              <a:buSzPct val="65000"/>
              <a:buFont typeface="Wingdings" panose="05000000000000000000" pitchFamily="2" charset="2"/>
              <a:buChar char="n"/>
            </a:pPr>
            <a:endParaRPr lang="zh-CN" altLang="en-US">
              <a:cs typeface="Times New Roman" panose="02020603050405020304" pitchFamily="18" charset="0"/>
            </a:endParaRPr>
          </a:p>
        </p:txBody>
      </p:sp>
      <p:graphicFrame>
        <p:nvGraphicFramePr>
          <p:cNvPr id="73739" name="Object 6">
            <a:extLst>
              <a:ext uri="{FF2B5EF4-FFF2-40B4-BE49-F238E27FC236}">
                <a16:creationId xmlns:a16="http://schemas.microsoft.com/office/drawing/2014/main" id="{FE4654A4-EAEC-1085-D5B4-67043BDE1561}"/>
              </a:ext>
            </a:extLst>
          </p:cNvPr>
          <p:cNvGraphicFramePr>
            <a:graphicFrameLocks noChangeAspect="1"/>
          </p:cNvGraphicFramePr>
          <p:nvPr>
            <p:extLst>
              <p:ext uri="{D42A27DB-BD31-4B8C-83A1-F6EECF244321}">
                <p14:modId xmlns:p14="http://schemas.microsoft.com/office/powerpoint/2010/main" val="3031410095"/>
              </p:ext>
            </p:extLst>
          </p:nvPr>
        </p:nvGraphicFramePr>
        <p:xfrm>
          <a:off x="1115616" y="5229200"/>
          <a:ext cx="2794000" cy="452437"/>
        </p:xfrm>
        <a:graphic>
          <a:graphicData uri="http://schemas.openxmlformats.org/presentationml/2006/ole">
            <mc:AlternateContent xmlns:mc="http://schemas.openxmlformats.org/markup-compatibility/2006">
              <mc:Choice xmlns:v="urn:schemas-microsoft-com:vml" Requires="v">
                <p:oleObj spid="_x0000_s23605" name="Equation" r:id="rId11" imgW="1231366" imgH="203112" progId="Equation.DSMT4">
                  <p:embed/>
                </p:oleObj>
              </mc:Choice>
              <mc:Fallback>
                <p:oleObj name="Equation" r:id="rId11" imgW="1231366" imgH="203112" progId="Equation.DSMT4">
                  <p:embed/>
                  <p:pic>
                    <p:nvPicPr>
                      <p:cNvPr id="73739" name="Object 6">
                        <a:extLst>
                          <a:ext uri="{FF2B5EF4-FFF2-40B4-BE49-F238E27FC236}">
                            <a16:creationId xmlns:a16="http://schemas.microsoft.com/office/drawing/2014/main" id="{FE4654A4-EAEC-1085-D5B4-67043BDE15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616" y="5229200"/>
                        <a:ext cx="27940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a:extLst>
              <a:ext uri="{FF2B5EF4-FFF2-40B4-BE49-F238E27FC236}">
                <a16:creationId xmlns:a16="http://schemas.microsoft.com/office/drawing/2014/main" id="{8DE06084-DD9E-C322-F213-3539AEE00323}"/>
              </a:ext>
            </a:extLst>
          </p:cNvPr>
          <p:cNvGraphicFramePr>
            <a:graphicFrameLocks noChangeAspect="1"/>
          </p:cNvGraphicFramePr>
          <p:nvPr>
            <p:extLst>
              <p:ext uri="{D42A27DB-BD31-4B8C-83A1-F6EECF244321}">
                <p14:modId xmlns:p14="http://schemas.microsoft.com/office/powerpoint/2010/main" val="1028170074"/>
              </p:ext>
            </p:extLst>
          </p:nvPr>
        </p:nvGraphicFramePr>
        <p:xfrm>
          <a:off x="4139952" y="689676"/>
          <a:ext cx="3744913" cy="1090613"/>
        </p:xfrm>
        <a:graphic>
          <a:graphicData uri="http://schemas.openxmlformats.org/presentationml/2006/ole">
            <mc:AlternateContent xmlns:mc="http://schemas.openxmlformats.org/markup-compatibility/2006">
              <mc:Choice xmlns:v="urn:schemas-microsoft-com:vml" Requires="v">
                <p:oleObj spid="_x0000_s23606" name="公式" r:id="rId13" imgW="1663700" imgH="482600" progId="Equation.3">
                  <p:embed/>
                </p:oleObj>
              </mc:Choice>
              <mc:Fallback>
                <p:oleObj name="公式" r:id="rId13" imgW="1663700" imgH="482600" progId="Equation.3">
                  <p:embed/>
                  <p:pic>
                    <p:nvPicPr>
                      <p:cNvPr id="72712" name="Object 4">
                        <a:extLst>
                          <a:ext uri="{FF2B5EF4-FFF2-40B4-BE49-F238E27FC236}">
                            <a16:creationId xmlns:a16="http://schemas.microsoft.com/office/drawing/2014/main" id="{8DE06084-DD9E-C322-F213-3539AEE003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952" y="689676"/>
                        <a:ext cx="37449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323528" y="883134"/>
            <a:ext cx="3450816" cy="577850"/>
          </a:xfrm>
          <a:prstGeom prst="rect">
            <a:avLst/>
          </a:prstGeom>
        </p:spPr>
        <p:txBody>
          <a:bodyPr wrap="none">
            <a:spAutoFit/>
          </a:bodyPr>
          <a:lstStyle/>
          <a:p>
            <a:pPr>
              <a:lnSpc>
                <a:spcPct val="150000"/>
              </a:lnSpc>
              <a:buFont typeface="Wingdings" panose="05000000000000000000" pitchFamily="2" charset="2"/>
              <a:buNone/>
            </a:pPr>
            <a:r>
              <a:rPr lang="en-US" altLang="zh-CN" sz="2400" dirty="0" err="1">
                <a:sym typeface="Symbol" panose="05050102010706020507" pitchFamily="18" charset="2"/>
              </a:rPr>
              <a:t>Stirling’s</a:t>
            </a:r>
            <a:r>
              <a:rPr lang="en-US" altLang="zh-CN" sz="2400" dirty="0">
                <a:sym typeface="Symbol" panose="05050102010706020507" pitchFamily="18" charset="2"/>
              </a:rPr>
              <a:t> approximation</a:t>
            </a:r>
            <a:r>
              <a:rPr lang="en-US" altLang="zh-CN" sz="2400" dirty="0"/>
              <a:t> </a:t>
            </a:r>
          </a:p>
        </p:txBody>
      </p:sp>
    </p:spTree>
    <p:extLst>
      <p:ext uri="{BB962C8B-B14F-4D97-AF65-F5344CB8AC3E}">
        <p14:creationId xmlns:p14="http://schemas.microsoft.com/office/powerpoint/2010/main" val="384670571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471" y="100853"/>
            <a:ext cx="8875059" cy="6656294"/>
          </a:xfrm>
          <a:custGeom>
            <a:avLst/>
            <a:gdLst/>
            <a:ahLst/>
            <a:cxnLst/>
            <a:rect l="l" t="t" r="r" b="b"/>
            <a:pathLst>
              <a:path w="10058400" h="7543800">
                <a:moveTo>
                  <a:pt x="0" y="0"/>
                </a:moveTo>
                <a:lnTo>
                  <a:pt x="10058400" y="0"/>
                </a:lnTo>
                <a:lnTo>
                  <a:pt x="10058400" y="7543800"/>
                </a:lnTo>
                <a:lnTo>
                  <a:pt x="0" y="7543800"/>
                </a:lnTo>
                <a:lnTo>
                  <a:pt x="0" y="0"/>
                </a:lnTo>
                <a:close/>
              </a:path>
            </a:pathLst>
          </a:custGeom>
          <a:solidFill>
            <a:srgbClr val="F5F5F5"/>
          </a:solidFill>
        </p:spPr>
        <p:txBody>
          <a:bodyPr wrap="square" lIns="0" tIns="0" rIns="0" bIns="0" rtlCol="0"/>
          <a:lstStyle/>
          <a:p>
            <a:endParaRPr sz="2647"/>
          </a:p>
        </p:txBody>
      </p:sp>
      <p:sp>
        <p:nvSpPr>
          <p:cNvPr id="3" name="object 3"/>
          <p:cNvSpPr/>
          <p:nvPr/>
        </p:nvSpPr>
        <p:spPr>
          <a:xfrm>
            <a:off x="2652554" y="100853"/>
            <a:ext cx="54909" cy="153521"/>
          </a:xfrm>
          <a:custGeom>
            <a:avLst/>
            <a:gdLst/>
            <a:ahLst/>
            <a:cxnLst/>
            <a:rect l="l" t="t" r="r" b="b"/>
            <a:pathLst>
              <a:path w="62230" h="173990">
                <a:moveTo>
                  <a:pt x="61977" y="0"/>
                </a:moveTo>
                <a:lnTo>
                  <a:pt x="0" y="86044"/>
                </a:lnTo>
                <a:lnTo>
                  <a:pt x="56886" y="173499"/>
                </a:lnTo>
              </a:path>
            </a:pathLst>
          </a:custGeom>
          <a:ln w="12150">
            <a:solidFill>
              <a:srgbClr val="6D6E71"/>
            </a:solidFill>
          </a:ln>
        </p:spPr>
        <p:txBody>
          <a:bodyPr wrap="square" lIns="0" tIns="0" rIns="0" bIns="0" rtlCol="0"/>
          <a:lstStyle/>
          <a:p>
            <a:endParaRPr sz="2647"/>
          </a:p>
        </p:txBody>
      </p:sp>
      <p:sp>
        <p:nvSpPr>
          <p:cNvPr id="4" name="object 4"/>
          <p:cNvSpPr/>
          <p:nvPr/>
        </p:nvSpPr>
        <p:spPr>
          <a:xfrm>
            <a:off x="5196939" y="100853"/>
            <a:ext cx="142315" cy="164726"/>
          </a:xfrm>
          <a:custGeom>
            <a:avLst/>
            <a:gdLst/>
            <a:ahLst/>
            <a:cxnLst/>
            <a:rect l="l" t="t" r="r" b="b"/>
            <a:pathLst>
              <a:path w="161289" h="186690">
                <a:moveTo>
                  <a:pt x="0" y="160402"/>
                </a:moveTo>
                <a:lnTo>
                  <a:pt x="65637" y="186621"/>
                </a:lnTo>
                <a:lnTo>
                  <a:pt x="87540" y="182271"/>
                </a:lnTo>
                <a:lnTo>
                  <a:pt x="109394" y="64150"/>
                </a:lnTo>
                <a:lnTo>
                  <a:pt x="157552" y="68573"/>
                </a:lnTo>
                <a:lnTo>
                  <a:pt x="161269" y="0"/>
                </a:lnTo>
              </a:path>
            </a:pathLst>
          </a:custGeom>
          <a:ln w="12152">
            <a:solidFill>
              <a:srgbClr val="6D6E71"/>
            </a:solidFill>
          </a:ln>
        </p:spPr>
        <p:txBody>
          <a:bodyPr wrap="square" lIns="0" tIns="0" rIns="0" bIns="0" rtlCol="0"/>
          <a:lstStyle/>
          <a:p>
            <a:endParaRPr sz="2647"/>
          </a:p>
        </p:txBody>
      </p:sp>
      <p:sp>
        <p:nvSpPr>
          <p:cNvPr id="5" name="object 5"/>
          <p:cNvSpPr/>
          <p:nvPr/>
        </p:nvSpPr>
        <p:spPr>
          <a:xfrm>
            <a:off x="6370707" y="100853"/>
            <a:ext cx="77321" cy="192180"/>
          </a:xfrm>
          <a:custGeom>
            <a:avLst/>
            <a:gdLst/>
            <a:ahLst/>
            <a:cxnLst/>
            <a:rect l="l" t="t" r="r" b="b"/>
            <a:pathLst>
              <a:path w="87629" h="217804">
                <a:moveTo>
                  <a:pt x="0" y="217263"/>
                </a:moveTo>
                <a:lnTo>
                  <a:pt x="13127" y="177922"/>
                </a:lnTo>
                <a:lnTo>
                  <a:pt x="8751" y="151654"/>
                </a:lnTo>
                <a:lnTo>
                  <a:pt x="87515" y="116662"/>
                </a:lnTo>
                <a:lnTo>
                  <a:pt x="87514" y="2915"/>
                </a:lnTo>
                <a:lnTo>
                  <a:pt x="81673" y="0"/>
                </a:lnTo>
              </a:path>
            </a:pathLst>
          </a:custGeom>
          <a:ln w="12150">
            <a:solidFill>
              <a:srgbClr val="6D6E71"/>
            </a:solidFill>
          </a:ln>
        </p:spPr>
        <p:txBody>
          <a:bodyPr wrap="square" lIns="0" tIns="0" rIns="0" bIns="0" rtlCol="0"/>
          <a:lstStyle/>
          <a:p>
            <a:endParaRPr sz="2647"/>
          </a:p>
        </p:txBody>
      </p:sp>
      <p:sp>
        <p:nvSpPr>
          <p:cNvPr id="6" name="object 6"/>
          <p:cNvSpPr/>
          <p:nvPr/>
        </p:nvSpPr>
        <p:spPr>
          <a:xfrm>
            <a:off x="6019331" y="100853"/>
            <a:ext cx="77321" cy="25773"/>
          </a:xfrm>
          <a:custGeom>
            <a:avLst/>
            <a:gdLst/>
            <a:ahLst/>
            <a:cxnLst/>
            <a:rect l="l" t="t" r="r" b="b"/>
            <a:pathLst>
              <a:path w="87629" h="29210">
                <a:moveTo>
                  <a:pt x="0" y="29183"/>
                </a:moveTo>
                <a:lnTo>
                  <a:pt x="78740" y="29183"/>
                </a:lnTo>
                <a:lnTo>
                  <a:pt x="87572" y="0"/>
                </a:lnTo>
              </a:path>
            </a:pathLst>
          </a:custGeom>
          <a:ln w="12154">
            <a:solidFill>
              <a:srgbClr val="6D6E71"/>
            </a:solidFill>
          </a:ln>
        </p:spPr>
        <p:txBody>
          <a:bodyPr wrap="square" lIns="0" tIns="0" rIns="0" bIns="0" rtlCol="0"/>
          <a:lstStyle/>
          <a:p>
            <a:endParaRPr sz="2647"/>
          </a:p>
        </p:txBody>
      </p:sp>
      <p:sp>
        <p:nvSpPr>
          <p:cNvPr id="7" name="object 7"/>
          <p:cNvSpPr/>
          <p:nvPr/>
        </p:nvSpPr>
        <p:spPr>
          <a:xfrm>
            <a:off x="2831621" y="100853"/>
            <a:ext cx="25773" cy="22412"/>
          </a:xfrm>
          <a:custGeom>
            <a:avLst/>
            <a:gdLst/>
            <a:ahLst/>
            <a:cxnLst/>
            <a:rect l="l" t="t" r="r" b="b"/>
            <a:pathLst>
              <a:path w="29210" h="25400">
                <a:moveTo>
                  <a:pt x="28974" y="24833"/>
                </a:moveTo>
                <a:lnTo>
                  <a:pt x="0" y="0"/>
                </a:lnTo>
              </a:path>
            </a:pathLst>
          </a:custGeom>
          <a:ln w="12152">
            <a:solidFill>
              <a:srgbClr val="6D6E71"/>
            </a:solidFill>
          </a:ln>
        </p:spPr>
        <p:txBody>
          <a:bodyPr wrap="square" lIns="0" tIns="0" rIns="0" bIns="0" rtlCol="0"/>
          <a:lstStyle/>
          <a:p>
            <a:endParaRPr sz="2647"/>
          </a:p>
        </p:txBody>
      </p:sp>
      <p:sp>
        <p:nvSpPr>
          <p:cNvPr id="8" name="object 8"/>
          <p:cNvSpPr/>
          <p:nvPr/>
        </p:nvSpPr>
        <p:spPr>
          <a:xfrm>
            <a:off x="4494234" y="100853"/>
            <a:ext cx="11206" cy="25773"/>
          </a:xfrm>
          <a:custGeom>
            <a:avLst/>
            <a:gdLst/>
            <a:ahLst/>
            <a:cxnLst/>
            <a:rect l="l" t="t" r="r" b="b"/>
            <a:pathLst>
              <a:path w="12700" h="29210">
                <a:moveTo>
                  <a:pt x="0" y="29183"/>
                </a:moveTo>
                <a:lnTo>
                  <a:pt x="12164" y="0"/>
                </a:lnTo>
              </a:path>
            </a:pathLst>
          </a:custGeom>
          <a:ln w="12150">
            <a:solidFill>
              <a:srgbClr val="6D6E71"/>
            </a:solidFill>
          </a:ln>
        </p:spPr>
        <p:txBody>
          <a:bodyPr wrap="square" lIns="0" tIns="0" rIns="0" bIns="0" rtlCol="0"/>
          <a:lstStyle/>
          <a:p>
            <a:endParaRPr sz="2647"/>
          </a:p>
        </p:txBody>
      </p:sp>
      <p:sp>
        <p:nvSpPr>
          <p:cNvPr id="9" name="object 9"/>
          <p:cNvSpPr/>
          <p:nvPr/>
        </p:nvSpPr>
        <p:spPr>
          <a:xfrm>
            <a:off x="7679567" y="100853"/>
            <a:ext cx="62193" cy="41462"/>
          </a:xfrm>
          <a:custGeom>
            <a:avLst/>
            <a:gdLst/>
            <a:ahLst/>
            <a:cxnLst/>
            <a:rect l="l" t="t" r="r" b="b"/>
            <a:pathLst>
              <a:path w="70484" h="46989">
                <a:moveTo>
                  <a:pt x="0" y="33557"/>
                </a:moveTo>
                <a:lnTo>
                  <a:pt x="70036" y="46654"/>
                </a:lnTo>
                <a:lnTo>
                  <a:pt x="63552" y="0"/>
                </a:lnTo>
              </a:path>
            </a:pathLst>
          </a:custGeom>
          <a:ln w="12153">
            <a:solidFill>
              <a:srgbClr val="6D6E71"/>
            </a:solidFill>
          </a:ln>
        </p:spPr>
        <p:txBody>
          <a:bodyPr wrap="square" lIns="0" tIns="0" rIns="0" bIns="0" rtlCol="0"/>
          <a:lstStyle/>
          <a:p>
            <a:endParaRPr sz="2647"/>
          </a:p>
        </p:txBody>
      </p:sp>
      <p:sp>
        <p:nvSpPr>
          <p:cNvPr id="10" name="object 10"/>
          <p:cNvSpPr/>
          <p:nvPr/>
        </p:nvSpPr>
        <p:spPr>
          <a:xfrm>
            <a:off x="2357571" y="100853"/>
            <a:ext cx="117662" cy="33618"/>
          </a:xfrm>
          <a:custGeom>
            <a:avLst/>
            <a:gdLst/>
            <a:ahLst/>
            <a:cxnLst/>
            <a:rect l="l" t="t" r="r" b="b"/>
            <a:pathLst>
              <a:path w="133350" h="38100">
                <a:moveTo>
                  <a:pt x="133025" y="37882"/>
                </a:moveTo>
                <a:lnTo>
                  <a:pt x="105918" y="0"/>
                </a:lnTo>
              </a:path>
              <a:path w="133350" h="38100">
                <a:moveTo>
                  <a:pt x="49586" y="0"/>
                </a:moveTo>
                <a:lnTo>
                  <a:pt x="14854" y="20410"/>
                </a:lnTo>
                <a:lnTo>
                  <a:pt x="0" y="0"/>
                </a:lnTo>
              </a:path>
            </a:pathLst>
          </a:custGeom>
          <a:ln w="12152">
            <a:solidFill>
              <a:srgbClr val="6D6E71"/>
            </a:solidFill>
          </a:ln>
        </p:spPr>
        <p:txBody>
          <a:bodyPr wrap="square" lIns="0" tIns="0" rIns="0" bIns="0" rtlCol="0"/>
          <a:lstStyle/>
          <a:p>
            <a:endParaRPr sz="2647"/>
          </a:p>
        </p:txBody>
      </p:sp>
      <p:sp>
        <p:nvSpPr>
          <p:cNvPr id="11" name="object 11"/>
          <p:cNvSpPr/>
          <p:nvPr/>
        </p:nvSpPr>
        <p:spPr>
          <a:xfrm>
            <a:off x="134471" y="250081"/>
            <a:ext cx="35859" cy="10085"/>
          </a:xfrm>
          <a:custGeom>
            <a:avLst/>
            <a:gdLst/>
            <a:ahLst/>
            <a:cxnLst/>
            <a:rect l="l" t="t" r="r" b="b"/>
            <a:pathLst>
              <a:path w="40640" h="11429">
                <a:moveTo>
                  <a:pt x="0" y="11042"/>
                </a:moveTo>
                <a:lnTo>
                  <a:pt x="40158" y="0"/>
                </a:lnTo>
              </a:path>
            </a:pathLst>
          </a:custGeom>
          <a:ln w="12154">
            <a:solidFill>
              <a:srgbClr val="6D6E71"/>
            </a:solidFill>
          </a:ln>
        </p:spPr>
        <p:txBody>
          <a:bodyPr wrap="square" lIns="0" tIns="0" rIns="0" bIns="0" rtlCol="0"/>
          <a:lstStyle/>
          <a:p>
            <a:endParaRPr sz="2647"/>
          </a:p>
        </p:txBody>
      </p:sp>
      <p:sp>
        <p:nvSpPr>
          <p:cNvPr id="12" name="object 12"/>
          <p:cNvSpPr/>
          <p:nvPr/>
        </p:nvSpPr>
        <p:spPr>
          <a:xfrm>
            <a:off x="6521266" y="100853"/>
            <a:ext cx="63313" cy="164726"/>
          </a:xfrm>
          <a:custGeom>
            <a:avLst/>
            <a:gdLst/>
            <a:ahLst/>
            <a:cxnLst/>
            <a:rect l="l" t="t" r="r" b="b"/>
            <a:pathLst>
              <a:path w="71754" h="186690">
                <a:moveTo>
                  <a:pt x="0" y="186621"/>
                </a:moveTo>
                <a:lnTo>
                  <a:pt x="61284" y="86044"/>
                </a:lnTo>
                <a:lnTo>
                  <a:pt x="71281" y="0"/>
                </a:lnTo>
              </a:path>
            </a:pathLst>
          </a:custGeom>
          <a:ln w="12150">
            <a:solidFill>
              <a:srgbClr val="6D6E71"/>
            </a:solidFill>
          </a:ln>
        </p:spPr>
        <p:txBody>
          <a:bodyPr wrap="square" lIns="0" tIns="0" rIns="0" bIns="0" rtlCol="0"/>
          <a:lstStyle/>
          <a:p>
            <a:endParaRPr sz="2647"/>
          </a:p>
        </p:txBody>
      </p:sp>
      <p:sp>
        <p:nvSpPr>
          <p:cNvPr id="13" name="object 13"/>
          <p:cNvSpPr/>
          <p:nvPr/>
        </p:nvSpPr>
        <p:spPr>
          <a:xfrm>
            <a:off x="4669200" y="100853"/>
            <a:ext cx="26334" cy="14568"/>
          </a:xfrm>
          <a:custGeom>
            <a:avLst/>
            <a:gdLst/>
            <a:ahLst/>
            <a:cxnLst/>
            <a:rect l="l" t="t" r="r" b="b"/>
            <a:pathLst>
              <a:path w="29845" h="16510">
                <a:moveTo>
                  <a:pt x="0" y="0"/>
                </a:moveTo>
                <a:lnTo>
                  <a:pt x="29271" y="16036"/>
                </a:lnTo>
              </a:path>
            </a:pathLst>
          </a:custGeom>
          <a:ln w="12153">
            <a:solidFill>
              <a:srgbClr val="6D6E71"/>
            </a:solidFill>
          </a:ln>
        </p:spPr>
        <p:txBody>
          <a:bodyPr wrap="square" lIns="0" tIns="0" rIns="0" bIns="0" rtlCol="0"/>
          <a:lstStyle/>
          <a:p>
            <a:endParaRPr sz="2647"/>
          </a:p>
        </p:txBody>
      </p:sp>
      <p:sp>
        <p:nvSpPr>
          <p:cNvPr id="14" name="object 14"/>
          <p:cNvSpPr/>
          <p:nvPr/>
        </p:nvSpPr>
        <p:spPr>
          <a:xfrm>
            <a:off x="2073402" y="100853"/>
            <a:ext cx="170329" cy="161365"/>
          </a:xfrm>
          <a:custGeom>
            <a:avLst/>
            <a:gdLst/>
            <a:ahLst/>
            <a:cxnLst/>
            <a:rect l="l" t="t" r="r" b="b"/>
            <a:pathLst>
              <a:path w="193039" h="182879">
                <a:moveTo>
                  <a:pt x="179409" y="182271"/>
                </a:moveTo>
                <a:lnTo>
                  <a:pt x="192512" y="116662"/>
                </a:lnTo>
                <a:lnTo>
                  <a:pt x="109395" y="20410"/>
                </a:lnTo>
                <a:lnTo>
                  <a:pt x="0" y="37882"/>
                </a:lnTo>
                <a:lnTo>
                  <a:pt x="13384" y="0"/>
                </a:lnTo>
              </a:path>
            </a:pathLst>
          </a:custGeom>
          <a:ln w="12152">
            <a:solidFill>
              <a:srgbClr val="6D6E71"/>
            </a:solidFill>
          </a:ln>
        </p:spPr>
        <p:txBody>
          <a:bodyPr wrap="square" lIns="0" tIns="0" rIns="0" bIns="0" rtlCol="0"/>
          <a:lstStyle/>
          <a:p>
            <a:endParaRPr sz="2647"/>
          </a:p>
        </p:txBody>
      </p:sp>
      <p:sp>
        <p:nvSpPr>
          <p:cNvPr id="15" name="object 15"/>
          <p:cNvSpPr/>
          <p:nvPr/>
        </p:nvSpPr>
        <p:spPr>
          <a:xfrm>
            <a:off x="6994512" y="100853"/>
            <a:ext cx="322169" cy="161365"/>
          </a:xfrm>
          <a:custGeom>
            <a:avLst/>
            <a:gdLst/>
            <a:ahLst/>
            <a:cxnLst/>
            <a:rect l="l" t="t" r="r" b="b"/>
            <a:pathLst>
              <a:path w="365125" h="182879">
                <a:moveTo>
                  <a:pt x="365096" y="156052"/>
                </a:moveTo>
                <a:lnTo>
                  <a:pt x="347592" y="160402"/>
                </a:lnTo>
                <a:lnTo>
                  <a:pt x="316986" y="182271"/>
                </a:lnTo>
                <a:lnTo>
                  <a:pt x="198815" y="151654"/>
                </a:lnTo>
                <a:lnTo>
                  <a:pt x="85018" y="55402"/>
                </a:lnTo>
                <a:lnTo>
                  <a:pt x="0" y="0"/>
                </a:lnTo>
              </a:path>
            </a:pathLst>
          </a:custGeom>
          <a:ln w="12154">
            <a:solidFill>
              <a:srgbClr val="6D6E71"/>
            </a:solidFill>
          </a:ln>
        </p:spPr>
        <p:txBody>
          <a:bodyPr wrap="square" lIns="0" tIns="0" rIns="0" bIns="0" rtlCol="0"/>
          <a:lstStyle/>
          <a:p>
            <a:endParaRPr sz="2647"/>
          </a:p>
        </p:txBody>
      </p:sp>
      <p:sp>
        <p:nvSpPr>
          <p:cNvPr id="16" name="object 16"/>
          <p:cNvSpPr/>
          <p:nvPr/>
        </p:nvSpPr>
        <p:spPr>
          <a:xfrm>
            <a:off x="5085852" y="100854"/>
            <a:ext cx="26334" cy="133910"/>
          </a:xfrm>
          <a:custGeom>
            <a:avLst/>
            <a:gdLst/>
            <a:ahLst/>
            <a:cxnLst/>
            <a:rect l="l" t="t" r="r" b="b"/>
            <a:pathLst>
              <a:path w="29845" h="151765">
                <a:moveTo>
                  <a:pt x="29679" y="151654"/>
                </a:moveTo>
                <a:lnTo>
                  <a:pt x="20927" y="125386"/>
                </a:lnTo>
                <a:lnTo>
                  <a:pt x="0" y="0"/>
                </a:lnTo>
              </a:path>
            </a:pathLst>
          </a:custGeom>
          <a:ln w="12150">
            <a:solidFill>
              <a:srgbClr val="6D6E71"/>
            </a:solidFill>
          </a:ln>
        </p:spPr>
        <p:txBody>
          <a:bodyPr wrap="square" lIns="0" tIns="0" rIns="0" bIns="0" rtlCol="0"/>
          <a:lstStyle/>
          <a:p>
            <a:endParaRPr sz="2647"/>
          </a:p>
        </p:txBody>
      </p:sp>
      <p:sp>
        <p:nvSpPr>
          <p:cNvPr id="17" name="object 17"/>
          <p:cNvSpPr/>
          <p:nvPr/>
        </p:nvSpPr>
        <p:spPr>
          <a:xfrm>
            <a:off x="1223982" y="100853"/>
            <a:ext cx="448235" cy="249891"/>
          </a:xfrm>
          <a:custGeom>
            <a:avLst/>
            <a:gdLst/>
            <a:ahLst/>
            <a:cxnLst/>
            <a:rect l="l" t="t" r="r" b="b"/>
            <a:pathLst>
              <a:path w="508000" h="283210">
                <a:moveTo>
                  <a:pt x="0" y="212841"/>
                </a:moveTo>
                <a:lnTo>
                  <a:pt x="21903" y="208515"/>
                </a:lnTo>
                <a:lnTo>
                  <a:pt x="56885" y="186621"/>
                </a:lnTo>
                <a:lnTo>
                  <a:pt x="105017" y="77272"/>
                </a:lnTo>
                <a:lnTo>
                  <a:pt x="258146" y="51052"/>
                </a:lnTo>
                <a:lnTo>
                  <a:pt x="241925" y="0"/>
                </a:lnTo>
              </a:path>
              <a:path w="508000" h="283210">
                <a:moveTo>
                  <a:pt x="297531" y="282848"/>
                </a:moveTo>
                <a:lnTo>
                  <a:pt x="284428" y="256580"/>
                </a:lnTo>
                <a:lnTo>
                  <a:pt x="323810" y="243483"/>
                </a:lnTo>
                <a:lnTo>
                  <a:pt x="341309" y="94792"/>
                </a:lnTo>
                <a:lnTo>
                  <a:pt x="507567" y="55402"/>
                </a:lnTo>
                <a:lnTo>
                  <a:pt x="501055" y="0"/>
                </a:lnTo>
              </a:path>
            </a:pathLst>
          </a:custGeom>
          <a:ln w="12152">
            <a:solidFill>
              <a:srgbClr val="6D6E71"/>
            </a:solidFill>
          </a:ln>
        </p:spPr>
        <p:txBody>
          <a:bodyPr wrap="square" lIns="0" tIns="0" rIns="0" bIns="0" rtlCol="0"/>
          <a:lstStyle/>
          <a:p>
            <a:endParaRPr sz="2647"/>
          </a:p>
        </p:txBody>
      </p:sp>
      <p:sp>
        <p:nvSpPr>
          <p:cNvPr id="18" name="object 18"/>
          <p:cNvSpPr/>
          <p:nvPr/>
        </p:nvSpPr>
        <p:spPr>
          <a:xfrm>
            <a:off x="938266" y="100853"/>
            <a:ext cx="127747" cy="245969"/>
          </a:xfrm>
          <a:custGeom>
            <a:avLst/>
            <a:gdLst/>
            <a:ahLst/>
            <a:cxnLst/>
            <a:rect l="l" t="t" r="r" b="b"/>
            <a:pathLst>
              <a:path w="144780" h="278765">
                <a:moveTo>
                  <a:pt x="122500" y="278474"/>
                </a:moveTo>
                <a:lnTo>
                  <a:pt x="144378" y="164751"/>
                </a:lnTo>
                <a:lnTo>
                  <a:pt x="0" y="86044"/>
                </a:lnTo>
                <a:lnTo>
                  <a:pt x="11937" y="0"/>
                </a:lnTo>
              </a:path>
            </a:pathLst>
          </a:custGeom>
          <a:ln w="12150">
            <a:solidFill>
              <a:srgbClr val="6D6E71"/>
            </a:solidFill>
          </a:ln>
        </p:spPr>
        <p:txBody>
          <a:bodyPr wrap="square" lIns="0" tIns="0" rIns="0" bIns="0" rtlCol="0"/>
          <a:lstStyle/>
          <a:p>
            <a:endParaRPr sz="2647"/>
          </a:p>
        </p:txBody>
      </p:sp>
      <p:sp>
        <p:nvSpPr>
          <p:cNvPr id="19" name="object 19"/>
          <p:cNvSpPr/>
          <p:nvPr/>
        </p:nvSpPr>
        <p:spPr>
          <a:xfrm>
            <a:off x="5733799" y="100853"/>
            <a:ext cx="15688" cy="72278"/>
          </a:xfrm>
          <a:custGeom>
            <a:avLst/>
            <a:gdLst/>
            <a:ahLst/>
            <a:cxnLst/>
            <a:rect l="l" t="t" r="r" b="b"/>
            <a:pathLst>
              <a:path w="17779" h="81914">
                <a:moveTo>
                  <a:pt x="17323" y="81670"/>
                </a:moveTo>
                <a:lnTo>
                  <a:pt x="4170" y="11662"/>
                </a:lnTo>
                <a:lnTo>
                  <a:pt x="0" y="0"/>
                </a:lnTo>
              </a:path>
            </a:pathLst>
          </a:custGeom>
          <a:ln w="12150">
            <a:solidFill>
              <a:srgbClr val="6D6E71"/>
            </a:solidFill>
          </a:ln>
        </p:spPr>
        <p:txBody>
          <a:bodyPr wrap="square" lIns="0" tIns="0" rIns="0" bIns="0" rtlCol="0"/>
          <a:lstStyle/>
          <a:p>
            <a:endParaRPr sz="2647"/>
          </a:p>
        </p:txBody>
      </p:sp>
      <p:sp>
        <p:nvSpPr>
          <p:cNvPr id="20" name="object 20"/>
          <p:cNvSpPr/>
          <p:nvPr/>
        </p:nvSpPr>
        <p:spPr>
          <a:xfrm>
            <a:off x="548311" y="504801"/>
            <a:ext cx="66115" cy="366993"/>
          </a:xfrm>
          <a:custGeom>
            <a:avLst/>
            <a:gdLst/>
            <a:ahLst/>
            <a:cxnLst/>
            <a:rect l="l" t="t" r="r" b="b"/>
            <a:pathLst>
              <a:path w="74929" h="415925">
                <a:moveTo>
                  <a:pt x="30602" y="0"/>
                </a:moveTo>
                <a:lnTo>
                  <a:pt x="74360" y="21894"/>
                </a:lnTo>
                <a:lnTo>
                  <a:pt x="43757" y="253690"/>
                </a:lnTo>
                <a:lnTo>
                  <a:pt x="0" y="345519"/>
                </a:lnTo>
                <a:lnTo>
                  <a:pt x="4376" y="415551"/>
                </a:lnTo>
              </a:path>
            </a:pathLst>
          </a:custGeom>
          <a:ln w="12150">
            <a:solidFill>
              <a:srgbClr val="6D6E71"/>
            </a:solidFill>
          </a:ln>
        </p:spPr>
        <p:txBody>
          <a:bodyPr wrap="square" lIns="0" tIns="0" rIns="0" bIns="0" rtlCol="0"/>
          <a:lstStyle/>
          <a:p>
            <a:endParaRPr sz="2647"/>
          </a:p>
        </p:txBody>
      </p:sp>
      <p:sp>
        <p:nvSpPr>
          <p:cNvPr id="21" name="object 21"/>
          <p:cNvSpPr/>
          <p:nvPr/>
        </p:nvSpPr>
        <p:spPr>
          <a:xfrm>
            <a:off x="9003879" y="663936"/>
            <a:ext cx="6163" cy="34178"/>
          </a:xfrm>
          <a:custGeom>
            <a:avLst/>
            <a:gdLst/>
            <a:ahLst/>
            <a:cxnLst/>
            <a:rect l="l" t="t" r="r" b="b"/>
            <a:pathLst>
              <a:path w="6984" h="38734">
                <a:moveTo>
                  <a:pt x="0" y="38345"/>
                </a:moveTo>
                <a:lnTo>
                  <a:pt x="6404" y="0"/>
                </a:lnTo>
              </a:path>
            </a:pathLst>
          </a:custGeom>
          <a:ln w="12150">
            <a:solidFill>
              <a:srgbClr val="6D6E71"/>
            </a:solidFill>
          </a:ln>
        </p:spPr>
        <p:txBody>
          <a:bodyPr wrap="square" lIns="0" tIns="0" rIns="0" bIns="0" rtlCol="0"/>
          <a:lstStyle/>
          <a:p>
            <a:endParaRPr sz="2647"/>
          </a:p>
        </p:txBody>
      </p:sp>
      <p:sp>
        <p:nvSpPr>
          <p:cNvPr id="22" name="object 22"/>
          <p:cNvSpPr/>
          <p:nvPr/>
        </p:nvSpPr>
        <p:spPr>
          <a:xfrm>
            <a:off x="8540601" y="254040"/>
            <a:ext cx="468966" cy="532840"/>
          </a:xfrm>
          <a:custGeom>
            <a:avLst/>
            <a:gdLst/>
            <a:ahLst/>
            <a:cxnLst/>
            <a:rect l="l" t="t" r="r" b="b"/>
            <a:pathLst>
              <a:path w="531495" h="603885">
                <a:moveTo>
                  <a:pt x="531452" y="392402"/>
                </a:moveTo>
                <a:lnTo>
                  <a:pt x="472585" y="362950"/>
                </a:lnTo>
                <a:lnTo>
                  <a:pt x="459408" y="319186"/>
                </a:lnTo>
                <a:lnTo>
                  <a:pt x="498813" y="227357"/>
                </a:lnTo>
                <a:lnTo>
                  <a:pt x="529443" y="135504"/>
                </a:lnTo>
                <a:lnTo>
                  <a:pt x="531452" y="73210"/>
                </a:lnTo>
              </a:path>
              <a:path w="531495" h="603885">
                <a:moveTo>
                  <a:pt x="531452" y="0"/>
                </a:moveTo>
                <a:lnTo>
                  <a:pt x="350009" y="8659"/>
                </a:lnTo>
                <a:lnTo>
                  <a:pt x="376289" y="61171"/>
                </a:lnTo>
                <a:lnTo>
                  <a:pt x="236287" y="74268"/>
                </a:lnTo>
                <a:lnTo>
                  <a:pt x="249391" y="118008"/>
                </a:lnTo>
                <a:lnTo>
                  <a:pt x="262520" y="227357"/>
                </a:lnTo>
              </a:path>
              <a:path w="531495" h="603885">
                <a:moveTo>
                  <a:pt x="0" y="603494"/>
                </a:moveTo>
                <a:lnTo>
                  <a:pt x="131273" y="590396"/>
                </a:lnTo>
                <a:lnTo>
                  <a:pt x="275675" y="524787"/>
                </a:lnTo>
                <a:lnTo>
                  <a:pt x="319407" y="411015"/>
                </a:lnTo>
                <a:lnTo>
                  <a:pt x="358838" y="402316"/>
                </a:lnTo>
                <a:lnTo>
                  <a:pt x="433179" y="463527"/>
                </a:lnTo>
                <a:lnTo>
                  <a:pt x="450707" y="481047"/>
                </a:lnTo>
                <a:lnTo>
                  <a:pt x="525096" y="502893"/>
                </a:lnTo>
                <a:lnTo>
                  <a:pt x="531452" y="500703"/>
                </a:lnTo>
              </a:path>
            </a:pathLst>
          </a:custGeom>
          <a:ln w="12152">
            <a:solidFill>
              <a:srgbClr val="6D6E71"/>
            </a:solidFill>
          </a:ln>
        </p:spPr>
        <p:txBody>
          <a:bodyPr wrap="square" lIns="0" tIns="0" rIns="0" bIns="0" rtlCol="0"/>
          <a:lstStyle/>
          <a:p>
            <a:endParaRPr sz="2647"/>
          </a:p>
        </p:txBody>
      </p:sp>
      <p:grpSp>
        <p:nvGrpSpPr>
          <p:cNvPr id="23" name="object 23"/>
          <p:cNvGrpSpPr/>
          <p:nvPr/>
        </p:nvGrpSpPr>
        <p:grpSpPr>
          <a:xfrm>
            <a:off x="129108" y="95488"/>
            <a:ext cx="8885694" cy="6666850"/>
            <a:chOff x="-6077" y="108222"/>
            <a:chExt cx="10070555" cy="7555954"/>
          </a:xfrm>
        </p:grpSpPr>
        <p:pic>
          <p:nvPicPr>
            <p:cNvPr id="25" name="object 25"/>
            <p:cNvPicPr/>
            <p:nvPr/>
          </p:nvPicPr>
          <p:blipFill>
            <a:blip r:embed="rId2" cstate="print"/>
            <a:stretch>
              <a:fillRect/>
            </a:stretch>
          </p:blipFill>
          <p:spPr>
            <a:xfrm>
              <a:off x="-6077" y="108222"/>
              <a:ext cx="10070555" cy="7555954"/>
            </a:xfrm>
            <a:prstGeom prst="rect">
              <a:avLst/>
            </a:prstGeom>
          </p:spPr>
        </p:pic>
        <p:sp>
          <p:nvSpPr>
            <p:cNvPr id="24" name="object 24"/>
            <p:cNvSpPr/>
            <p:nvPr/>
          </p:nvSpPr>
          <p:spPr>
            <a:xfrm>
              <a:off x="10025770" y="1265370"/>
              <a:ext cx="33020" cy="15875"/>
            </a:xfrm>
            <a:custGeom>
              <a:avLst/>
              <a:gdLst/>
              <a:ahLst/>
              <a:cxnLst/>
              <a:rect l="l" t="t" r="r" b="b"/>
              <a:pathLst>
                <a:path w="33020" h="15875">
                  <a:moveTo>
                    <a:pt x="32630" y="0"/>
                  </a:moveTo>
                  <a:lnTo>
                    <a:pt x="0" y="15343"/>
                  </a:lnTo>
                </a:path>
              </a:pathLst>
            </a:custGeom>
            <a:ln w="12154">
              <a:solidFill>
                <a:srgbClr val="6D6E71"/>
              </a:solidFill>
            </a:ln>
          </p:spPr>
          <p:txBody>
            <a:bodyPr wrap="square" lIns="0" tIns="0" rIns="0" bIns="0" rtlCol="0"/>
            <a:lstStyle/>
            <a:p>
              <a:endParaRPr sz="2647"/>
            </a:p>
          </p:txBody>
        </p:sp>
      </p:grpSp>
      <p:sp>
        <p:nvSpPr>
          <p:cNvPr id="39" name="object 39"/>
          <p:cNvSpPr txBox="1"/>
          <p:nvPr/>
        </p:nvSpPr>
        <p:spPr>
          <a:xfrm>
            <a:off x="803157" y="2068152"/>
            <a:ext cx="6876410" cy="3798739"/>
          </a:xfrm>
          <a:prstGeom prst="rect">
            <a:avLst/>
          </a:prstGeom>
        </p:spPr>
        <p:txBody>
          <a:bodyPr vert="horz" wrap="square" lIns="0" tIns="117101" rIns="0" bIns="0" rtlCol="0">
            <a:spAutoFit/>
          </a:bodyPr>
          <a:lstStyle/>
          <a:p>
            <a:pPr marL="226931" indent="-215725">
              <a:lnSpc>
                <a:spcPct val="150000"/>
              </a:lnSpc>
              <a:spcBef>
                <a:spcPts val="922"/>
              </a:spcBef>
              <a:buFont typeface="Tahoma"/>
              <a:buChar char="‣"/>
              <a:tabLst>
                <a:tab pos="226931" algn="l"/>
              </a:tabLst>
            </a:pPr>
            <a:r>
              <a:rPr lang="en-US" sz="2800" i="1" spc="-9" dirty="0">
                <a:latin typeface="Calibri"/>
                <a:cs typeface="Calibri"/>
              </a:rPr>
              <a:t>Why study algorithms?</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Course overview</a:t>
            </a:r>
          </a:p>
          <a:p>
            <a:pPr marL="226931" indent="-215725">
              <a:lnSpc>
                <a:spcPct val="150000"/>
              </a:lnSpc>
              <a:spcBef>
                <a:spcPts val="922"/>
              </a:spcBef>
              <a:buFont typeface="Tahoma"/>
              <a:buChar char="‣"/>
              <a:tabLst>
                <a:tab pos="226931" algn="l"/>
              </a:tabLst>
            </a:pPr>
            <a:r>
              <a:rPr lang="en-US" altLang="zh-CN" sz="2800" i="1" spc="-9" dirty="0" smtClean="0">
                <a:latin typeface="Calibri"/>
                <a:cs typeface="Calibri"/>
              </a:rPr>
              <a:t>1.1 Algorithm and program</a:t>
            </a:r>
          </a:p>
          <a:p>
            <a:pPr marL="226931" indent="-215725">
              <a:lnSpc>
                <a:spcPct val="150000"/>
              </a:lnSpc>
              <a:spcBef>
                <a:spcPts val="922"/>
              </a:spcBef>
              <a:buFont typeface="Tahoma"/>
              <a:buChar char="‣"/>
              <a:tabLst>
                <a:tab pos="226931" algn="l"/>
              </a:tabLst>
            </a:pPr>
            <a:r>
              <a:rPr lang="en-US" sz="2800" i="1" dirty="0" smtClean="0">
                <a:latin typeface="Calibri"/>
                <a:cs typeface="Calibri"/>
              </a:rPr>
              <a:t>1.2 algorithm complexity analysis</a:t>
            </a:r>
            <a:endParaRPr sz="2800" dirty="0">
              <a:latin typeface="Calibri"/>
              <a:cs typeface="Calibri"/>
            </a:endParaRPr>
          </a:p>
          <a:p>
            <a:pPr marL="226931" indent="-215725">
              <a:lnSpc>
                <a:spcPct val="150000"/>
              </a:lnSpc>
              <a:spcBef>
                <a:spcPts val="838"/>
              </a:spcBef>
              <a:buFont typeface="Tahoma"/>
              <a:buChar char="‣"/>
              <a:tabLst>
                <a:tab pos="226931" algn="l"/>
              </a:tabLst>
            </a:pPr>
            <a:r>
              <a:rPr lang="en-US" sz="2800" i="1" dirty="0" smtClean="0">
                <a:solidFill>
                  <a:srgbClr val="FF0000"/>
                </a:solidFill>
                <a:latin typeface="Calibri"/>
                <a:cs typeface="Calibri"/>
              </a:rPr>
              <a:t>1.3 NP hard </a:t>
            </a:r>
            <a:r>
              <a:rPr sz="2800" i="1" dirty="0" smtClean="0">
                <a:solidFill>
                  <a:srgbClr val="FF0000"/>
                </a:solidFill>
                <a:latin typeface="Calibri"/>
                <a:cs typeface="Calibri"/>
              </a:rPr>
              <a:t>theory</a:t>
            </a:r>
            <a:r>
              <a:rPr sz="2800" i="1" spc="190" dirty="0" smtClean="0">
                <a:solidFill>
                  <a:srgbClr val="FF0000"/>
                </a:solidFill>
                <a:latin typeface="Calibri"/>
                <a:cs typeface="Calibri"/>
              </a:rPr>
              <a:t> </a:t>
            </a:r>
            <a:r>
              <a:rPr sz="2800" i="1" dirty="0">
                <a:solidFill>
                  <a:srgbClr val="FF0000"/>
                </a:solidFill>
                <a:latin typeface="Calibri"/>
                <a:cs typeface="Calibri"/>
              </a:rPr>
              <a:t>of</a:t>
            </a:r>
            <a:r>
              <a:rPr sz="2800" i="1" spc="190" dirty="0">
                <a:solidFill>
                  <a:srgbClr val="FF0000"/>
                </a:solidFill>
                <a:latin typeface="Calibri"/>
                <a:cs typeface="Calibri"/>
              </a:rPr>
              <a:t> </a:t>
            </a:r>
            <a:r>
              <a:rPr sz="2800" i="1" spc="-9" dirty="0" smtClean="0">
                <a:solidFill>
                  <a:srgbClr val="FF0000"/>
                </a:solidFill>
                <a:latin typeface="Calibri"/>
                <a:cs typeface="Calibri"/>
              </a:rPr>
              <a:t>algorithms</a:t>
            </a:r>
            <a:endParaRPr sz="2800" dirty="0">
              <a:solidFill>
                <a:srgbClr val="FF0000"/>
              </a:solidFill>
              <a:latin typeface="Calibri"/>
              <a:cs typeface="Calibri"/>
            </a:endParaRPr>
          </a:p>
        </p:txBody>
      </p:sp>
      <p:sp>
        <p:nvSpPr>
          <p:cNvPr id="41" name="标题 40"/>
          <p:cNvSpPr>
            <a:spLocks noGrp="1"/>
          </p:cNvSpPr>
          <p:nvPr>
            <p:ph type="title"/>
          </p:nvPr>
        </p:nvSpPr>
        <p:spPr>
          <a:xfrm>
            <a:off x="420599" y="866694"/>
            <a:ext cx="8229600" cy="1139825"/>
          </a:xfrm>
        </p:spPr>
        <p:txBody>
          <a:bodyPr/>
          <a:lstStyle/>
          <a:p>
            <a:r>
              <a:rPr lang="en-US" altLang="zh-CN" sz="4400" b="1" spc="176" dirty="0">
                <a:latin typeface="Calibri"/>
                <a:cs typeface="Calibri"/>
              </a:rPr>
              <a:t>1</a:t>
            </a:r>
            <a:r>
              <a:rPr lang="zh-CN" altLang="en-US" sz="4400" b="1" spc="176" dirty="0">
                <a:latin typeface="Calibri"/>
                <a:cs typeface="Calibri"/>
              </a:rPr>
              <a:t>、 算法概述</a:t>
            </a:r>
            <a:r>
              <a:rPr lang="zh-CN" altLang="en-US" sz="4400" dirty="0">
                <a:latin typeface="Century Gothic"/>
                <a:cs typeface="Century Gothic"/>
              </a:rPr>
              <a:t/>
            </a:r>
            <a:br>
              <a:rPr lang="zh-CN" altLang="en-US" sz="4400" dirty="0">
                <a:latin typeface="Century Gothic"/>
                <a:cs typeface="Century Gothic"/>
              </a:rPr>
            </a:br>
            <a:endParaRPr lang="zh-CN" altLang="en-US" dirty="0"/>
          </a:p>
        </p:txBody>
      </p:sp>
    </p:spTree>
    <p:extLst>
      <p:ext uri="{BB962C8B-B14F-4D97-AF65-F5344CB8AC3E}">
        <p14:creationId xmlns:p14="http://schemas.microsoft.com/office/powerpoint/2010/main" val="907025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6"/>
          <p:cNvGrpSpPr/>
          <p:nvPr/>
        </p:nvGrpSpPr>
        <p:grpSpPr>
          <a:xfrm>
            <a:off x="7330895" y="-72958"/>
            <a:ext cx="2250281" cy="5688211"/>
            <a:chOff x="8991600" y="1181100"/>
            <a:chExt cx="3200400" cy="8089900"/>
          </a:xfrm>
        </p:grpSpPr>
        <p:pic>
          <p:nvPicPr>
            <p:cNvPr id="12" name="object 7"/>
            <p:cNvPicPr/>
            <p:nvPr/>
          </p:nvPicPr>
          <p:blipFill>
            <a:blip r:embed="rId3" cstate="print"/>
            <a:stretch>
              <a:fillRect/>
            </a:stretch>
          </p:blipFill>
          <p:spPr>
            <a:xfrm>
              <a:off x="8991600" y="1181100"/>
              <a:ext cx="3200400" cy="8089900"/>
            </a:xfrm>
            <a:prstGeom prst="rect">
              <a:avLst/>
            </a:prstGeom>
          </p:spPr>
        </p:pic>
        <p:sp>
          <p:nvSpPr>
            <p:cNvPr id="13" name="object 8"/>
            <p:cNvSpPr/>
            <p:nvPr/>
          </p:nvSpPr>
          <p:spPr>
            <a:xfrm>
              <a:off x="9067800" y="1257300"/>
              <a:ext cx="2946400" cy="7835900"/>
            </a:xfrm>
            <a:custGeom>
              <a:avLst/>
              <a:gdLst/>
              <a:ahLst/>
              <a:cxnLst/>
              <a:rect l="l" t="t" r="r" b="b"/>
              <a:pathLst>
                <a:path w="2946400" h="7835900">
                  <a:moveTo>
                    <a:pt x="0" y="0"/>
                  </a:moveTo>
                  <a:lnTo>
                    <a:pt x="2946400" y="0"/>
                  </a:lnTo>
                  <a:lnTo>
                    <a:pt x="2946400" y="7835900"/>
                  </a:lnTo>
                  <a:lnTo>
                    <a:pt x="0" y="7835900"/>
                  </a:lnTo>
                  <a:lnTo>
                    <a:pt x="0" y="0"/>
                  </a:lnTo>
                  <a:close/>
                </a:path>
              </a:pathLst>
            </a:custGeom>
            <a:solidFill>
              <a:srgbClr val="FFFFFF"/>
            </a:solidFill>
          </p:spPr>
          <p:txBody>
            <a:bodyPr wrap="square" lIns="0" tIns="0" rIns="0" bIns="0" rtlCol="0"/>
            <a:lstStyle/>
            <a:p>
              <a:endParaRPr sz="2109"/>
            </a:p>
          </p:txBody>
        </p:sp>
        <p:sp>
          <p:nvSpPr>
            <p:cNvPr id="14" name="object 9"/>
            <p:cNvSpPr/>
            <p:nvPr/>
          </p:nvSpPr>
          <p:spPr>
            <a:xfrm>
              <a:off x="10109200" y="1625600"/>
              <a:ext cx="16510" cy="7264400"/>
            </a:xfrm>
            <a:custGeom>
              <a:avLst/>
              <a:gdLst/>
              <a:ahLst/>
              <a:cxnLst/>
              <a:rect l="l" t="t" r="r" b="b"/>
              <a:pathLst>
                <a:path w="16509" h="7264400">
                  <a:moveTo>
                    <a:pt x="0" y="0"/>
                  </a:moveTo>
                  <a:lnTo>
                    <a:pt x="16249" y="7264382"/>
                  </a:lnTo>
                </a:path>
              </a:pathLst>
            </a:custGeom>
            <a:ln w="25400">
              <a:solidFill>
                <a:srgbClr val="8D3124"/>
              </a:solidFill>
            </a:ln>
          </p:spPr>
          <p:txBody>
            <a:bodyPr wrap="square" lIns="0" tIns="0" rIns="0" bIns="0" rtlCol="0"/>
            <a:lstStyle/>
            <a:p>
              <a:endParaRPr sz="2109"/>
            </a:p>
          </p:txBody>
        </p:sp>
      </p:grpSp>
      <p:sp>
        <p:nvSpPr>
          <p:cNvPr id="3" name="object 3"/>
          <p:cNvSpPr txBox="1">
            <a:spLocks noGrp="1"/>
          </p:cNvSpPr>
          <p:nvPr>
            <p:ph type="title"/>
          </p:nvPr>
        </p:nvSpPr>
        <p:spPr>
          <a:xfrm>
            <a:off x="321469" y="195338"/>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grpSp>
        <p:nvGrpSpPr>
          <p:cNvPr id="4" name="object 4"/>
          <p:cNvGrpSpPr/>
          <p:nvPr/>
        </p:nvGrpSpPr>
        <p:grpSpPr>
          <a:xfrm>
            <a:off x="135125" y="1433627"/>
            <a:ext cx="7344816" cy="4487664"/>
            <a:chOff x="1092200" y="2590800"/>
            <a:chExt cx="9093200" cy="2501900"/>
          </a:xfrm>
        </p:grpSpPr>
        <p:pic>
          <p:nvPicPr>
            <p:cNvPr id="5" name="object 5"/>
            <p:cNvPicPr/>
            <p:nvPr/>
          </p:nvPicPr>
          <p:blipFill>
            <a:blip r:embed="rId4" cstate="print"/>
            <a:stretch>
              <a:fillRect/>
            </a:stretch>
          </p:blipFill>
          <p:spPr>
            <a:xfrm>
              <a:off x="1092200" y="2590800"/>
              <a:ext cx="9093200" cy="2501900"/>
            </a:xfrm>
            <a:prstGeom prst="rect">
              <a:avLst/>
            </a:prstGeom>
          </p:spPr>
        </p:pic>
        <p:sp>
          <p:nvSpPr>
            <p:cNvPr id="6" name="object 6"/>
            <p:cNvSpPr/>
            <p:nvPr/>
          </p:nvSpPr>
          <p:spPr>
            <a:xfrm>
              <a:off x="1168400" y="2667000"/>
              <a:ext cx="8788400" cy="2247900"/>
            </a:xfrm>
            <a:custGeom>
              <a:avLst/>
              <a:gdLst/>
              <a:ahLst/>
              <a:cxnLst/>
              <a:rect l="l" t="t" r="r" b="b"/>
              <a:pathLst>
                <a:path w="8788400" h="2247900">
                  <a:moveTo>
                    <a:pt x="0" y="0"/>
                  </a:moveTo>
                  <a:lnTo>
                    <a:pt x="8788400" y="0"/>
                  </a:lnTo>
                  <a:lnTo>
                    <a:pt x="8788400" y="2247900"/>
                  </a:lnTo>
                  <a:lnTo>
                    <a:pt x="0" y="2247900"/>
                  </a:lnTo>
                  <a:lnTo>
                    <a:pt x="0" y="0"/>
                  </a:lnTo>
                  <a:close/>
                </a:path>
              </a:pathLst>
            </a:custGeom>
            <a:solidFill>
              <a:srgbClr val="FFFFFF"/>
            </a:solidFill>
          </p:spPr>
          <p:txBody>
            <a:bodyPr wrap="square" lIns="0" tIns="0" rIns="0" bIns="0" rtlCol="0"/>
            <a:lstStyle/>
            <a:p>
              <a:endParaRPr sz="2109"/>
            </a:p>
          </p:txBody>
        </p:sp>
      </p:grpSp>
      <p:sp>
        <p:nvSpPr>
          <p:cNvPr id="7" name="object 7"/>
          <p:cNvSpPr txBox="1">
            <a:spLocks noGrp="1"/>
          </p:cNvSpPr>
          <p:nvPr>
            <p:ph type="body" idx="1"/>
          </p:nvPr>
        </p:nvSpPr>
        <p:spPr>
          <a:xfrm>
            <a:off x="323530" y="1780679"/>
            <a:ext cx="6770810" cy="3825447"/>
          </a:xfrm>
          <a:prstGeom prst="rect">
            <a:avLst/>
          </a:prstGeom>
        </p:spPr>
        <p:txBody>
          <a:bodyPr vert="horz" wrap="square" lIns="0" tIns="8930" rIns="0" bIns="0" numCol="1" rtlCol="0" anchor="t" anchorCtr="0" compatLnSpc="1">
            <a:prstTxWarp prst="textNoShape">
              <a:avLst/>
            </a:prstTxWarp>
            <a:spAutoFit/>
          </a:bodyPr>
          <a:lstStyle/>
          <a:p>
            <a:pPr marL="0" indent="0">
              <a:buNone/>
            </a:pPr>
            <a:r>
              <a:rPr lang="zh-CN" altLang="en-US" sz="2000" dirty="0">
                <a:latin typeface="楷体" panose="02010609060101010101" pitchFamily="49" charset="-122"/>
                <a:ea typeface="楷体" panose="02010609060101010101" pitchFamily="49" charset="-122"/>
              </a:rPr>
              <a:t>受过良好训练的计算机科学家知道怎样处理算法</a:t>
            </a:r>
            <a:r>
              <a:rPr lang="zh-CN" altLang="en-US" sz="2000" b="1" dirty="0">
                <a:latin typeface="楷体" panose="02010609060101010101" pitchFamily="49" charset="-122"/>
                <a:ea typeface="楷体" panose="02010609060101010101" pitchFamily="49" charset="-122"/>
              </a:rPr>
              <a:t>∶ 如何</a:t>
            </a:r>
            <a:r>
              <a:rPr lang="zh-CN" altLang="en-US" sz="2000" b="1" u="sng" dirty="0">
                <a:latin typeface="楷体" panose="02010609060101010101" pitchFamily="49" charset="-122"/>
                <a:ea typeface="楷体" panose="02010609060101010101" pitchFamily="49" charset="-122"/>
              </a:rPr>
              <a:t>构造算法、操作算法、理解算法以及分析算法</a:t>
            </a:r>
            <a:r>
              <a:rPr lang="zh-CN" altLang="en-US" sz="2000" b="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这些知识远不止为了写出良好的计算机程序而准备的。算法是一种一般性的智能工具，它必定有助于我们对其他学科的理解，不管是化学、语言学或音乐，还是其他学科。为什么算法会有这种作用呢</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我们可以这样理解∶ 人们常说，一个人只有把知识教给别人，才能真正掌握它。实际上，</a:t>
            </a:r>
            <a:r>
              <a:rPr lang="zh-CN" altLang="en-US" sz="2000" b="1" dirty="0">
                <a:latin typeface="楷体" panose="02010609060101010101" pitchFamily="49" charset="-122"/>
                <a:ea typeface="楷体" panose="02010609060101010101" pitchFamily="49" charset="-122"/>
              </a:rPr>
              <a:t>一个人只有把知识教给</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计算机</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，才能</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真正</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掌握它，也就是说，将知识表述为一种算法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比起简单按照常规去理解事物，尝试</a:t>
            </a:r>
            <a:r>
              <a:rPr lang="zh-CN" altLang="en-US" sz="2000" b="1" u="sng" dirty="0">
                <a:latin typeface="楷体" panose="02010609060101010101" pitchFamily="49" charset="-122"/>
                <a:ea typeface="楷体" panose="02010609060101010101" pitchFamily="49" charset="-122"/>
              </a:rPr>
              <a:t>用算法将其形式化</a:t>
            </a:r>
            <a:r>
              <a:rPr lang="zh-CN" altLang="en-US" sz="2000" b="1" dirty="0">
                <a:latin typeface="楷体" panose="02010609060101010101" pitchFamily="49" charset="-122"/>
                <a:ea typeface="楷体" panose="02010609060101010101" pitchFamily="49" charset="-122"/>
              </a:rPr>
              <a:t>能使我们的理解更加深刻</a:t>
            </a:r>
            <a:r>
              <a:rPr lang="zh-CN" altLang="en-US" sz="2000" dirty="0">
                <a:latin typeface="楷体" panose="02010609060101010101" pitchFamily="49" charset="-122"/>
                <a:ea typeface="楷体" panose="02010609060101010101" pitchFamily="49" charset="-122"/>
              </a:rPr>
              <a:t>。</a:t>
            </a:r>
          </a:p>
          <a:p>
            <a:pPr marL="0" indent="0" algn="r">
              <a:buNone/>
            </a:pP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唐纳德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克努特</a:t>
            </a:r>
          </a:p>
          <a:p>
            <a:pPr marL="0" indent="0" algn="r">
              <a:buNone/>
            </a:pPr>
            <a:r>
              <a:rPr lang="en-US" altLang="zh-CN" sz="2000" dirty="0">
                <a:latin typeface="楷体" panose="02010609060101010101" pitchFamily="49" charset="-122"/>
                <a:ea typeface="楷体" panose="02010609060101010101" pitchFamily="49" charset="-122"/>
              </a:rPr>
              <a:t>1974</a:t>
            </a:r>
            <a:r>
              <a:rPr lang="zh-CN" altLang="en-US" sz="2000" dirty="0" smtClean="0">
                <a:latin typeface="楷体" panose="02010609060101010101" pitchFamily="49" charset="-122"/>
                <a:ea typeface="楷体" panose="02010609060101010101" pitchFamily="49" charset="-122"/>
              </a:rPr>
              <a:t>年图</a:t>
            </a:r>
            <a:r>
              <a:rPr lang="zh-CN" altLang="en-US" sz="2000" dirty="0">
                <a:latin typeface="楷体" panose="02010609060101010101" pitchFamily="49" charset="-122"/>
                <a:ea typeface="楷体" panose="02010609060101010101" pitchFamily="49" charset="-122"/>
              </a:rPr>
              <a:t>灵</a:t>
            </a:r>
            <a:r>
              <a:rPr lang="zh-CN" altLang="en-US" sz="2000" dirty="0" smtClean="0">
                <a:latin typeface="楷体" panose="02010609060101010101" pitchFamily="49" charset="-122"/>
                <a:ea typeface="楷体" panose="02010609060101010101" pitchFamily="49" charset="-122"/>
              </a:rPr>
              <a:t>奖获得者、计算机</a:t>
            </a:r>
            <a:r>
              <a:rPr lang="zh-CN" altLang="en-US" sz="2000" dirty="0">
                <a:latin typeface="楷体" panose="02010609060101010101" pitchFamily="49" charset="-122"/>
                <a:ea typeface="楷体" panose="02010609060101010101" pitchFamily="49" charset="-122"/>
              </a:rPr>
              <a:t>算法的奠基人，</a:t>
            </a:r>
            <a:r>
              <a:rPr lang="en-US" altLang="zh-CN" sz="2000" dirty="0">
                <a:latin typeface="楷体" panose="02010609060101010101" pitchFamily="49" charset="-122"/>
                <a:ea typeface="楷体" panose="02010609060101010101" pitchFamily="49" charset="-122"/>
              </a:rPr>
              <a:t>TEX</a:t>
            </a:r>
            <a:r>
              <a:rPr lang="zh-CN" altLang="en-US" sz="2000" dirty="0">
                <a:latin typeface="楷体" panose="02010609060101010101" pitchFamily="49" charset="-122"/>
                <a:ea typeface="楷体" panose="02010609060101010101" pitchFamily="49" charset="-122"/>
              </a:rPr>
              <a:t>发明人</a:t>
            </a:r>
            <a:endParaRPr sz="2000" i="1" spc="-7" dirty="0">
              <a:solidFill>
                <a:srgbClr val="005493"/>
              </a:solidFill>
              <a:latin typeface="楷体" panose="02010609060101010101" pitchFamily="49" charset="-122"/>
              <a:ea typeface="楷体" panose="02010609060101010101" pitchFamily="49" charset="-122"/>
            </a:endParaRPr>
          </a:p>
        </p:txBody>
      </p:sp>
      <p:sp>
        <p:nvSpPr>
          <p:cNvPr id="15" name="object 10"/>
          <p:cNvSpPr txBox="1"/>
          <p:nvPr/>
        </p:nvSpPr>
        <p:spPr>
          <a:xfrm>
            <a:off x="7384473" y="-19380"/>
            <a:ext cx="2071688" cy="5444954"/>
          </a:xfrm>
          <a:prstGeom prst="rect">
            <a:avLst/>
          </a:prstGeom>
        </p:spPr>
        <p:txBody>
          <a:bodyPr vert="horz" wrap="square" lIns="0" tIns="446" rIns="0" bIns="0" rtlCol="0">
            <a:spAutoFit/>
          </a:bodyPr>
          <a:lstStyle/>
          <a:p>
            <a:pPr>
              <a:spcBef>
                <a:spcPts val="4"/>
              </a:spcBef>
            </a:pPr>
            <a:endParaRPr sz="1617" dirty="0">
              <a:latin typeface="Times New Roman"/>
              <a:cs typeface="Times New Roman"/>
            </a:endParaRPr>
          </a:p>
          <a:p>
            <a:pPr marL="91079"/>
            <a:r>
              <a:rPr sz="984" dirty="0">
                <a:solidFill>
                  <a:srgbClr val="8D3124"/>
                </a:solidFill>
                <a:latin typeface="Lucida Sans"/>
                <a:cs typeface="Lucida Sans"/>
              </a:rPr>
              <a:t>300</a:t>
            </a:r>
            <a:r>
              <a:rPr sz="984" spc="-4" dirty="0">
                <a:solidFill>
                  <a:srgbClr val="8D3124"/>
                </a:solidFill>
                <a:latin typeface="Lucida Sans"/>
                <a:cs typeface="Lucida Sans"/>
              </a:rPr>
              <a:t> </a:t>
            </a:r>
            <a:r>
              <a:rPr sz="984" spc="-18" dirty="0">
                <a:solidFill>
                  <a:srgbClr val="8D3124"/>
                </a:solidFill>
                <a:latin typeface="Lucida Sans"/>
                <a:cs typeface="Lucida Sans"/>
              </a:rPr>
              <a:t>BCE</a:t>
            </a:r>
            <a:endParaRPr sz="984"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lnSpc>
                <a:spcPct val="100000"/>
              </a:lnSpc>
            </a:pPr>
            <a:endParaRPr sz="1125" dirty="0">
              <a:latin typeface="Lucida Sans"/>
              <a:cs typeface="Lucida Sans"/>
            </a:endParaRPr>
          </a:p>
          <a:p>
            <a:pPr>
              <a:spcBef>
                <a:spcPts val="28"/>
              </a:spcBef>
            </a:pPr>
            <a:endParaRPr sz="879" dirty="0">
              <a:latin typeface="Lucida Sans"/>
              <a:cs typeface="Lucida Sans"/>
            </a:endParaRPr>
          </a:p>
          <a:p>
            <a:pPr marL="213858">
              <a:spcBef>
                <a:spcPts val="4"/>
              </a:spcBef>
            </a:pPr>
            <a:r>
              <a:rPr sz="984" spc="-7" dirty="0">
                <a:solidFill>
                  <a:srgbClr val="8D3124"/>
                </a:solidFill>
                <a:latin typeface="Lucida Sans"/>
                <a:cs typeface="Lucida Sans"/>
              </a:rPr>
              <a:t>1920s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1930s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1940s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1950s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1960s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1970s</a:t>
            </a:r>
            <a:endParaRPr sz="984" dirty="0">
              <a:latin typeface="Lucida Sans"/>
              <a:cs typeface="Lucida Sans"/>
            </a:endParaRPr>
          </a:p>
          <a:p>
            <a:pPr marL="213858">
              <a:spcBef>
                <a:spcPts val="295"/>
              </a:spcBef>
            </a:pPr>
            <a:r>
              <a:rPr sz="984" spc="-7" dirty="0">
                <a:solidFill>
                  <a:srgbClr val="8D3124"/>
                </a:solidFill>
                <a:latin typeface="Lucida Sans"/>
                <a:cs typeface="Lucida Sans"/>
              </a:rPr>
              <a:t>1980s</a:t>
            </a:r>
            <a:endParaRPr sz="984" dirty="0">
              <a:latin typeface="Lucida Sans"/>
              <a:cs typeface="Lucida Sans"/>
            </a:endParaRPr>
          </a:p>
          <a:p>
            <a:pPr marL="213858">
              <a:spcBef>
                <a:spcPts val="225"/>
              </a:spcBef>
            </a:pPr>
            <a:r>
              <a:rPr sz="984" spc="-7" dirty="0">
                <a:solidFill>
                  <a:srgbClr val="8D3124"/>
                </a:solidFill>
                <a:latin typeface="Lucida Sans"/>
                <a:cs typeface="Lucida Sans"/>
              </a:rPr>
              <a:t>1990s</a:t>
            </a:r>
            <a:endParaRPr sz="984" dirty="0">
              <a:latin typeface="Lucida Sans"/>
              <a:cs typeface="Lucida Sans"/>
            </a:endParaRPr>
          </a:p>
          <a:p>
            <a:pPr marL="213858">
              <a:spcBef>
                <a:spcPts val="295"/>
              </a:spcBef>
            </a:pPr>
            <a:r>
              <a:rPr sz="984" spc="-7" dirty="0">
                <a:solidFill>
                  <a:srgbClr val="8D3124"/>
                </a:solidFill>
                <a:latin typeface="Lucida Sans"/>
                <a:cs typeface="Lucida Sans"/>
              </a:rPr>
              <a:t>2000s</a:t>
            </a:r>
            <a:endParaRPr sz="984" dirty="0">
              <a:latin typeface="Lucida Sans"/>
              <a:cs typeface="Lucida Sans"/>
            </a:endParaRPr>
          </a:p>
        </p:txBody>
      </p:sp>
      <p:grpSp>
        <p:nvGrpSpPr>
          <p:cNvPr id="16" name="object 11"/>
          <p:cNvGrpSpPr/>
          <p:nvPr/>
        </p:nvGrpSpPr>
        <p:grpSpPr>
          <a:xfrm>
            <a:off x="8232793" y="293333"/>
            <a:ext cx="991195" cy="5063133"/>
            <a:chOff x="10274300" y="1625600"/>
            <a:chExt cx="1409700" cy="7200900"/>
          </a:xfrm>
        </p:grpSpPr>
        <p:sp>
          <p:nvSpPr>
            <p:cNvPr id="17" name="object 12"/>
            <p:cNvSpPr/>
            <p:nvPr/>
          </p:nvSpPr>
          <p:spPr>
            <a:xfrm>
              <a:off x="10274300" y="1625599"/>
              <a:ext cx="1409700" cy="7200900"/>
            </a:xfrm>
            <a:custGeom>
              <a:avLst/>
              <a:gdLst/>
              <a:ahLst/>
              <a:cxnLst/>
              <a:rect l="l" t="t" r="r" b="b"/>
              <a:pathLst>
                <a:path w="1409700" h="7200900">
                  <a:moveTo>
                    <a:pt x="190500" y="5448300"/>
                  </a:moveTo>
                  <a:lnTo>
                    <a:pt x="0" y="5448300"/>
                  </a:lnTo>
                  <a:lnTo>
                    <a:pt x="0" y="5638800"/>
                  </a:lnTo>
                  <a:lnTo>
                    <a:pt x="190500" y="5638800"/>
                  </a:lnTo>
                  <a:lnTo>
                    <a:pt x="190500" y="5448300"/>
                  </a:lnTo>
                  <a:close/>
                </a:path>
                <a:path w="1409700" h="7200900">
                  <a:moveTo>
                    <a:pt x="190500" y="4940300"/>
                  </a:moveTo>
                  <a:lnTo>
                    <a:pt x="0" y="4940300"/>
                  </a:lnTo>
                  <a:lnTo>
                    <a:pt x="0" y="5130800"/>
                  </a:lnTo>
                  <a:lnTo>
                    <a:pt x="190500" y="5130800"/>
                  </a:lnTo>
                  <a:lnTo>
                    <a:pt x="190500" y="4940300"/>
                  </a:lnTo>
                  <a:close/>
                </a:path>
                <a:path w="1409700" h="7200900">
                  <a:moveTo>
                    <a:pt x="190500" y="0"/>
                  </a:moveTo>
                  <a:lnTo>
                    <a:pt x="0" y="0"/>
                  </a:lnTo>
                  <a:lnTo>
                    <a:pt x="0" y="190500"/>
                  </a:lnTo>
                  <a:lnTo>
                    <a:pt x="190500" y="190500"/>
                  </a:lnTo>
                  <a:lnTo>
                    <a:pt x="190500" y="0"/>
                  </a:lnTo>
                  <a:close/>
                </a:path>
                <a:path w="1409700" h="7200900">
                  <a:moveTo>
                    <a:pt x="355600" y="5702300"/>
                  </a:moveTo>
                  <a:lnTo>
                    <a:pt x="0" y="5702300"/>
                  </a:lnTo>
                  <a:lnTo>
                    <a:pt x="0" y="5930900"/>
                  </a:lnTo>
                  <a:lnTo>
                    <a:pt x="355600" y="5930900"/>
                  </a:lnTo>
                  <a:lnTo>
                    <a:pt x="355600" y="5702300"/>
                  </a:lnTo>
                  <a:close/>
                </a:path>
                <a:path w="1409700" h="7200900">
                  <a:moveTo>
                    <a:pt x="584200" y="5994400"/>
                  </a:moveTo>
                  <a:lnTo>
                    <a:pt x="0" y="5994400"/>
                  </a:lnTo>
                  <a:lnTo>
                    <a:pt x="0" y="6184900"/>
                  </a:lnTo>
                  <a:lnTo>
                    <a:pt x="584200" y="6184900"/>
                  </a:lnTo>
                  <a:lnTo>
                    <a:pt x="584200" y="5994400"/>
                  </a:lnTo>
                  <a:close/>
                </a:path>
                <a:path w="1409700" h="7200900">
                  <a:moveTo>
                    <a:pt x="685800" y="7010400"/>
                  </a:moveTo>
                  <a:lnTo>
                    <a:pt x="0" y="7010400"/>
                  </a:lnTo>
                  <a:lnTo>
                    <a:pt x="0" y="7200900"/>
                  </a:lnTo>
                  <a:lnTo>
                    <a:pt x="685800" y="7200900"/>
                  </a:lnTo>
                  <a:lnTo>
                    <a:pt x="685800" y="7010400"/>
                  </a:lnTo>
                  <a:close/>
                </a:path>
                <a:path w="1409700" h="7200900">
                  <a:moveTo>
                    <a:pt x="685800" y="6756400"/>
                  </a:moveTo>
                  <a:lnTo>
                    <a:pt x="0" y="6756400"/>
                  </a:lnTo>
                  <a:lnTo>
                    <a:pt x="0" y="6946900"/>
                  </a:lnTo>
                  <a:lnTo>
                    <a:pt x="685800" y="6946900"/>
                  </a:lnTo>
                  <a:lnTo>
                    <a:pt x="685800" y="6756400"/>
                  </a:lnTo>
                  <a:close/>
                </a:path>
                <a:path w="1409700" h="7200900">
                  <a:moveTo>
                    <a:pt x="876300" y="6502400"/>
                  </a:moveTo>
                  <a:lnTo>
                    <a:pt x="0" y="6502400"/>
                  </a:lnTo>
                  <a:lnTo>
                    <a:pt x="0" y="6692900"/>
                  </a:lnTo>
                  <a:lnTo>
                    <a:pt x="876300" y="6692900"/>
                  </a:lnTo>
                  <a:lnTo>
                    <a:pt x="876300" y="6502400"/>
                  </a:lnTo>
                  <a:close/>
                </a:path>
                <a:path w="1409700" h="7200900">
                  <a:moveTo>
                    <a:pt x="1409700" y="6248400"/>
                  </a:moveTo>
                  <a:lnTo>
                    <a:pt x="0" y="6248400"/>
                  </a:lnTo>
                  <a:lnTo>
                    <a:pt x="0" y="6438900"/>
                  </a:lnTo>
                  <a:lnTo>
                    <a:pt x="1409700" y="6438900"/>
                  </a:lnTo>
                  <a:lnTo>
                    <a:pt x="1409700" y="6248400"/>
                  </a:lnTo>
                  <a:close/>
                </a:path>
              </a:pathLst>
            </a:custGeom>
            <a:solidFill>
              <a:srgbClr val="8A8A8A"/>
            </a:solidFill>
          </p:spPr>
          <p:txBody>
            <a:bodyPr wrap="square" lIns="0" tIns="0" rIns="0" bIns="0" rtlCol="0"/>
            <a:lstStyle/>
            <a:p>
              <a:endParaRPr sz="2109"/>
            </a:p>
          </p:txBody>
        </p:sp>
        <p:sp>
          <p:nvSpPr>
            <p:cNvPr id="18" name="object 13"/>
            <p:cNvSpPr/>
            <p:nvPr/>
          </p:nvSpPr>
          <p:spPr>
            <a:xfrm>
              <a:off x="10274300" y="6819900"/>
              <a:ext cx="190500" cy="190500"/>
            </a:xfrm>
            <a:custGeom>
              <a:avLst/>
              <a:gdLst/>
              <a:ahLst/>
              <a:cxnLst/>
              <a:rect l="l" t="t" r="r" b="b"/>
              <a:pathLst>
                <a:path w="190500" h="190500">
                  <a:moveTo>
                    <a:pt x="0" y="0"/>
                  </a:moveTo>
                  <a:lnTo>
                    <a:pt x="190500" y="0"/>
                  </a:lnTo>
                  <a:lnTo>
                    <a:pt x="190500" y="190500"/>
                  </a:lnTo>
                  <a:lnTo>
                    <a:pt x="0" y="190500"/>
                  </a:lnTo>
                  <a:lnTo>
                    <a:pt x="0" y="0"/>
                  </a:lnTo>
                  <a:close/>
                </a:path>
              </a:pathLst>
            </a:custGeom>
            <a:solidFill>
              <a:srgbClr val="8A8A8A"/>
            </a:solidFill>
          </p:spPr>
          <p:txBody>
            <a:bodyPr wrap="square" lIns="0" tIns="0" rIns="0" bIns="0" rtlCol="0"/>
            <a:lstStyle/>
            <a:p>
              <a:endParaRPr sz="2109"/>
            </a:p>
          </p:txBody>
        </p:sp>
      </p:grpSp>
      <p:pic>
        <p:nvPicPr>
          <p:cNvPr id="10" name="object 10"/>
          <p:cNvPicPr/>
          <p:nvPr/>
        </p:nvPicPr>
        <p:blipFill>
          <a:blip r:embed="rId5" cstate="print"/>
          <a:stretch>
            <a:fillRect/>
          </a:stretch>
        </p:blipFill>
        <p:spPr>
          <a:xfrm>
            <a:off x="7535153" y="2545237"/>
            <a:ext cx="1467918" cy="2086330"/>
          </a:xfrm>
          <a:prstGeom prst="rect">
            <a:avLst/>
          </a:prstGeom>
        </p:spPr>
      </p:pic>
    </p:spTree>
    <p:extLst>
      <p:ext uri="{BB962C8B-B14F-4D97-AF65-F5344CB8AC3E}">
        <p14:creationId xmlns:p14="http://schemas.microsoft.com/office/powerpoint/2010/main" val="5421304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26997413-D9E1-EAD1-0C60-B5F900F90887}"/>
              </a:ext>
            </a:extLst>
          </p:cNvPr>
          <p:cNvSpPr>
            <a:spLocks noGrp="1" noChangeArrowheads="1"/>
          </p:cNvSpPr>
          <p:nvPr>
            <p:ph type="title"/>
          </p:nvPr>
        </p:nvSpPr>
        <p:spPr/>
        <p:txBody>
          <a:bodyPr/>
          <a:lstStyle/>
          <a:p>
            <a:r>
              <a:rPr lang="en-US" altLang="zh-CN"/>
              <a:t>NP</a:t>
            </a:r>
            <a:r>
              <a:rPr lang="zh-CN" altLang="en-US"/>
              <a:t>完全性理论</a:t>
            </a:r>
          </a:p>
        </p:txBody>
      </p:sp>
      <p:sp>
        <p:nvSpPr>
          <p:cNvPr id="61443" name="内容占位符 2">
            <a:extLst>
              <a:ext uri="{FF2B5EF4-FFF2-40B4-BE49-F238E27FC236}">
                <a16:creationId xmlns:a16="http://schemas.microsoft.com/office/drawing/2014/main" id="{679E3F2D-04D4-F903-C619-4B5ED482B1D2}"/>
              </a:ext>
            </a:extLst>
          </p:cNvPr>
          <p:cNvSpPr>
            <a:spLocks noGrp="1" noChangeArrowheads="1"/>
          </p:cNvSpPr>
          <p:nvPr>
            <p:ph idx="1"/>
          </p:nvPr>
        </p:nvSpPr>
        <p:spPr>
          <a:xfrm>
            <a:off x="457200" y="1268413"/>
            <a:ext cx="8229600" cy="4862512"/>
          </a:xfrm>
        </p:spPr>
        <p:txBody>
          <a:bodyPr/>
          <a:lstStyle/>
          <a:p>
            <a:pPr>
              <a:lnSpc>
                <a:spcPct val="150000"/>
              </a:lnSpc>
            </a:pPr>
            <a:r>
              <a:rPr lang="zh-CN" altLang="en-US" sz="3200" b="1" spc="-5" dirty="0">
                <a:solidFill>
                  <a:srgbClr val="000066"/>
                </a:solidFill>
                <a:latin typeface="微软雅黑"/>
                <a:cs typeface="微软雅黑"/>
              </a:rPr>
              <a:t>如何区分一个问题的难易？</a:t>
            </a:r>
            <a:endParaRPr lang="zh-CN" altLang="en-US" sz="3200" dirty="0">
              <a:latin typeface="微软雅黑"/>
              <a:cs typeface="微软雅黑"/>
            </a:endParaRPr>
          </a:p>
          <a:p>
            <a:pPr>
              <a:lnSpc>
                <a:spcPct val="150000"/>
              </a:lnSpc>
            </a:pPr>
            <a:r>
              <a:rPr lang="zh-CN" altLang="en-US" b="1" dirty="0" smtClean="0">
                <a:solidFill>
                  <a:srgbClr val="FF0000"/>
                </a:solidFill>
              </a:rPr>
              <a:t>多项式时间</a:t>
            </a:r>
            <a:r>
              <a:rPr lang="zh-CN" altLang="en-US" dirty="0">
                <a:solidFill>
                  <a:srgbClr val="FF0000"/>
                </a:solidFill>
              </a:rPr>
              <a:t>：</a:t>
            </a:r>
            <a:r>
              <a:rPr lang="zh-CN" altLang="en-US" dirty="0"/>
              <a:t>在计算复杂度理论中，指的是一个问题的计算时间</a:t>
            </a:r>
            <a:r>
              <a:rPr lang="zh-CN" altLang="en-US" dirty="0">
                <a:solidFill>
                  <a:srgbClr val="FF0000"/>
                </a:solidFill>
              </a:rPr>
              <a:t>不大于问题规模</a:t>
            </a:r>
            <a:r>
              <a:rPr lang="en-US" altLang="zh-CN" i="1" dirty="0">
                <a:solidFill>
                  <a:srgbClr val="FF0000"/>
                </a:solidFill>
              </a:rPr>
              <a:t>n</a:t>
            </a:r>
            <a:r>
              <a:rPr lang="zh-CN" altLang="en-US" dirty="0">
                <a:solidFill>
                  <a:srgbClr val="FF0000"/>
                </a:solidFill>
              </a:rPr>
              <a:t>的多项式倍数</a:t>
            </a:r>
            <a:r>
              <a:rPr lang="zh-CN" altLang="en-US" dirty="0"/>
              <a:t>。即多项式时间就是指时间复杂度是个多项式。程序运行的时间随着数据规模</a:t>
            </a:r>
            <a:r>
              <a:rPr lang="en-US" altLang="zh-CN" i="1" dirty="0"/>
              <a:t>n</a:t>
            </a:r>
            <a:r>
              <a:rPr lang="zh-CN" altLang="en-US" dirty="0"/>
              <a:t>变化的函数为</a:t>
            </a:r>
            <a:r>
              <a:rPr lang="en-US" altLang="zh-CN" i="1" dirty="0"/>
              <a:t>f</a:t>
            </a:r>
            <a:r>
              <a:rPr lang="en-US" altLang="zh-CN" dirty="0"/>
              <a:t>(</a:t>
            </a:r>
            <a:r>
              <a:rPr lang="en-US" altLang="zh-CN" i="1" dirty="0"/>
              <a:t>n</a:t>
            </a:r>
            <a:r>
              <a:rPr lang="en-US" altLang="zh-CN" dirty="0"/>
              <a:t>)</a:t>
            </a:r>
            <a:r>
              <a:rPr lang="zh-CN" altLang="en-US" dirty="0"/>
              <a:t>，</a:t>
            </a:r>
            <a:r>
              <a:rPr lang="en-US" altLang="zh-CN" i="1" dirty="0"/>
              <a:t>f</a:t>
            </a:r>
            <a:r>
              <a:rPr lang="en-US" altLang="zh-CN" dirty="0"/>
              <a:t>(</a:t>
            </a:r>
            <a:r>
              <a:rPr lang="en-US" altLang="zh-CN" i="1" dirty="0"/>
              <a:t>n</a:t>
            </a:r>
            <a:r>
              <a:rPr lang="en-US" altLang="zh-CN" dirty="0"/>
              <a:t>)</a:t>
            </a:r>
            <a:r>
              <a:rPr lang="zh-CN" altLang="en-US" dirty="0"/>
              <a:t>是个多项式函数，那么就可以说是控制在多项式之内。</a:t>
            </a:r>
            <a:endParaRPr lang="en-US" altLang="zh-CN" dirty="0"/>
          </a:p>
        </p:txBody>
      </p:sp>
      <p:sp>
        <p:nvSpPr>
          <p:cNvPr id="61444" name="灯片编号占位符 3">
            <a:extLst>
              <a:ext uri="{FF2B5EF4-FFF2-40B4-BE49-F238E27FC236}">
                <a16:creationId xmlns:a16="http://schemas.microsoft.com/office/drawing/2014/main" id="{2F57CF1A-5B1B-3C61-8A7A-D6D41A9D21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A8D9A466-643A-4D6D-89BF-6C536610B7A5}" type="slidenum">
              <a:rPr lang="en-US" altLang="zh-CN" sz="1200">
                <a:solidFill>
                  <a:schemeClr val="tx1"/>
                </a:solidFill>
                <a:latin typeface="Garamond" pitchFamily="18" charset="0"/>
                <a:ea typeface="宋体" panose="02010600030101010101" pitchFamily="2" charset="-122"/>
              </a:rPr>
              <a:pPr/>
              <a:t>80</a:t>
            </a:fld>
            <a:endParaRPr lang="en-US" altLang="zh-CN" sz="1200">
              <a:solidFill>
                <a:schemeClr val="tx1"/>
              </a:solidFill>
              <a:latin typeface="Garamond"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EB90E904-3D2D-9E43-92E0-2B3A3EDB9CB7}"/>
              </a:ext>
            </a:extLst>
          </p:cNvPr>
          <p:cNvSpPr>
            <a:spLocks noGrp="1" noChangeArrowheads="1"/>
          </p:cNvSpPr>
          <p:nvPr>
            <p:ph type="title"/>
          </p:nvPr>
        </p:nvSpPr>
        <p:spPr/>
        <p:txBody>
          <a:bodyPr/>
          <a:lstStyle/>
          <a:p>
            <a:r>
              <a:rPr lang="en-US" altLang="zh-CN"/>
              <a:t>NP</a:t>
            </a:r>
            <a:r>
              <a:rPr lang="zh-CN" altLang="en-US"/>
              <a:t>完全性理论</a:t>
            </a:r>
          </a:p>
        </p:txBody>
      </p:sp>
      <p:sp>
        <p:nvSpPr>
          <p:cNvPr id="3" name="内容占位符 2">
            <a:extLst>
              <a:ext uri="{FF2B5EF4-FFF2-40B4-BE49-F238E27FC236}">
                <a16:creationId xmlns:a16="http://schemas.microsoft.com/office/drawing/2014/main" id="{7D5D4C05-4845-79CE-F9BE-699AEBE42F67}"/>
              </a:ext>
            </a:extLst>
          </p:cNvPr>
          <p:cNvSpPr>
            <a:spLocks noGrp="1"/>
          </p:cNvSpPr>
          <p:nvPr>
            <p:ph idx="1"/>
          </p:nvPr>
        </p:nvSpPr>
        <p:spPr/>
        <p:txBody>
          <a:bodyPr/>
          <a:lstStyle/>
          <a:p>
            <a:pPr>
              <a:lnSpc>
                <a:spcPct val="150000"/>
              </a:lnSpc>
              <a:defRPr/>
            </a:pPr>
            <a:r>
              <a:rPr lang="zh-CN" altLang="en-US" b="1" i="1" dirty="0"/>
              <a:t> </a:t>
            </a:r>
            <a:r>
              <a:rPr lang="en-US" altLang="zh-CN" b="1" dirty="0">
                <a:solidFill>
                  <a:srgbClr val="FF0000"/>
                </a:solidFill>
              </a:rPr>
              <a:t>P</a:t>
            </a:r>
            <a:r>
              <a:rPr lang="zh-CN" altLang="en-US" b="1" dirty="0">
                <a:solidFill>
                  <a:srgbClr val="FF0000"/>
                </a:solidFill>
              </a:rPr>
              <a:t>类问题：</a:t>
            </a:r>
            <a:r>
              <a:rPr lang="zh-CN" altLang="en-US" dirty="0"/>
              <a:t>所有可以在多项式时间内求解的判定问题构成</a:t>
            </a:r>
            <a:r>
              <a:rPr lang="en-US" altLang="zh-CN" dirty="0"/>
              <a:t>P</a:t>
            </a:r>
            <a:r>
              <a:rPr lang="zh-CN" altLang="en-US" dirty="0"/>
              <a:t>类问题。</a:t>
            </a:r>
            <a:r>
              <a:rPr lang="zh-CN" altLang="en-US" b="1" dirty="0"/>
              <a:t>判定问题</a:t>
            </a:r>
            <a:r>
              <a:rPr lang="zh-CN" altLang="en-US" dirty="0"/>
              <a:t>：判断是否有一种能够解决某一类问题的能行算法的研究课题。</a:t>
            </a:r>
          </a:p>
          <a:p>
            <a:pPr>
              <a:lnSpc>
                <a:spcPct val="150000"/>
              </a:lnSpc>
              <a:defRPr/>
            </a:pPr>
            <a:r>
              <a:rPr lang="zh-CN" altLang="en-US" dirty="0"/>
              <a:t>时间复杂度如</a:t>
            </a:r>
            <a:r>
              <a:rPr lang="en-US" altLang="zh-CN" dirty="0"/>
              <a:t>(n</a:t>
            </a:r>
            <a:r>
              <a:rPr lang="en-US" altLang="zh-CN" baseline="30000" dirty="0"/>
              <a:t>2</a:t>
            </a:r>
            <a:r>
              <a:rPr lang="en-US" altLang="zh-CN" dirty="0"/>
              <a:t>, n</a:t>
            </a:r>
            <a:r>
              <a:rPr lang="en-US" altLang="zh-CN" baseline="30000" dirty="0"/>
              <a:t>4</a:t>
            </a:r>
            <a:r>
              <a:rPr lang="en-US" altLang="zh-CN" dirty="0"/>
              <a:t>,  n(log(n)))</a:t>
            </a:r>
            <a:r>
              <a:rPr lang="zh-CN" altLang="en-US" dirty="0"/>
              <a:t>都是</a:t>
            </a:r>
            <a:r>
              <a:rPr lang="en-US" altLang="zh-CN" dirty="0"/>
              <a:t>P</a:t>
            </a:r>
            <a:r>
              <a:rPr lang="zh-CN" altLang="en-US" dirty="0"/>
              <a:t>时间的，指数级别的如</a:t>
            </a:r>
            <a:r>
              <a:rPr lang="en-US" altLang="zh-CN" dirty="0"/>
              <a:t>(2</a:t>
            </a:r>
            <a:r>
              <a:rPr lang="en-US" altLang="zh-CN" baseline="30000" dirty="0"/>
              <a:t>n</a:t>
            </a:r>
            <a:r>
              <a:rPr lang="zh-CN" altLang="en-US" dirty="0"/>
              <a:t>，</a:t>
            </a:r>
            <a:r>
              <a:rPr lang="en-US" altLang="zh-CN" dirty="0" err="1"/>
              <a:t>n</a:t>
            </a:r>
            <a:r>
              <a:rPr lang="en-US" altLang="zh-CN" baseline="30000" dirty="0" err="1"/>
              <a:t>n</a:t>
            </a:r>
            <a:r>
              <a:rPr lang="en-US" altLang="zh-CN" dirty="0" smtClean="0"/>
              <a:t>)</a:t>
            </a:r>
            <a:r>
              <a:rPr lang="zh-CN" altLang="en-US" dirty="0" smtClean="0"/>
              <a:t>就</a:t>
            </a:r>
            <a:r>
              <a:rPr lang="zh-CN" altLang="en-US" dirty="0"/>
              <a:t>不是</a:t>
            </a:r>
            <a:r>
              <a:rPr lang="en-US" altLang="zh-CN" dirty="0"/>
              <a:t>P</a:t>
            </a:r>
            <a:r>
              <a:rPr lang="zh-CN" altLang="en-US" dirty="0"/>
              <a:t>时间。</a:t>
            </a:r>
            <a:endParaRPr lang="en-US" altLang="zh-CN" b="1" dirty="0">
              <a:solidFill>
                <a:srgbClr val="FF0000"/>
              </a:solidFill>
            </a:endParaRPr>
          </a:p>
          <a:p>
            <a:pPr marL="0" indent="0">
              <a:buFont typeface="Wingdings" panose="05000000000000000000" pitchFamily="2" charset="2"/>
              <a:buNone/>
              <a:defRPr/>
            </a:pPr>
            <a:r>
              <a:rPr lang="zh-CN" altLang="en-US" dirty="0"/>
              <a:t/>
            </a:r>
            <a:br>
              <a:rPr lang="zh-CN" altLang="en-US" dirty="0"/>
            </a:br>
            <a:endParaRPr lang="zh-CN" altLang="en-US" dirty="0"/>
          </a:p>
        </p:txBody>
      </p:sp>
      <p:sp>
        <p:nvSpPr>
          <p:cNvPr id="62468" name="灯片编号占位符 3">
            <a:extLst>
              <a:ext uri="{FF2B5EF4-FFF2-40B4-BE49-F238E27FC236}">
                <a16:creationId xmlns:a16="http://schemas.microsoft.com/office/drawing/2014/main" id="{1A31B374-5476-8FB4-440B-6090EF6AB0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E68AC582-3944-4089-918B-4C838CC43CDF}" type="slidenum">
              <a:rPr lang="en-US" altLang="zh-CN" sz="1200">
                <a:solidFill>
                  <a:schemeClr val="tx1"/>
                </a:solidFill>
                <a:latin typeface="Garamond" pitchFamily="18" charset="0"/>
                <a:ea typeface="宋体" panose="02010600030101010101" pitchFamily="2" charset="-122"/>
              </a:rPr>
              <a:pPr/>
              <a:t>81</a:t>
            </a:fld>
            <a:endParaRPr lang="en-US" altLang="zh-CN" sz="1200">
              <a:solidFill>
                <a:schemeClr val="tx1"/>
              </a:solidFill>
              <a:latin typeface="Garamond"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BC9A830B-1D7D-E2D0-A37B-05A563007E6A}"/>
              </a:ext>
            </a:extLst>
          </p:cNvPr>
          <p:cNvSpPr>
            <a:spLocks noGrp="1" noChangeArrowheads="1"/>
          </p:cNvSpPr>
          <p:nvPr>
            <p:ph type="title"/>
          </p:nvPr>
        </p:nvSpPr>
        <p:spPr/>
        <p:txBody>
          <a:bodyPr/>
          <a:lstStyle/>
          <a:p>
            <a:endParaRPr lang="zh-CN" altLang="en-US"/>
          </a:p>
        </p:txBody>
      </p:sp>
      <p:sp>
        <p:nvSpPr>
          <p:cNvPr id="63491" name="内容占位符 2">
            <a:extLst>
              <a:ext uri="{FF2B5EF4-FFF2-40B4-BE49-F238E27FC236}">
                <a16:creationId xmlns:a16="http://schemas.microsoft.com/office/drawing/2014/main" id="{4563CE24-BA9D-2BC8-9107-E3F536332B22}"/>
              </a:ext>
            </a:extLst>
          </p:cNvPr>
          <p:cNvSpPr>
            <a:spLocks noGrp="1" noChangeArrowheads="1"/>
          </p:cNvSpPr>
          <p:nvPr>
            <p:ph idx="1"/>
          </p:nvPr>
        </p:nvSpPr>
        <p:spPr>
          <a:xfrm>
            <a:off x="457200" y="1196752"/>
            <a:ext cx="8363272" cy="4530725"/>
          </a:xfrm>
        </p:spPr>
        <p:txBody>
          <a:bodyPr/>
          <a:lstStyle/>
          <a:p>
            <a:pPr>
              <a:lnSpc>
                <a:spcPct val="150000"/>
              </a:lnSpc>
            </a:pPr>
            <a:r>
              <a:rPr lang="en-US" altLang="zh-CN" b="1" dirty="0">
                <a:solidFill>
                  <a:srgbClr val="FF0000"/>
                </a:solidFill>
              </a:rPr>
              <a:t>NP</a:t>
            </a:r>
            <a:r>
              <a:rPr lang="zh-CN" altLang="en-US" b="1" dirty="0">
                <a:solidFill>
                  <a:srgbClr val="FF0000"/>
                </a:solidFill>
              </a:rPr>
              <a:t>类问题</a:t>
            </a:r>
            <a:r>
              <a:rPr lang="zh-CN" altLang="en-US" dirty="0">
                <a:solidFill>
                  <a:srgbClr val="FF0000"/>
                </a:solidFill>
              </a:rPr>
              <a:t>：</a:t>
            </a:r>
            <a:r>
              <a:rPr lang="zh-CN" altLang="en-US" dirty="0"/>
              <a:t>所有的非确定性多项式时间可解的判定问题构成</a:t>
            </a:r>
            <a:r>
              <a:rPr lang="en-US" altLang="zh-CN" dirty="0"/>
              <a:t>NP</a:t>
            </a:r>
            <a:r>
              <a:rPr lang="zh-CN" altLang="en-US" dirty="0"/>
              <a:t>类问题。</a:t>
            </a:r>
            <a:r>
              <a:rPr lang="en-US" altLang="zh-CN" dirty="0"/>
              <a:t>( Non-deterministic polynomial )</a:t>
            </a:r>
          </a:p>
          <a:p>
            <a:pPr>
              <a:lnSpc>
                <a:spcPct val="150000"/>
              </a:lnSpc>
            </a:pPr>
            <a:r>
              <a:rPr lang="zh-CN" altLang="en-US" dirty="0"/>
              <a:t>给定一个问题，我们可能不知道如何解，但如果通过连蒙带猜，得到了一个解，对于这个解，我们可以在</a:t>
            </a:r>
            <a:r>
              <a:rPr lang="en-US" altLang="zh-CN" dirty="0"/>
              <a:t>P</a:t>
            </a:r>
            <a:r>
              <a:rPr lang="zh-CN" altLang="en-US" dirty="0"/>
              <a:t>时间内验证它正确与否的一类问题，成为</a:t>
            </a:r>
            <a:r>
              <a:rPr lang="en-US" altLang="zh-CN" dirty="0"/>
              <a:t>NP</a:t>
            </a:r>
            <a:r>
              <a:rPr lang="zh-CN" altLang="en-US" dirty="0"/>
              <a:t>问题。</a:t>
            </a:r>
            <a:endParaRPr lang="en-US" altLang="zh-CN" dirty="0"/>
          </a:p>
          <a:p>
            <a:endParaRPr lang="zh-CN" altLang="en-US" dirty="0"/>
          </a:p>
        </p:txBody>
      </p:sp>
      <p:sp>
        <p:nvSpPr>
          <p:cNvPr id="63492" name="灯片编号占位符 3">
            <a:extLst>
              <a:ext uri="{FF2B5EF4-FFF2-40B4-BE49-F238E27FC236}">
                <a16:creationId xmlns:a16="http://schemas.microsoft.com/office/drawing/2014/main" id="{2F329C93-41F8-D5C2-1FC2-6E3374F298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66"/>
                </a:solidFill>
                <a:latin typeface="Arial" panose="020B0604020202020204" pitchFamily="34" charset="0"/>
                <a:ea typeface="楷体_GB2312" pitchFamily="49" charset="-122"/>
              </a:defRPr>
            </a:lvl1pPr>
            <a:lvl2pPr marL="742950" indent="-285750">
              <a:defRPr sz="3000">
                <a:solidFill>
                  <a:srgbClr val="000066"/>
                </a:solidFill>
                <a:latin typeface="Arial" panose="020B0604020202020204" pitchFamily="34" charset="0"/>
                <a:ea typeface="楷体_GB2312" pitchFamily="49" charset="-122"/>
              </a:defRPr>
            </a:lvl2pPr>
            <a:lvl3pPr marL="1143000" indent="-228600">
              <a:defRPr sz="3000">
                <a:solidFill>
                  <a:srgbClr val="000066"/>
                </a:solidFill>
                <a:latin typeface="Arial" panose="020B0604020202020204" pitchFamily="34" charset="0"/>
                <a:ea typeface="楷体_GB2312" pitchFamily="49" charset="-122"/>
              </a:defRPr>
            </a:lvl3pPr>
            <a:lvl4pPr marL="1600200" indent="-228600">
              <a:defRPr sz="3000">
                <a:solidFill>
                  <a:srgbClr val="000066"/>
                </a:solidFill>
                <a:latin typeface="Arial" panose="020B0604020202020204" pitchFamily="34" charset="0"/>
                <a:ea typeface="楷体_GB2312" pitchFamily="49" charset="-122"/>
              </a:defRPr>
            </a:lvl4pPr>
            <a:lvl5pPr marL="2057400" indent="-228600">
              <a:defRPr sz="3000">
                <a:solidFill>
                  <a:srgbClr val="000066"/>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000">
                <a:solidFill>
                  <a:srgbClr val="000066"/>
                </a:solidFill>
                <a:latin typeface="Arial" panose="020B0604020202020204" pitchFamily="34" charset="0"/>
                <a:ea typeface="楷体_GB2312" pitchFamily="49" charset="-122"/>
              </a:defRPr>
            </a:lvl9pPr>
          </a:lstStyle>
          <a:p>
            <a:fld id="{569A8F17-652B-4EF4-8CAA-9E28C6301C15}" type="slidenum">
              <a:rPr lang="en-US" altLang="zh-CN" sz="1200">
                <a:solidFill>
                  <a:schemeClr val="tx1"/>
                </a:solidFill>
                <a:latin typeface="Garamond" pitchFamily="18" charset="0"/>
                <a:ea typeface="宋体" panose="02010600030101010101" pitchFamily="2" charset="-122"/>
              </a:rPr>
              <a:pPr/>
              <a:t>82</a:t>
            </a:fld>
            <a:endParaRPr lang="en-US" altLang="zh-CN" sz="1200">
              <a:solidFill>
                <a:schemeClr val="tx1"/>
              </a:solidFill>
              <a:latin typeface="Garamond"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580" y="617258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p:nvPr/>
        </p:nvSpPr>
        <p:spPr>
          <a:xfrm>
            <a:off x="501141" y="661365"/>
            <a:ext cx="8101330" cy="5513070"/>
          </a:xfrm>
          <a:prstGeom prst="rect">
            <a:avLst/>
          </a:prstGeom>
        </p:spPr>
        <p:txBody>
          <a:bodyPr vert="horz" wrap="square" lIns="0" tIns="12700" rIns="0" bIns="0" rtlCol="0">
            <a:spAutoFit/>
          </a:bodyPr>
          <a:lstStyle/>
          <a:p>
            <a:pPr marL="469265" marR="5080" indent="-457200" algn="just">
              <a:lnSpc>
                <a:spcPct val="150100"/>
              </a:lnSpc>
              <a:spcBef>
                <a:spcPts val="100"/>
              </a:spcBef>
              <a:buFont typeface="Wingdings"/>
              <a:buChar char=""/>
              <a:tabLst>
                <a:tab pos="469265" algn="l"/>
              </a:tabLst>
            </a:pPr>
            <a:r>
              <a:rPr sz="2000" spc="-25" dirty="0">
                <a:solidFill>
                  <a:srgbClr val="000066"/>
                </a:solidFill>
                <a:latin typeface="黑体"/>
                <a:cs typeface="黑体"/>
              </a:rPr>
              <a:t>有两种算法效率∶时间效率和空间效率。时间效率指出算法运行得有多快;空间效率涉及算法需要的额外空间。</a:t>
            </a:r>
            <a:endParaRPr sz="2000">
              <a:latin typeface="黑体"/>
              <a:cs typeface="黑体"/>
            </a:endParaRPr>
          </a:p>
          <a:p>
            <a:pPr marL="469265" marR="5715" indent="-457200" algn="just">
              <a:lnSpc>
                <a:spcPct val="150000"/>
              </a:lnSpc>
              <a:buFont typeface="Wingdings"/>
              <a:buChar char=""/>
              <a:tabLst>
                <a:tab pos="469265" algn="l"/>
              </a:tabLst>
            </a:pPr>
            <a:r>
              <a:rPr sz="2000" spc="-25" dirty="0">
                <a:solidFill>
                  <a:srgbClr val="000066"/>
                </a:solidFill>
                <a:latin typeface="黑体"/>
                <a:cs typeface="黑体"/>
              </a:rPr>
              <a:t>算法的时间效率主要用它输入规模的函数来度量，该函数计算算法基本操作的执行次数。基本操作是在总运行时间中贡献最大的操作。通常，它是算法的最内层循环中最费时的操作。</a:t>
            </a:r>
            <a:endParaRPr sz="2000">
              <a:latin typeface="黑体"/>
              <a:cs typeface="黑体"/>
            </a:endParaRPr>
          </a:p>
          <a:p>
            <a:pPr marL="469265" marR="5715" indent="-457200" algn="just">
              <a:lnSpc>
                <a:spcPct val="150000"/>
              </a:lnSpc>
              <a:buFont typeface="Wingdings"/>
              <a:buChar char=""/>
              <a:tabLst>
                <a:tab pos="469265" algn="l"/>
              </a:tabLst>
            </a:pPr>
            <a:r>
              <a:rPr sz="2000" spc="-25" dirty="0">
                <a:solidFill>
                  <a:srgbClr val="000066"/>
                </a:solidFill>
                <a:latin typeface="黑体"/>
                <a:cs typeface="黑体"/>
              </a:rPr>
              <a:t>对于有些算法来说，对于相同规模的输入，它的运行时间会有相当大的不同，导致了最差效率、平均效率和最优效率等概念的产生。</a:t>
            </a:r>
            <a:endParaRPr sz="2000">
              <a:latin typeface="黑体"/>
              <a:cs typeface="黑体"/>
            </a:endParaRPr>
          </a:p>
          <a:p>
            <a:pPr marL="469265" marR="5715" indent="-457200" algn="just">
              <a:lnSpc>
                <a:spcPct val="150000"/>
              </a:lnSpc>
              <a:buFont typeface="Wingdings"/>
              <a:buChar char=""/>
              <a:tabLst>
                <a:tab pos="469265" algn="l"/>
              </a:tabLst>
            </a:pPr>
            <a:r>
              <a:rPr sz="2000" spc="-25" dirty="0">
                <a:solidFill>
                  <a:srgbClr val="000066"/>
                </a:solidFill>
                <a:latin typeface="黑体"/>
                <a:cs typeface="黑体"/>
              </a:rPr>
              <a:t>当算法的输入规模趋向于无穷大时，算法的运行时间表现出固定的增长次数。我们建立的分析算法时间效率的框架，主要就是基于这个增</a:t>
            </a:r>
            <a:r>
              <a:rPr sz="2000" spc="-30" dirty="0">
                <a:solidFill>
                  <a:srgbClr val="000066"/>
                </a:solidFill>
                <a:latin typeface="黑体"/>
                <a:cs typeface="黑体"/>
              </a:rPr>
              <a:t>长次数。</a:t>
            </a:r>
            <a:endParaRPr sz="2000">
              <a:latin typeface="黑体"/>
              <a:cs typeface="黑体"/>
            </a:endParaRPr>
          </a:p>
          <a:p>
            <a:pPr marL="469265" marR="5715" indent="-457200" algn="just">
              <a:lnSpc>
                <a:spcPct val="150000"/>
              </a:lnSpc>
              <a:buFont typeface="Wingdings"/>
              <a:buChar char=""/>
              <a:tabLst>
                <a:tab pos="469265" algn="l"/>
              </a:tabLst>
            </a:pPr>
            <a:r>
              <a:rPr sz="2000" spc="-20" dirty="0">
                <a:solidFill>
                  <a:srgbClr val="000066"/>
                </a:solidFill>
                <a:latin typeface="黑体"/>
                <a:cs typeface="黑体"/>
              </a:rPr>
              <a:t>符号</a:t>
            </a:r>
            <a:r>
              <a:rPr sz="2000" spc="-25" dirty="0">
                <a:solidFill>
                  <a:srgbClr val="000066"/>
                </a:solidFill>
                <a:latin typeface="黑体"/>
                <a:cs typeface="黑体"/>
              </a:rPr>
              <a:t>O，Ω</a:t>
            </a:r>
            <a:r>
              <a:rPr sz="2000" spc="-20" dirty="0">
                <a:solidFill>
                  <a:srgbClr val="000066"/>
                </a:solidFill>
                <a:latin typeface="黑体"/>
                <a:cs typeface="黑体"/>
              </a:rPr>
              <a:t>和</a:t>
            </a:r>
            <a:r>
              <a:rPr sz="2000" spc="-10" dirty="0">
                <a:solidFill>
                  <a:srgbClr val="000066"/>
                </a:solidFill>
                <a:latin typeface="黑体"/>
                <a:cs typeface="黑体"/>
              </a:rPr>
              <a:t>O</a:t>
            </a:r>
            <a:r>
              <a:rPr sz="2000" spc="-25" dirty="0">
                <a:solidFill>
                  <a:srgbClr val="000066"/>
                </a:solidFill>
                <a:latin typeface="黑体"/>
                <a:cs typeface="黑体"/>
              </a:rPr>
              <a:t>能够指出算法效率函数的渐进增长次数，也能对不同的函数进行比较。</a:t>
            </a:r>
            <a:endParaRPr sz="2000">
              <a:latin typeface="黑体"/>
              <a:cs typeface="黑体"/>
            </a:endParaRPr>
          </a:p>
        </p:txBody>
      </p:sp>
      <p:sp>
        <p:nvSpPr>
          <p:cNvPr id="4" name="object 4"/>
          <p:cNvSpPr txBox="1">
            <a:spLocks noGrp="1"/>
          </p:cNvSpPr>
          <p:nvPr>
            <p:ph type="title"/>
          </p:nvPr>
        </p:nvSpPr>
        <p:spPr>
          <a:xfrm>
            <a:off x="499363" y="311403"/>
            <a:ext cx="788035" cy="482600"/>
          </a:xfrm>
          <a:prstGeom prst="rect">
            <a:avLst/>
          </a:prstGeom>
        </p:spPr>
        <p:txBody>
          <a:bodyPr vert="horz" wrap="square" lIns="0" tIns="12700" rIns="0" bIns="0" rtlCol="0">
            <a:spAutoFit/>
          </a:bodyPr>
          <a:lstStyle/>
          <a:p>
            <a:pPr marL="12700">
              <a:lnSpc>
                <a:spcPct val="100000"/>
              </a:lnSpc>
              <a:spcBef>
                <a:spcPts val="100"/>
              </a:spcBef>
            </a:pPr>
            <a:r>
              <a:rPr sz="3000" b="1" spc="-25" dirty="0">
                <a:solidFill>
                  <a:srgbClr val="FF0000"/>
                </a:solidFill>
                <a:latin typeface="微软雅黑"/>
                <a:cs typeface="微软雅黑"/>
              </a:rPr>
              <a:t>回顾</a:t>
            </a:r>
            <a:endParaRPr sz="3000">
              <a:latin typeface="微软雅黑"/>
              <a:cs typeface="微软雅黑"/>
            </a:endParaRPr>
          </a:p>
        </p:txBody>
      </p:sp>
    </p:spTree>
    <p:extLst>
      <p:ext uri="{BB962C8B-B14F-4D97-AF65-F5344CB8AC3E}">
        <p14:creationId xmlns:p14="http://schemas.microsoft.com/office/powerpoint/2010/main" val="322891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580" y="617258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p:nvPr/>
        </p:nvSpPr>
        <p:spPr>
          <a:xfrm>
            <a:off x="674116" y="1044397"/>
            <a:ext cx="7477759" cy="4598035"/>
          </a:xfrm>
          <a:prstGeom prst="rect">
            <a:avLst/>
          </a:prstGeom>
        </p:spPr>
        <p:txBody>
          <a:bodyPr vert="horz" wrap="square" lIns="0" tIns="12700" rIns="0" bIns="0" rtlCol="0">
            <a:spAutoFit/>
          </a:bodyPr>
          <a:lstStyle/>
          <a:p>
            <a:pPr marL="355600" marR="128905" indent="-342900" algn="just">
              <a:lnSpc>
                <a:spcPct val="150000"/>
              </a:lnSpc>
              <a:spcBef>
                <a:spcPts val="100"/>
              </a:spcBef>
              <a:buFont typeface="Wingdings"/>
              <a:buChar char=""/>
              <a:tabLst>
                <a:tab pos="355600" algn="l"/>
              </a:tabLst>
            </a:pPr>
            <a:r>
              <a:rPr sz="2000" spc="-25" dirty="0">
                <a:solidFill>
                  <a:srgbClr val="000066"/>
                </a:solidFill>
                <a:latin typeface="黑体"/>
                <a:cs typeface="黑体"/>
              </a:rPr>
              <a:t>大多数算法的效率可以分为以下几类∶常数、对数、线性、"n- </a:t>
            </a:r>
            <a:r>
              <a:rPr sz="2000" spc="-20" dirty="0">
                <a:solidFill>
                  <a:srgbClr val="000066"/>
                </a:solidFill>
                <a:latin typeface="黑体"/>
                <a:cs typeface="黑体"/>
              </a:rPr>
              <a:t>log-n</a:t>
            </a:r>
            <a:r>
              <a:rPr sz="2000" spc="-25" dirty="0">
                <a:solidFill>
                  <a:srgbClr val="000066"/>
                </a:solidFill>
                <a:latin typeface="黑体"/>
                <a:cs typeface="黑体"/>
              </a:rPr>
              <a:t>"、平方、立方和指数。</a:t>
            </a:r>
            <a:endParaRPr sz="2000">
              <a:latin typeface="黑体"/>
              <a:cs typeface="黑体"/>
            </a:endParaRPr>
          </a:p>
          <a:p>
            <a:pPr marL="355600" marR="5080" indent="-342900" algn="just">
              <a:lnSpc>
                <a:spcPct val="150000"/>
              </a:lnSpc>
              <a:buFont typeface="Wingdings"/>
              <a:buChar char=""/>
              <a:tabLst>
                <a:tab pos="355600" algn="l"/>
              </a:tabLst>
            </a:pPr>
            <a:r>
              <a:rPr sz="2000" spc="-25" dirty="0">
                <a:solidFill>
                  <a:srgbClr val="000066"/>
                </a:solidFill>
                <a:latin typeface="黑体"/>
                <a:cs typeface="黑体"/>
              </a:rPr>
              <a:t>分析非递归算法时间效率的主要工具是建立算法的基本操作执行次数的求和表达式，然后确定"和函数"的增长次数。</a:t>
            </a:r>
            <a:endParaRPr sz="2000">
              <a:latin typeface="黑体"/>
              <a:cs typeface="黑体"/>
            </a:endParaRPr>
          </a:p>
          <a:p>
            <a:pPr marL="355600" marR="5080" indent="-342900" algn="just">
              <a:lnSpc>
                <a:spcPts val="3600"/>
              </a:lnSpc>
              <a:spcBef>
                <a:spcPts val="320"/>
              </a:spcBef>
              <a:buFont typeface="Wingdings"/>
              <a:buChar char=""/>
              <a:tabLst>
                <a:tab pos="355600" algn="l"/>
              </a:tabLst>
            </a:pPr>
            <a:r>
              <a:rPr sz="2000" spc="-25" dirty="0">
                <a:solidFill>
                  <a:srgbClr val="000066"/>
                </a:solidFill>
                <a:latin typeface="黑体"/>
                <a:cs typeface="黑体"/>
              </a:rPr>
              <a:t>分析递归算法时间效率的主要工具是建立算法的基本操作执行次数的递推关系式，然后确定它的增长次数。</a:t>
            </a:r>
            <a:endParaRPr sz="2000">
              <a:latin typeface="黑体"/>
              <a:cs typeface="黑体"/>
            </a:endParaRPr>
          </a:p>
          <a:p>
            <a:pPr marL="354965" indent="-342265" algn="just">
              <a:lnSpc>
                <a:spcPct val="100000"/>
              </a:lnSpc>
              <a:spcBef>
                <a:spcPts val="880"/>
              </a:spcBef>
              <a:buFont typeface="Wingdings"/>
              <a:buChar char=""/>
              <a:tabLst>
                <a:tab pos="354965" algn="l"/>
              </a:tabLst>
            </a:pPr>
            <a:r>
              <a:rPr sz="2000" spc="-25" dirty="0">
                <a:solidFill>
                  <a:srgbClr val="000066"/>
                </a:solidFill>
                <a:latin typeface="黑体"/>
                <a:cs typeface="黑体"/>
              </a:rPr>
              <a:t>递归算法的简洁性可能会掩盖它的低效率。</a:t>
            </a:r>
            <a:endParaRPr sz="2000">
              <a:latin typeface="黑体"/>
              <a:cs typeface="黑体"/>
            </a:endParaRPr>
          </a:p>
          <a:p>
            <a:pPr marL="355600" marR="5080" indent="-342900" algn="just">
              <a:lnSpc>
                <a:spcPct val="150000"/>
              </a:lnSpc>
              <a:buFont typeface="Wingdings"/>
              <a:buChar char=""/>
              <a:tabLst>
                <a:tab pos="355600" algn="l"/>
              </a:tabLst>
            </a:pPr>
            <a:r>
              <a:rPr sz="2000" spc="-25" dirty="0">
                <a:solidFill>
                  <a:srgbClr val="000066"/>
                </a:solidFill>
                <a:latin typeface="黑体"/>
                <a:cs typeface="黑体"/>
              </a:rPr>
              <a:t>斐波那契数是一种重要的整数序列，它的每一个元素值都等于最近的两个前趋的和。有许多计算斐波那契数的算法，它们的效率有很大的不同。</a:t>
            </a:r>
            <a:endParaRPr sz="2000">
              <a:latin typeface="黑体"/>
              <a:cs typeface="黑体"/>
            </a:endParaRPr>
          </a:p>
        </p:txBody>
      </p:sp>
      <p:sp>
        <p:nvSpPr>
          <p:cNvPr id="4" name="object 4"/>
          <p:cNvSpPr txBox="1">
            <a:spLocks noGrp="1"/>
          </p:cNvSpPr>
          <p:nvPr>
            <p:ph type="title"/>
          </p:nvPr>
        </p:nvSpPr>
        <p:spPr>
          <a:xfrm>
            <a:off x="499363" y="311403"/>
            <a:ext cx="788035" cy="482600"/>
          </a:xfrm>
          <a:prstGeom prst="rect">
            <a:avLst/>
          </a:prstGeom>
        </p:spPr>
        <p:txBody>
          <a:bodyPr vert="horz" wrap="square" lIns="0" tIns="12700" rIns="0" bIns="0" rtlCol="0">
            <a:spAutoFit/>
          </a:bodyPr>
          <a:lstStyle/>
          <a:p>
            <a:pPr marL="12700">
              <a:lnSpc>
                <a:spcPct val="100000"/>
              </a:lnSpc>
              <a:spcBef>
                <a:spcPts val="100"/>
              </a:spcBef>
            </a:pPr>
            <a:r>
              <a:rPr sz="3000" b="1" spc="-25" dirty="0">
                <a:solidFill>
                  <a:srgbClr val="FF0000"/>
                </a:solidFill>
                <a:latin typeface="微软雅黑"/>
                <a:cs typeface="微软雅黑"/>
              </a:rPr>
              <a:t>回顾</a:t>
            </a:r>
            <a:endParaRPr sz="3000">
              <a:latin typeface="微软雅黑"/>
              <a:cs typeface="微软雅黑"/>
            </a:endParaRPr>
          </a:p>
        </p:txBody>
      </p:sp>
    </p:spTree>
    <p:extLst>
      <p:ext uri="{BB962C8B-B14F-4D97-AF65-F5344CB8AC3E}">
        <p14:creationId xmlns:p14="http://schemas.microsoft.com/office/powerpoint/2010/main" val="24197285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381" y="228981"/>
            <a:ext cx="8229600" cy="609600"/>
          </a:xfrm>
          <a:custGeom>
            <a:avLst/>
            <a:gdLst/>
            <a:ahLst/>
            <a:cxnLst/>
            <a:rect l="l" t="t" r="r" b="b"/>
            <a:pathLst>
              <a:path w="8229600" h="609600">
                <a:moveTo>
                  <a:pt x="0" y="609600"/>
                </a:moveTo>
                <a:lnTo>
                  <a:pt x="0" y="0"/>
                </a:ln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80415"/>
            <a:ext cx="1092200" cy="665480"/>
          </a:xfrm>
          <a:prstGeom prst="rect">
            <a:avLst/>
          </a:prstGeom>
        </p:spPr>
        <p:txBody>
          <a:bodyPr vert="horz" wrap="square" lIns="0" tIns="12700" rIns="0" bIns="0" rtlCol="0">
            <a:spAutoFit/>
          </a:bodyPr>
          <a:lstStyle/>
          <a:p>
            <a:pPr marL="12700">
              <a:lnSpc>
                <a:spcPct val="100000"/>
              </a:lnSpc>
              <a:spcBef>
                <a:spcPts val="100"/>
              </a:spcBef>
            </a:pPr>
            <a:r>
              <a:rPr spc="-25" dirty="0">
                <a:latin typeface="宋体"/>
                <a:cs typeface="宋体"/>
              </a:rPr>
              <a:t>作业</a:t>
            </a:r>
          </a:p>
        </p:txBody>
      </p:sp>
      <p:sp>
        <p:nvSpPr>
          <p:cNvPr id="4" name="object 4"/>
          <p:cNvSpPr txBox="1"/>
          <p:nvPr/>
        </p:nvSpPr>
        <p:spPr>
          <a:xfrm>
            <a:off x="329691" y="1529841"/>
            <a:ext cx="8370570" cy="2852704"/>
          </a:xfrm>
          <a:prstGeom prst="rect">
            <a:avLst/>
          </a:prstGeom>
        </p:spPr>
        <p:txBody>
          <a:bodyPr vert="horz" wrap="square" lIns="0" tIns="107315" rIns="0" bIns="0" rtlCol="0">
            <a:spAutoFit/>
          </a:bodyPr>
          <a:lstStyle/>
          <a:p>
            <a:pPr marL="561340" indent="-342900">
              <a:lnSpc>
                <a:spcPct val="100000"/>
              </a:lnSpc>
              <a:spcBef>
                <a:spcPts val="685"/>
              </a:spcBef>
              <a:buClr>
                <a:srgbClr val="CC9900"/>
              </a:buClr>
              <a:buSzPct val="65000"/>
              <a:buFont typeface="Wingdings"/>
              <a:buChar char=""/>
              <a:tabLst>
                <a:tab pos="561340" algn="l"/>
              </a:tabLst>
            </a:pPr>
            <a:r>
              <a:rPr lang="zh-CN" altLang="en-US" sz="3000" spc="-10" dirty="0" smtClean="0">
                <a:latin typeface="Arial"/>
                <a:cs typeface="Arial"/>
              </a:rPr>
              <a:t>算法分析题</a:t>
            </a:r>
            <a:r>
              <a:rPr lang="en-US" altLang="zh-CN" sz="3000" spc="-10" dirty="0" smtClean="0">
                <a:latin typeface="Arial"/>
                <a:cs typeface="Arial"/>
              </a:rPr>
              <a:t>1</a:t>
            </a:r>
            <a:r>
              <a:rPr lang="zh-CN" altLang="en-US" sz="3000" spc="-10" dirty="0" smtClean="0">
                <a:latin typeface="Arial"/>
                <a:cs typeface="Arial"/>
              </a:rPr>
              <a:t>：</a:t>
            </a:r>
            <a:r>
              <a:rPr sz="3000" spc="-10" dirty="0" smtClean="0">
                <a:latin typeface="Arial"/>
                <a:cs typeface="Arial"/>
              </a:rPr>
              <a:t>1-6,1-</a:t>
            </a:r>
            <a:r>
              <a:rPr sz="3000" spc="-50" dirty="0" smtClean="0">
                <a:latin typeface="Arial"/>
                <a:cs typeface="Arial"/>
              </a:rPr>
              <a:t>7</a:t>
            </a:r>
            <a:endParaRPr lang="en-US" sz="3000" spc="-50" dirty="0" smtClean="0">
              <a:latin typeface="Arial"/>
              <a:cs typeface="Arial"/>
            </a:endParaRPr>
          </a:p>
          <a:p>
            <a:pPr marL="561340" indent="-342900">
              <a:lnSpc>
                <a:spcPct val="100000"/>
              </a:lnSpc>
              <a:spcBef>
                <a:spcPts val="685"/>
              </a:spcBef>
              <a:buClr>
                <a:srgbClr val="CC9900"/>
              </a:buClr>
              <a:buSzPct val="65000"/>
              <a:buFont typeface="Wingdings"/>
              <a:buChar char=""/>
              <a:tabLst>
                <a:tab pos="561340" algn="l"/>
              </a:tabLst>
            </a:pPr>
            <a:endParaRPr lang="en-US" spc="-50" dirty="0">
              <a:latin typeface="Arial"/>
              <a:cs typeface="Arial"/>
            </a:endParaRPr>
          </a:p>
          <a:p>
            <a:pPr marL="561340" indent="-342900">
              <a:lnSpc>
                <a:spcPct val="100000"/>
              </a:lnSpc>
              <a:spcBef>
                <a:spcPts val="685"/>
              </a:spcBef>
              <a:buClr>
                <a:srgbClr val="CC9900"/>
              </a:buClr>
              <a:buSzPct val="65000"/>
              <a:buFont typeface="Wingdings"/>
              <a:buChar char=""/>
              <a:tabLst>
                <a:tab pos="561340" algn="l"/>
              </a:tabLst>
            </a:pPr>
            <a:r>
              <a:rPr lang="zh-CN" altLang="en-US" sz="3000" spc="-50" dirty="0" smtClean="0">
                <a:latin typeface="Arial"/>
                <a:cs typeface="Arial"/>
              </a:rPr>
              <a:t>算法实现题</a:t>
            </a:r>
            <a:r>
              <a:rPr lang="en-US" altLang="zh-CN" sz="3000" spc="-50" dirty="0" smtClean="0">
                <a:latin typeface="Arial"/>
                <a:cs typeface="Arial"/>
              </a:rPr>
              <a:t>1</a:t>
            </a:r>
            <a:r>
              <a:rPr lang="zh-CN" altLang="en-US" sz="3000" spc="-50" dirty="0" smtClean="0">
                <a:latin typeface="Arial"/>
                <a:cs typeface="Arial"/>
              </a:rPr>
              <a:t>：</a:t>
            </a:r>
            <a:r>
              <a:rPr lang="en-US" altLang="zh-CN" sz="3000" spc="-50" dirty="0" smtClean="0">
                <a:latin typeface="Arial"/>
                <a:cs typeface="Arial"/>
              </a:rPr>
              <a:t>1-3</a:t>
            </a:r>
            <a:r>
              <a:rPr lang="en-US" altLang="zh-CN" spc="-50" dirty="0" smtClean="0">
                <a:latin typeface="Arial"/>
                <a:cs typeface="Arial"/>
              </a:rPr>
              <a:t>,1-4</a:t>
            </a:r>
            <a:endParaRPr sz="3000" dirty="0">
              <a:latin typeface="Arial"/>
              <a:cs typeface="Arial"/>
            </a:endParaRPr>
          </a:p>
          <a:p>
            <a:pPr marL="12700">
              <a:lnSpc>
                <a:spcPct val="100000"/>
              </a:lnSpc>
              <a:spcBef>
                <a:spcPts val="980"/>
              </a:spcBef>
            </a:pPr>
            <a:endParaRPr lang="en-US" sz="3000" spc="-5" dirty="0" smtClean="0">
              <a:solidFill>
                <a:srgbClr val="000066"/>
              </a:solidFill>
              <a:latin typeface="微软雅黑"/>
              <a:cs typeface="微软雅黑"/>
            </a:endParaRPr>
          </a:p>
          <a:p>
            <a:pPr marL="12700">
              <a:lnSpc>
                <a:spcPct val="100000"/>
              </a:lnSpc>
              <a:spcBef>
                <a:spcPts val="980"/>
              </a:spcBef>
            </a:pPr>
            <a:r>
              <a:rPr lang="en-US" sz="3000" spc="-5" dirty="0" smtClean="0">
                <a:solidFill>
                  <a:srgbClr val="000066"/>
                </a:solidFill>
                <a:latin typeface="微软雅黑"/>
                <a:cs typeface="微软雅黑"/>
              </a:rPr>
              <a:t>     </a:t>
            </a:r>
            <a:r>
              <a:rPr sz="3000" spc="-5" dirty="0" err="1" smtClean="0">
                <a:solidFill>
                  <a:srgbClr val="000066"/>
                </a:solidFill>
                <a:latin typeface="微软雅黑"/>
                <a:cs typeface="微软雅黑"/>
              </a:rPr>
              <a:t>下周</a:t>
            </a:r>
            <a:r>
              <a:rPr lang="zh-CN" altLang="en-US" sz="3000" spc="-5" dirty="0" smtClean="0">
                <a:solidFill>
                  <a:srgbClr val="000066"/>
                </a:solidFill>
                <a:latin typeface="微软雅黑"/>
                <a:cs typeface="微软雅黑"/>
              </a:rPr>
              <a:t>一</a:t>
            </a:r>
            <a:r>
              <a:rPr sz="3000" spc="-5" dirty="0" smtClean="0">
                <a:solidFill>
                  <a:srgbClr val="000066"/>
                </a:solidFill>
                <a:latin typeface="微软雅黑"/>
                <a:cs typeface="微软雅黑"/>
              </a:rPr>
              <a:t>前</a:t>
            </a:r>
            <a:r>
              <a:rPr lang="zh-CN" altLang="en-US" sz="3000" spc="-5" dirty="0" smtClean="0">
                <a:solidFill>
                  <a:srgbClr val="000066"/>
                </a:solidFill>
                <a:latin typeface="微软雅黑"/>
                <a:cs typeface="微软雅黑"/>
              </a:rPr>
              <a:t>在</a:t>
            </a:r>
            <a:r>
              <a:rPr lang="en-US" altLang="zh-CN" sz="3000" spc="-5" dirty="0" smtClean="0">
                <a:solidFill>
                  <a:srgbClr val="000066"/>
                </a:solidFill>
                <a:latin typeface="微软雅黑"/>
                <a:cs typeface="微软雅黑"/>
              </a:rPr>
              <a:t>canvas</a:t>
            </a:r>
            <a:r>
              <a:rPr lang="zh-CN" altLang="en-US" sz="3000" spc="-5" dirty="0" smtClean="0">
                <a:solidFill>
                  <a:srgbClr val="000066"/>
                </a:solidFill>
                <a:latin typeface="微软雅黑"/>
                <a:cs typeface="微软雅黑"/>
              </a:rPr>
              <a:t>提交</a:t>
            </a:r>
            <a:endParaRPr sz="3000" dirty="0">
              <a:latin typeface="微软雅黑"/>
              <a:cs typeface="微软雅黑"/>
            </a:endParaRPr>
          </a:p>
        </p:txBody>
      </p:sp>
    </p:spTree>
    <p:extLst>
      <p:ext uri="{BB962C8B-B14F-4D97-AF65-F5344CB8AC3E}">
        <p14:creationId xmlns:p14="http://schemas.microsoft.com/office/powerpoint/2010/main" val="997310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727" y="1187848"/>
            <a:ext cx="7150894" cy="4169964"/>
          </a:xfrm>
          <a:prstGeom prst="rect">
            <a:avLst/>
          </a:prstGeom>
        </p:spPr>
        <p:txBody>
          <a:bodyPr vert="horz" wrap="square" lIns="0" tIns="8930" rIns="0" bIns="0" rtlCol="0">
            <a:spAutoFit/>
          </a:bodyPr>
          <a:lstStyle/>
          <a:p>
            <a:pPr marL="8929">
              <a:spcBef>
                <a:spcPts val="70"/>
              </a:spcBef>
            </a:pPr>
            <a:r>
              <a:rPr sz="1687" dirty="0">
                <a:solidFill>
                  <a:srgbClr val="005493"/>
                </a:solidFill>
                <a:latin typeface="Lucida Sans"/>
                <a:cs typeface="Lucida Sans"/>
              </a:rPr>
              <a:t>Their</a:t>
            </a:r>
            <a:r>
              <a:rPr sz="1687" spc="-21" dirty="0">
                <a:solidFill>
                  <a:srgbClr val="005493"/>
                </a:solidFill>
                <a:latin typeface="Lucida Sans"/>
                <a:cs typeface="Lucida Sans"/>
              </a:rPr>
              <a:t> </a:t>
            </a:r>
            <a:r>
              <a:rPr sz="1687" dirty="0">
                <a:solidFill>
                  <a:srgbClr val="005493"/>
                </a:solidFill>
                <a:latin typeface="Lucida Sans"/>
                <a:cs typeface="Lucida Sans"/>
              </a:rPr>
              <a:t>impact</a:t>
            </a:r>
            <a:r>
              <a:rPr sz="1687" spc="-21" dirty="0">
                <a:solidFill>
                  <a:srgbClr val="005493"/>
                </a:solidFill>
                <a:latin typeface="Lucida Sans"/>
                <a:cs typeface="Lucida Sans"/>
              </a:rPr>
              <a:t> </a:t>
            </a:r>
            <a:r>
              <a:rPr sz="1687" dirty="0">
                <a:solidFill>
                  <a:srgbClr val="005493"/>
                </a:solidFill>
                <a:latin typeface="Lucida Sans"/>
                <a:cs typeface="Lucida Sans"/>
              </a:rPr>
              <a:t>is</a:t>
            </a:r>
            <a:r>
              <a:rPr sz="1687" spc="-21" dirty="0">
                <a:solidFill>
                  <a:srgbClr val="005493"/>
                </a:solidFill>
                <a:latin typeface="Lucida Sans"/>
                <a:cs typeface="Lucida Sans"/>
              </a:rPr>
              <a:t> </a:t>
            </a:r>
            <a:r>
              <a:rPr sz="1687" dirty="0">
                <a:solidFill>
                  <a:srgbClr val="005493"/>
                </a:solidFill>
                <a:latin typeface="Lucida Sans"/>
                <a:cs typeface="Lucida Sans"/>
              </a:rPr>
              <a:t>broad</a:t>
            </a:r>
            <a:r>
              <a:rPr sz="1687" spc="-18" dirty="0">
                <a:solidFill>
                  <a:srgbClr val="005493"/>
                </a:solidFill>
                <a:latin typeface="Lucida Sans"/>
                <a:cs typeface="Lucida Sans"/>
              </a:rPr>
              <a:t> </a:t>
            </a:r>
            <a:r>
              <a:rPr sz="1687" dirty="0">
                <a:solidFill>
                  <a:srgbClr val="005493"/>
                </a:solidFill>
                <a:latin typeface="Lucida Sans"/>
                <a:cs typeface="Lucida Sans"/>
              </a:rPr>
              <a:t>and</a:t>
            </a:r>
            <a:r>
              <a:rPr sz="1687" spc="-21" dirty="0">
                <a:solidFill>
                  <a:srgbClr val="005493"/>
                </a:solidFill>
                <a:latin typeface="Lucida Sans"/>
                <a:cs typeface="Lucida Sans"/>
              </a:rPr>
              <a:t> </a:t>
            </a:r>
            <a:r>
              <a:rPr sz="1687" spc="-39" dirty="0">
                <a:solidFill>
                  <a:srgbClr val="005493"/>
                </a:solidFill>
                <a:latin typeface="Lucida Sans"/>
                <a:cs typeface="Lucida Sans"/>
              </a:rPr>
              <a:t>far-</a:t>
            </a:r>
            <a:r>
              <a:rPr sz="1687" spc="-7" dirty="0">
                <a:solidFill>
                  <a:srgbClr val="005493"/>
                </a:solidFill>
                <a:latin typeface="Lucida Sans"/>
                <a:cs typeface="Lucida Sans"/>
              </a:rPr>
              <a:t>reaching.</a:t>
            </a:r>
            <a:endParaRPr sz="1687" dirty="0">
              <a:latin typeface="Lucida Sans"/>
              <a:cs typeface="Lucida Sans"/>
            </a:endParaRPr>
          </a:p>
          <a:p>
            <a:pPr marL="8929" marR="453166">
              <a:lnSpc>
                <a:spcPct val="159700"/>
              </a:lnSpc>
              <a:spcBef>
                <a:spcPts val="1336"/>
              </a:spcBef>
              <a:tabLst>
                <a:tab pos="955889" algn="l"/>
                <a:tab pos="1025985" algn="l"/>
              </a:tabLst>
            </a:pPr>
            <a:r>
              <a:rPr sz="1687" spc="-7" dirty="0">
                <a:solidFill>
                  <a:srgbClr val="005493"/>
                </a:solidFill>
                <a:latin typeface="Lucida Sans"/>
                <a:cs typeface="Lucida Sans"/>
              </a:rPr>
              <a:t>Internet.</a:t>
            </a:r>
            <a:r>
              <a:rPr sz="1687" dirty="0">
                <a:solidFill>
                  <a:srgbClr val="005493"/>
                </a:solidFill>
                <a:latin typeface="Lucida Sans"/>
                <a:cs typeface="Lucida Sans"/>
              </a:rPr>
              <a:t>		</a:t>
            </a:r>
            <a:r>
              <a:rPr sz="1687" u="sng" dirty="0">
                <a:latin typeface="Lucida Sans"/>
                <a:cs typeface="Lucida Sans"/>
              </a:rPr>
              <a:t>Web</a:t>
            </a:r>
            <a:r>
              <a:rPr sz="1687" u="sng" spc="-56" dirty="0">
                <a:latin typeface="Lucida Sans"/>
                <a:cs typeface="Lucida Sans"/>
              </a:rPr>
              <a:t> </a:t>
            </a:r>
            <a:r>
              <a:rPr sz="1687" u="sng" dirty="0">
                <a:latin typeface="Lucida Sans"/>
                <a:cs typeface="Lucida Sans"/>
              </a:rPr>
              <a:t>search</a:t>
            </a:r>
            <a:r>
              <a:rPr sz="1687" dirty="0">
                <a:latin typeface="Lucida Sans"/>
                <a:cs typeface="Lucida Sans"/>
              </a:rPr>
              <a:t>,</a:t>
            </a:r>
            <a:r>
              <a:rPr sz="1687" spc="-53" dirty="0">
                <a:latin typeface="Lucida Sans"/>
                <a:cs typeface="Lucida Sans"/>
              </a:rPr>
              <a:t> </a:t>
            </a:r>
            <a:r>
              <a:rPr sz="1687" dirty="0">
                <a:latin typeface="Lucida Sans"/>
                <a:cs typeface="Lucida Sans"/>
              </a:rPr>
              <a:t>packet</a:t>
            </a:r>
            <a:r>
              <a:rPr sz="1687" spc="-53" dirty="0">
                <a:latin typeface="Lucida Sans"/>
                <a:cs typeface="Lucida Sans"/>
              </a:rPr>
              <a:t> </a:t>
            </a:r>
            <a:r>
              <a:rPr sz="1687" dirty="0">
                <a:latin typeface="Lucida Sans"/>
                <a:cs typeface="Lucida Sans"/>
              </a:rPr>
              <a:t>routing,</a:t>
            </a:r>
            <a:r>
              <a:rPr sz="1687" spc="-53" dirty="0">
                <a:latin typeface="Lucida Sans"/>
                <a:cs typeface="Lucida Sans"/>
              </a:rPr>
              <a:t> </a:t>
            </a:r>
            <a:r>
              <a:rPr sz="1687" dirty="0">
                <a:latin typeface="Lucida Sans"/>
                <a:cs typeface="Lucida Sans"/>
              </a:rPr>
              <a:t>distributed</a:t>
            </a:r>
            <a:r>
              <a:rPr sz="1687" spc="-53" dirty="0">
                <a:latin typeface="Lucida Sans"/>
                <a:cs typeface="Lucida Sans"/>
              </a:rPr>
              <a:t> </a:t>
            </a:r>
            <a:r>
              <a:rPr sz="1687" dirty="0">
                <a:latin typeface="Lucida Sans"/>
                <a:cs typeface="Lucida Sans"/>
              </a:rPr>
              <a:t>file</a:t>
            </a:r>
            <a:r>
              <a:rPr sz="1687" spc="-53" dirty="0">
                <a:latin typeface="Lucida Sans"/>
                <a:cs typeface="Lucida Sans"/>
              </a:rPr>
              <a:t> </a:t>
            </a:r>
            <a:r>
              <a:rPr sz="1687" dirty="0">
                <a:latin typeface="Lucida Sans"/>
                <a:cs typeface="Lucida Sans"/>
              </a:rPr>
              <a:t>sharing,</a:t>
            </a:r>
            <a:r>
              <a:rPr sz="1687" spc="-53" dirty="0">
                <a:latin typeface="Lucida Sans"/>
                <a:cs typeface="Lucida Sans"/>
              </a:rPr>
              <a:t> </a:t>
            </a:r>
            <a:r>
              <a:rPr sz="1687" spc="-18" dirty="0">
                <a:latin typeface="Lucida Sans"/>
                <a:cs typeface="Lucida Sans"/>
              </a:rPr>
              <a:t>... </a:t>
            </a:r>
            <a:r>
              <a:rPr sz="1687" spc="-7" dirty="0">
                <a:solidFill>
                  <a:srgbClr val="005493"/>
                </a:solidFill>
                <a:latin typeface="Lucida Sans"/>
                <a:cs typeface="Lucida Sans"/>
              </a:rPr>
              <a:t>Biology.</a:t>
            </a:r>
            <a:r>
              <a:rPr sz="1687" dirty="0">
                <a:solidFill>
                  <a:srgbClr val="005493"/>
                </a:solidFill>
                <a:latin typeface="Lucida Sans"/>
                <a:cs typeface="Lucida Sans"/>
              </a:rPr>
              <a:t>	</a:t>
            </a:r>
            <a:r>
              <a:rPr sz="1687" dirty="0">
                <a:latin typeface="Lucida Sans"/>
                <a:cs typeface="Lucida Sans"/>
              </a:rPr>
              <a:t>Human</a:t>
            </a:r>
            <a:r>
              <a:rPr sz="1687" spc="-67" dirty="0">
                <a:latin typeface="Lucida Sans"/>
                <a:cs typeface="Lucida Sans"/>
              </a:rPr>
              <a:t> </a:t>
            </a:r>
            <a:r>
              <a:rPr sz="1687" dirty="0">
                <a:latin typeface="Lucida Sans"/>
                <a:cs typeface="Lucida Sans"/>
              </a:rPr>
              <a:t>genome</a:t>
            </a:r>
            <a:r>
              <a:rPr sz="1687" spc="-63" dirty="0">
                <a:latin typeface="Lucida Sans"/>
                <a:cs typeface="Lucida Sans"/>
              </a:rPr>
              <a:t> </a:t>
            </a:r>
            <a:r>
              <a:rPr sz="1687" dirty="0">
                <a:latin typeface="Lucida Sans"/>
                <a:cs typeface="Lucida Sans"/>
              </a:rPr>
              <a:t>project,</a:t>
            </a:r>
            <a:r>
              <a:rPr sz="1687" spc="-63" dirty="0">
                <a:latin typeface="Lucida Sans"/>
                <a:cs typeface="Lucida Sans"/>
              </a:rPr>
              <a:t> </a:t>
            </a:r>
            <a:r>
              <a:rPr sz="1687" dirty="0">
                <a:latin typeface="Lucida Sans"/>
                <a:cs typeface="Lucida Sans"/>
              </a:rPr>
              <a:t>protein</a:t>
            </a:r>
            <a:r>
              <a:rPr sz="1687" spc="-63" dirty="0">
                <a:latin typeface="Lucida Sans"/>
                <a:cs typeface="Lucida Sans"/>
              </a:rPr>
              <a:t> </a:t>
            </a:r>
            <a:r>
              <a:rPr sz="1687" dirty="0">
                <a:latin typeface="Lucida Sans"/>
                <a:cs typeface="Lucida Sans"/>
              </a:rPr>
              <a:t>folding,</a:t>
            </a:r>
            <a:r>
              <a:rPr sz="1687" spc="-63" dirty="0">
                <a:latin typeface="Lucida Sans"/>
                <a:cs typeface="Lucida Sans"/>
              </a:rPr>
              <a:t> </a:t>
            </a:r>
            <a:r>
              <a:rPr sz="1687" spc="-18" dirty="0">
                <a:latin typeface="Lucida Sans"/>
                <a:cs typeface="Lucida Sans"/>
              </a:rPr>
              <a:t>...</a:t>
            </a:r>
            <a:endParaRPr sz="1687" dirty="0">
              <a:latin typeface="Lucida Sans"/>
              <a:cs typeface="Lucida Sans"/>
            </a:endParaRPr>
          </a:p>
          <a:p>
            <a:pPr marL="8929" marR="924636">
              <a:lnSpc>
                <a:spcPct val="159700"/>
              </a:lnSpc>
              <a:tabLst>
                <a:tab pos="1020627" algn="l"/>
                <a:tab pos="1356371" algn="l"/>
                <a:tab pos="2204215" algn="l"/>
              </a:tabLst>
            </a:pPr>
            <a:r>
              <a:rPr sz="1687" spc="-7" dirty="0">
                <a:solidFill>
                  <a:srgbClr val="005493"/>
                </a:solidFill>
                <a:latin typeface="Lucida Sans"/>
                <a:cs typeface="Lucida Sans"/>
              </a:rPr>
              <a:t>Computers.</a:t>
            </a:r>
            <a:r>
              <a:rPr sz="1687" dirty="0">
                <a:solidFill>
                  <a:srgbClr val="005493"/>
                </a:solidFill>
                <a:latin typeface="Lucida Sans"/>
                <a:cs typeface="Lucida Sans"/>
              </a:rPr>
              <a:t>	</a:t>
            </a:r>
            <a:r>
              <a:rPr sz="1687" dirty="0">
                <a:latin typeface="Lucida Sans"/>
                <a:cs typeface="Lucida Sans"/>
              </a:rPr>
              <a:t>Circuit layout,</a:t>
            </a:r>
            <a:r>
              <a:rPr sz="1687" spc="4" dirty="0">
                <a:latin typeface="Lucida Sans"/>
                <a:cs typeface="Lucida Sans"/>
              </a:rPr>
              <a:t> </a:t>
            </a:r>
            <a:r>
              <a:rPr sz="1687" dirty="0">
                <a:latin typeface="Lucida Sans"/>
                <a:cs typeface="Lucida Sans"/>
              </a:rPr>
              <a:t>file</a:t>
            </a:r>
            <a:r>
              <a:rPr sz="1687" spc="4" dirty="0">
                <a:latin typeface="Lucida Sans"/>
                <a:cs typeface="Lucida Sans"/>
              </a:rPr>
              <a:t> </a:t>
            </a:r>
            <a:r>
              <a:rPr sz="1687" dirty="0">
                <a:latin typeface="Lucida Sans"/>
                <a:cs typeface="Lucida Sans"/>
              </a:rPr>
              <a:t>system,</a:t>
            </a:r>
            <a:r>
              <a:rPr sz="1687" spc="4" dirty="0">
                <a:latin typeface="Lucida Sans"/>
                <a:cs typeface="Lucida Sans"/>
              </a:rPr>
              <a:t> </a:t>
            </a:r>
            <a:r>
              <a:rPr sz="1687" dirty="0">
                <a:latin typeface="Lucida Sans"/>
                <a:cs typeface="Lucida Sans"/>
              </a:rPr>
              <a:t>compilers,</a:t>
            </a:r>
            <a:r>
              <a:rPr sz="1687" spc="4" dirty="0">
                <a:latin typeface="Lucida Sans"/>
                <a:cs typeface="Lucida Sans"/>
              </a:rPr>
              <a:t> </a:t>
            </a:r>
            <a:r>
              <a:rPr sz="1687" spc="-18" dirty="0">
                <a:latin typeface="Lucida Sans"/>
                <a:cs typeface="Lucida Sans"/>
              </a:rPr>
              <a:t>... </a:t>
            </a:r>
            <a:r>
              <a:rPr sz="1687" dirty="0">
                <a:solidFill>
                  <a:srgbClr val="005493"/>
                </a:solidFill>
                <a:latin typeface="Lucida Sans"/>
                <a:cs typeface="Lucida Sans"/>
              </a:rPr>
              <a:t>Computer</a:t>
            </a:r>
            <a:r>
              <a:rPr sz="1687" spc="-91" dirty="0">
                <a:solidFill>
                  <a:srgbClr val="005493"/>
                </a:solidFill>
                <a:latin typeface="Lucida Sans"/>
                <a:cs typeface="Lucida Sans"/>
              </a:rPr>
              <a:t> </a:t>
            </a:r>
            <a:r>
              <a:rPr sz="1687" spc="-7" dirty="0">
                <a:solidFill>
                  <a:srgbClr val="005493"/>
                </a:solidFill>
                <a:latin typeface="Lucida Sans"/>
                <a:cs typeface="Lucida Sans"/>
              </a:rPr>
              <a:t>graphics.</a:t>
            </a:r>
            <a:r>
              <a:rPr sz="1687" dirty="0">
                <a:solidFill>
                  <a:srgbClr val="005493"/>
                </a:solidFill>
                <a:latin typeface="Lucida Sans"/>
                <a:cs typeface="Lucida Sans"/>
              </a:rPr>
              <a:t>	</a:t>
            </a:r>
            <a:r>
              <a:rPr sz="1687" dirty="0">
                <a:latin typeface="Lucida Sans"/>
                <a:cs typeface="Lucida Sans"/>
              </a:rPr>
              <a:t>Movies,</a:t>
            </a:r>
            <a:r>
              <a:rPr sz="1687" spc="11" dirty="0">
                <a:latin typeface="Lucida Sans"/>
                <a:cs typeface="Lucida Sans"/>
              </a:rPr>
              <a:t> </a:t>
            </a:r>
            <a:r>
              <a:rPr sz="1687" dirty="0">
                <a:latin typeface="Lucida Sans"/>
                <a:cs typeface="Lucida Sans"/>
              </a:rPr>
              <a:t>video</a:t>
            </a:r>
            <a:r>
              <a:rPr sz="1687" spc="11" dirty="0">
                <a:latin typeface="Lucida Sans"/>
                <a:cs typeface="Lucida Sans"/>
              </a:rPr>
              <a:t> </a:t>
            </a:r>
            <a:r>
              <a:rPr sz="1687" dirty="0">
                <a:latin typeface="Lucida Sans"/>
                <a:cs typeface="Lucida Sans"/>
              </a:rPr>
              <a:t>games,</a:t>
            </a:r>
            <a:r>
              <a:rPr sz="1687" spc="11" dirty="0">
                <a:latin typeface="Lucida Sans"/>
                <a:cs typeface="Lucida Sans"/>
              </a:rPr>
              <a:t> </a:t>
            </a:r>
            <a:r>
              <a:rPr sz="1687" dirty="0">
                <a:latin typeface="Lucida Sans"/>
                <a:cs typeface="Lucida Sans"/>
              </a:rPr>
              <a:t>virtual</a:t>
            </a:r>
            <a:r>
              <a:rPr sz="1687" spc="11" dirty="0">
                <a:latin typeface="Lucida Sans"/>
                <a:cs typeface="Lucida Sans"/>
              </a:rPr>
              <a:t> </a:t>
            </a:r>
            <a:r>
              <a:rPr sz="1687" spc="-14" dirty="0">
                <a:latin typeface="Lucida Sans"/>
                <a:cs typeface="Lucida Sans"/>
              </a:rPr>
              <a:t>reality,</a:t>
            </a:r>
            <a:r>
              <a:rPr sz="1687" spc="14" dirty="0">
                <a:latin typeface="Lucida Sans"/>
                <a:cs typeface="Lucida Sans"/>
              </a:rPr>
              <a:t> </a:t>
            </a:r>
            <a:r>
              <a:rPr sz="1687" spc="-18" dirty="0">
                <a:latin typeface="Lucida Sans"/>
                <a:cs typeface="Lucida Sans"/>
              </a:rPr>
              <a:t>... </a:t>
            </a:r>
            <a:r>
              <a:rPr sz="1687" spc="-7" dirty="0">
                <a:solidFill>
                  <a:srgbClr val="005493"/>
                </a:solidFill>
                <a:latin typeface="Lucida Sans"/>
                <a:cs typeface="Lucida Sans"/>
              </a:rPr>
              <a:t>Security.</a:t>
            </a:r>
            <a:r>
              <a:rPr sz="1687" dirty="0">
                <a:solidFill>
                  <a:srgbClr val="005493"/>
                </a:solidFill>
                <a:latin typeface="Lucida Sans"/>
                <a:cs typeface="Lucida Sans"/>
              </a:rPr>
              <a:t>	</a:t>
            </a:r>
            <a:r>
              <a:rPr sz="1687" dirty="0">
                <a:latin typeface="Lucida Sans"/>
                <a:cs typeface="Lucida Sans"/>
              </a:rPr>
              <a:t>Cell</a:t>
            </a:r>
            <a:r>
              <a:rPr sz="1687" spc="-14" dirty="0">
                <a:latin typeface="Lucida Sans"/>
                <a:cs typeface="Lucida Sans"/>
              </a:rPr>
              <a:t> </a:t>
            </a:r>
            <a:r>
              <a:rPr sz="1687" dirty="0">
                <a:latin typeface="Lucida Sans"/>
                <a:cs typeface="Lucida Sans"/>
              </a:rPr>
              <a:t>phones</a:t>
            </a:r>
            <a:r>
              <a:rPr sz="1687" u="sng" dirty="0">
                <a:latin typeface="Lucida Sans"/>
                <a:cs typeface="Lucida Sans"/>
              </a:rPr>
              <a:t>,</a:t>
            </a:r>
            <a:r>
              <a:rPr sz="1687" u="sng" spc="-14" dirty="0">
                <a:latin typeface="Lucida Sans"/>
                <a:cs typeface="Lucida Sans"/>
              </a:rPr>
              <a:t> </a:t>
            </a:r>
            <a:r>
              <a:rPr sz="1687" u="sng" dirty="0">
                <a:latin typeface="Lucida Sans"/>
                <a:cs typeface="Lucida Sans"/>
              </a:rPr>
              <a:t>e-commerce</a:t>
            </a:r>
            <a:r>
              <a:rPr sz="1687" dirty="0">
                <a:latin typeface="Lucida Sans"/>
                <a:cs typeface="Lucida Sans"/>
              </a:rPr>
              <a:t>,</a:t>
            </a:r>
            <a:r>
              <a:rPr sz="1687" spc="-14" dirty="0">
                <a:latin typeface="Lucida Sans"/>
                <a:cs typeface="Lucida Sans"/>
              </a:rPr>
              <a:t> </a:t>
            </a:r>
            <a:r>
              <a:rPr sz="1687" dirty="0">
                <a:latin typeface="Lucida Sans"/>
                <a:cs typeface="Lucida Sans"/>
              </a:rPr>
              <a:t>voting</a:t>
            </a:r>
            <a:r>
              <a:rPr sz="1687" spc="-14" dirty="0">
                <a:latin typeface="Lucida Sans"/>
                <a:cs typeface="Lucida Sans"/>
              </a:rPr>
              <a:t> </a:t>
            </a:r>
            <a:r>
              <a:rPr sz="1687" dirty="0">
                <a:latin typeface="Lucida Sans"/>
                <a:cs typeface="Lucida Sans"/>
              </a:rPr>
              <a:t>machines,</a:t>
            </a:r>
            <a:r>
              <a:rPr sz="1687" spc="-11" dirty="0">
                <a:latin typeface="Lucida Sans"/>
                <a:cs typeface="Lucida Sans"/>
              </a:rPr>
              <a:t> </a:t>
            </a:r>
            <a:r>
              <a:rPr sz="1687" spc="-18" dirty="0">
                <a:latin typeface="Lucida Sans"/>
                <a:cs typeface="Lucida Sans"/>
              </a:rPr>
              <a:t>...</a:t>
            </a:r>
            <a:endParaRPr sz="1687" dirty="0">
              <a:latin typeface="Lucida Sans"/>
              <a:cs typeface="Lucida Sans"/>
            </a:endParaRPr>
          </a:p>
          <a:p>
            <a:pPr marL="8929">
              <a:spcBef>
                <a:spcPts val="1209"/>
              </a:spcBef>
              <a:tabLst>
                <a:tab pos="1367979" algn="l"/>
              </a:tabLst>
            </a:pPr>
            <a:r>
              <a:rPr sz="1687" spc="-7" dirty="0">
                <a:solidFill>
                  <a:srgbClr val="005493"/>
                </a:solidFill>
                <a:latin typeface="Lucida Sans"/>
                <a:cs typeface="Lucida Sans"/>
              </a:rPr>
              <a:t>Multimedia.</a:t>
            </a:r>
            <a:r>
              <a:rPr sz="1687" dirty="0">
                <a:solidFill>
                  <a:srgbClr val="005493"/>
                </a:solidFill>
                <a:latin typeface="Lucida Sans"/>
                <a:cs typeface="Lucida Sans"/>
              </a:rPr>
              <a:t>	</a:t>
            </a:r>
            <a:r>
              <a:rPr sz="1687" dirty="0">
                <a:latin typeface="Lucida Sans"/>
                <a:cs typeface="Lucida Sans"/>
              </a:rPr>
              <a:t>MP3,</a:t>
            </a:r>
            <a:r>
              <a:rPr sz="1687" spc="-11" dirty="0">
                <a:latin typeface="Lucida Sans"/>
                <a:cs typeface="Lucida Sans"/>
              </a:rPr>
              <a:t> </a:t>
            </a:r>
            <a:r>
              <a:rPr sz="1687" dirty="0">
                <a:latin typeface="Lucida Sans"/>
                <a:cs typeface="Lucida Sans"/>
              </a:rPr>
              <a:t>JPG,</a:t>
            </a:r>
            <a:r>
              <a:rPr sz="1687" spc="-7" dirty="0">
                <a:latin typeface="Lucida Sans"/>
                <a:cs typeface="Lucida Sans"/>
              </a:rPr>
              <a:t> </a:t>
            </a:r>
            <a:r>
              <a:rPr sz="1687" dirty="0">
                <a:latin typeface="Lucida Sans"/>
                <a:cs typeface="Lucida Sans"/>
              </a:rPr>
              <a:t>DivX,</a:t>
            </a:r>
            <a:r>
              <a:rPr sz="1687" spc="-7" dirty="0">
                <a:latin typeface="Lucida Sans"/>
                <a:cs typeface="Lucida Sans"/>
              </a:rPr>
              <a:t> </a:t>
            </a:r>
            <a:r>
              <a:rPr sz="1687" spc="-39" dirty="0">
                <a:latin typeface="Lucida Sans"/>
                <a:cs typeface="Lucida Sans"/>
              </a:rPr>
              <a:t>HDTV,</a:t>
            </a:r>
            <a:r>
              <a:rPr sz="1687" spc="-7" dirty="0">
                <a:latin typeface="Lucida Sans"/>
                <a:cs typeface="Lucida Sans"/>
              </a:rPr>
              <a:t> </a:t>
            </a:r>
            <a:r>
              <a:rPr sz="1687" dirty="0">
                <a:latin typeface="Lucida Sans"/>
                <a:cs typeface="Lucida Sans"/>
              </a:rPr>
              <a:t>face</a:t>
            </a:r>
            <a:r>
              <a:rPr sz="1687" spc="-7" dirty="0">
                <a:latin typeface="Lucida Sans"/>
                <a:cs typeface="Lucida Sans"/>
              </a:rPr>
              <a:t> </a:t>
            </a:r>
            <a:r>
              <a:rPr sz="1687" dirty="0">
                <a:latin typeface="Lucida Sans"/>
                <a:cs typeface="Lucida Sans"/>
              </a:rPr>
              <a:t>recognition,</a:t>
            </a:r>
            <a:r>
              <a:rPr sz="1687" spc="-7" dirty="0">
                <a:latin typeface="Lucida Sans"/>
                <a:cs typeface="Lucida Sans"/>
              </a:rPr>
              <a:t> </a:t>
            </a:r>
            <a:r>
              <a:rPr sz="1687" spc="-18" dirty="0">
                <a:latin typeface="Lucida Sans"/>
                <a:cs typeface="Lucida Sans"/>
              </a:rPr>
              <a:t>...</a:t>
            </a:r>
            <a:endParaRPr sz="1687" dirty="0">
              <a:latin typeface="Lucida Sans"/>
              <a:cs typeface="Lucida Sans"/>
            </a:endParaRPr>
          </a:p>
          <a:p>
            <a:pPr marL="8929" marR="3572">
              <a:lnSpc>
                <a:spcPct val="159700"/>
              </a:lnSpc>
              <a:tabLst>
                <a:tab pos="976427" algn="l"/>
                <a:tab pos="1846147" algn="l"/>
              </a:tabLst>
            </a:pPr>
            <a:r>
              <a:rPr sz="1687" dirty="0">
                <a:solidFill>
                  <a:srgbClr val="005493"/>
                </a:solidFill>
                <a:latin typeface="Lucida Sans"/>
                <a:cs typeface="Lucida Sans"/>
              </a:rPr>
              <a:t>Social</a:t>
            </a:r>
            <a:r>
              <a:rPr sz="1687" spc="-4" dirty="0">
                <a:solidFill>
                  <a:srgbClr val="005493"/>
                </a:solidFill>
                <a:latin typeface="Lucida Sans"/>
                <a:cs typeface="Lucida Sans"/>
              </a:rPr>
              <a:t> </a:t>
            </a:r>
            <a:r>
              <a:rPr sz="1687" spc="-7" dirty="0">
                <a:solidFill>
                  <a:srgbClr val="005493"/>
                </a:solidFill>
                <a:latin typeface="Lucida Sans"/>
                <a:cs typeface="Lucida Sans"/>
              </a:rPr>
              <a:t>networks.</a:t>
            </a:r>
            <a:r>
              <a:rPr sz="1687" dirty="0">
                <a:solidFill>
                  <a:srgbClr val="005493"/>
                </a:solidFill>
                <a:latin typeface="Lucida Sans"/>
                <a:cs typeface="Lucida Sans"/>
              </a:rPr>
              <a:t>	</a:t>
            </a:r>
            <a:r>
              <a:rPr sz="1687" u="sng" dirty="0">
                <a:latin typeface="Lucida Sans"/>
                <a:cs typeface="Lucida Sans"/>
              </a:rPr>
              <a:t>Recommendations</a:t>
            </a:r>
            <a:r>
              <a:rPr sz="1687" dirty="0">
                <a:latin typeface="Lucida Sans"/>
                <a:cs typeface="Lucida Sans"/>
              </a:rPr>
              <a:t>,</a:t>
            </a:r>
            <a:r>
              <a:rPr sz="1687" spc="4" dirty="0">
                <a:latin typeface="Lucida Sans"/>
                <a:cs typeface="Lucida Sans"/>
              </a:rPr>
              <a:t> </a:t>
            </a:r>
            <a:r>
              <a:rPr sz="1687" dirty="0">
                <a:latin typeface="Lucida Sans"/>
                <a:cs typeface="Lucida Sans"/>
              </a:rPr>
              <a:t>news</a:t>
            </a:r>
            <a:r>
              <a:rPr sz="1687" spc="4" dirty="0">
                <a:latin typeface="Lucida Sans"/>
                <a:cs typeface="Lucida Sans"/>
              </a:rPr>
              <a:t> </a:t>
            </a:r>
            <a:r>
              <a:rPr sz="1687" dirty="0">
                <a:latin typeface="Lucida Sans"/>
                <a:cs typeface="Lucida Sans"/>
              </a:rPr>
              <a:t>feeds,</a:t>
            </a:r>
            <a:r>
              <a:rPr sz="1687" spc="7" dirty="0">
                <a:latin typeface="Lucida Sans"/>
                <a:cs typeface="Lucida Sans"/>
              </a:rPr>
              <a:t> </a:t>
            </a:r>
            <a:r>
              <a:rPr sz="1687" dirty="0">
                <a:latin typeface="Lucida Sans"/>
                <a:cs typeface="Lucida Sans"/>
              </a:rPr>
              <a:t>advertisements,</a:t>
            </a:r>
            <a:r>
              <a:rPr sz="1687" spc="4" dirty="0">
                <a:latin typeface="Lucida Sans"/>
                <a:cs typeface="Lucida Sans"/>
              </a:rPr>
              <a:t> </a:t>
            </a:r>
            <a:r>
              <a:rPr sz="1687" spc="-18" dirty="0">
                <a:latin typeface="Lucida Sans"/>
                <a:cs typeface="Lucida Sans"/>
              </a:rPr>
              <a:t>... </a:t>
            </a:r>
            <a:r>
              <a:rPr sz="1687" spc="-7" dirty="0">
                <a:solidFill>
                  <a:srgbClr val="005493"/>
                </a:solidFill>
                <a:latin typeface="Lucida Sans"/>
                <a:cs typeface="Lucida Sans"/>
              </a:rPr>
              <a:t>Physics.</a:t>
            </a:r>
            <a:r>
              <a:rPr sz="1687" dirty="0">
                <a:solidFill>
                  <a:srgbClr val="005493"/>
                </a:solidFill>
                <a:latin typeface="Lucida Sans"/>
                <a:cs typeface="Lucida Sans"/>
              </a:rPr>
              <a:t>	</a:t>
            </a:r>
            <a:r>
              <a:rPr sz="1687" dirty="0">
                <a:latin typeface="Lucida Sans"/>
                <a:cs typeface="Lucida Sans"/>
              </a:rPr>
              <a:t>N-body</a:t>
            </a:r>
            <a:r>
              <a:rPr sz="1687" spc="-32" dirty="0">
                <a:latin typeface="Lucida Sans"/>
                <a:cs typeface="Lucida Sans"/>
              </a:rPr>
              <a:t> </a:t>
            </a:r>
            <a:r>
              <a:rPr sz="1687" dirty="0">
                <a:latin typeface="Lucida Sans"/>
                <a:cs typeface="Lucida Sans"/>
              </a:rPr>
              <a:t>simulation,</a:t>
            </a:r>
            <a:r>
              <a:rPr sz="1687" spc="-28" dirty="0">
                <a:latin typeface="Lucida Sans"/>
                <a:cs typeface="Lucida Sans"/>
              </a:rPr>
              <a:t> </a:t>
            </a:r>
            <a:r>
              <a:rPr sz="1687" dirty="0">
                <a:latin typeface="Lucida Sans"/>
                <a:cs typeface="Lucida Sans"/>
              </a:rPr>
              <a:t>particle</a:t>
            </a:r>
            <a:r>
              <a:rPr sz="1687" spc="-28" dirty="0">
                <a:latin typeface="Lucida Sans"/>
                <a:cs typeface="Lucida Sans"/>
              </a:rPr>
              <a:t> </a:t>
            </a:r>
            <a:r>
              <a:rPr sz="1687" dirty="0">
                <a:latin typeface="Lucida Sans"/>
                <a:cs typeface="Lucida Sans"/>
              </a:rPr>
              <a:t>collision</a:t>
            </a:r>
            <a:r>
              <a:rPr sz="1687" spc="-28" dirty="0">
                <a:latin typeface="Lucida Sans"/>
                <a:cs typeface="Lucida Sans"/>
              </a:rPr>
              <a:t> </a:t>
            </a:r>
            <a:r>
              <a:rPr sz="1687" dirty="0">
                <a:latin typeface="Lucida Sans"/>
                <a:cs typeface="Lucida Sans"/>
              </a:rPr>
              <a:t>simulation,</a:t>
            </a:r>
            <a:r>
              <a:rPr sz="1687" spc="-28" dirty="0">
                <a:latin typeface="Lucida Sans"/>
                <a:cs typeface="Lucida Sans"/>
              </a:rPr>
              <a:t> </a:t>
            </a:r>
            <a:r>
              <a:rPr sz="1687" spc="-18" dirty="0">
                <a:latin typeface="Lucida Sans"/>
                <a:cs typeface="Lucida Sans"/>
              </a:rPr>
              <a:t>...</a:t>
            </a:r>
            <a:endParaRPr sz="1687" dirty="0">
              <a:latin typeface="Lucida Sans"/>
              <a:cs typeface="Lucida Sans"/>
            </a:endParaRPr>
          </a:p>
          <a:p>
            <a:pPr marL="279489">
              <a:spcBef>
                <a:spcPts val="1209"/>
              </a:spcBef>
            </a:pPr>
            <a:r>
              <a:rPr sz="1687" spc="-650" dirty="0">
                <a:latin typeface="Lucida Sans Unicode"/>
                <a:cs typeface="Lucida Sans Unicode"/>
              </a:rPr>
              <a:t>⋮</a:t>
            </a:r>
            <a:endParaRPr sz="1687" dirty="0">
              <a:latin typeface="Lucida Sans Unicode"/>
              <a:cs typeface="Lucida Sans Unicode"/>
            </a:endParaRPr>
          </a:p>
        </p:txBody>
      </p:sp>
      <p:sp>
        <p:nvSpPr>
          <p:cNvPr id="3" name="object 3"/>
          <p:cNvSpPr txBox="1">
            <a:spLocks noGrp="1"/>
          </p:cNvSpPr>
          <p:nvPr>
            <p:ph type="title"/>
          </p:nvPr>
        </p:nvSpPr>
        <p:spPr>
          <a:xfrm>
            <a:off x="513754" y="195338"/>
            <a:ext cx="5786438" cy="907821"/>
          </a:xfrm>
          <a:prstGeom prst="rect">
            <a:avLst/>
          </a:prstGeom>
        </p:spPr>
        <p:txBody>
          <a:bodyPr vert="horz" wrap="square" lIns="0" tIns="258961" rIns="0" bIns="0" numCol="1" rtlCol="0" anchor="t" anchorCtr="0" compatLnSpc="1">
            <a:prstTxWarp prst="textNoShape">
              <a:avLst/>
            </a:prstTxWarp>
            <a:spAutoFit/>
          </a:bodyPr>
          <a:lstStyle/>
          <a:p>
            <a:pPr marL="8929">
              <a:spcBef>
                <a:spcPts val="70"/>
              </a:spcBef>
            </a:pPr>
            <a:r>
              <a:rPr spc="109" dirty="0"/>
              <a:t>Why</a:t>
            </a:r>
            <a:r>
              <a:rPr spc="-49" dirty="0"/>
              <a:t> </a:t>
            </a:r>
            <a:r>
              <a:rPr dirty="0"/>
              <a:t>study</a:t>
            </a:r>
            <a:r>
              <a:rPr spc="-49" dirty="0"/>
              <a:t> </a:t>
            </a:r>
            <a:r>
              <a:rPr spc="-7" dirty="0"/>
              <a:t>algorithms?</a:t>
            </a:r>
          </a:p>
        </p:txBody>
      </p:sp>
      <p:pic>
        <p:nvPicPr>
          <p:cNvPr id="4" name="object 4"/>
          <p:cNvPicPr/>
          <p:nvPr/>
        </p:nvPicPr>
        <p:blipFill>
          <a:blip r:embed="rId2" cstate="print"/>
          <a:stretch>
            <a:fillRect/>
          </a:stretch>
        </p:blipFill>
        <p:spPr>
          <a:xfrm>
            <a:off x="3214688" y="5338613"/>
            <a:ext cx="794742" cy="1357647"/>
          </a:xfrm>
          <a:prstGeom prst="rect">
            <a:avLst/>
          </a:prstGeom>
        </p:spPr>
      </p:pic>
      <p:pic>
        <p:nvPicPr>
          <p:cNvPr id="5" name="object 5"/>
          <p:cNvPicPr/>
          <p:nvPr/>
        </p:nvPicPr>
        <p:blipFill>
          <a:blip r:embed="rId3" cstate="print"/>
          <a:stretch>
            <a:fillRect/>
          </a:stretch>
        </p:blipFill>
        <p:spPr>
          <a:xfrm>
            <a:off x="4125516" y="5339953"/>
            <a:ext cx="1446609" cy="1285875"/>
          </a:xfrm>
          <a:prstGeom prst="rect">
            <a:avLst/>
          </a:prstGeom>
        </p:spPr>
      </p:pic>
      <p:pic>
        <p:nvPicPr>
          <p:cNvPr id="6" name="object 6"/>
          <p:cNvPicPr/>
          <p:nvPr/>
        </p:nvPicPr>
        <p:blipFill>
          <a:blip r:embed="rId4" cstate="print"/>
          <a:stretch>
            <a:fillRect/>
          </a:stretch>
        </p:blipFill>
        <p:spPr>
          <a:xfrm>
            <a:off x="5688211" y="5357813"/>
            <a:ext cx="1723430" cy="1285875"/>
          </a:xfrm>
          <a:prstGeom prst="rect">
            <a:avLst/>
          </a:prstGeom>
        </p:spPr>
      </p:pic>
      <p:pic>
        <p:nvPicPr>
          <p:cNvPr id="7" name="object 7"/>
          <p:cNvPicPr/>
          <p:nvPr/>
        </p:nvPicPr>
        <p:blipFill>
          <a:blip r:embed="rId5" cstate="print"/>
          <a:stretch>
            <a:fillRect/>
          </a:stretch>
        </p:blipFill>
        <p:spPr>
          <a:xfrm>
            <a:off x="1980162" y="5311513"/>
            <a:ext cx="1116954" cy="1330523"/>
          </a:xfrm>
          <a:prstGeom prst="rect">
            <a:avLst/>
          </a:prstGeom>
        </p:spPr>
      </p:pic>
      <p:pic>
        <p:nvPicPr>
          <p:cNvPr id="8" name="object 8"/>
          <p:cNvPicPr/>
          <p:nvPr/>
        </p:nvPicPr>
        <p:blipFill>
          <a:blip r:embed="rId6" cstate="print"/>
          <a:stretch>
            <a:fillRect/>
          </a:stretch>
        </p:blipFill>
        <p:spPr>
          <a:xfrm>
            <a:off x="2578779" y="5262473"/>
            <a:ext cx="42957" cy="2220"/>
          </a:xfrm>
          <a:prstGeom prst="rect">
            <a:avLst/>
          </a:prstGeom>
        </p:spPr>
      </p:pic>
      <p:pic>
        <p:nvPicPr>
          <p:cNvPr id="9" name="object 9"/>
          <p:cNvPicPr/>
          <p:nvPr/>
        </p:nvPicPr>
        <p:blipFill>
          <a:blip r:embed="rId7" cstate="print"/>
          <a:stretch>
            <a:fillRect/>
          </a:stretch>
        </p:blipFill>
        <p:spPr>
          <a:xfrm>
            <a:off x="7527727" y="5357812"/>
            <a:ext cx="1100708" cy="1268016"/>
          </a:xfrm>
          <a:prstGeom prst="rect">
            <a:avLst/>
          </a:prstGeom>
        </p:spPr>
      </p:pic>
      <p:pic>
        <p:nvPicPr>
          <p:cNvPr id="10" name="object 10"/>
          <p:cNvPicPr/>
          <p:nvPr/>
        </p:nvPicPr>
        <p:blipFill>
          <a:blip r:embed="rId8" cstate="print"/>
          <a:stretch>
            <a:fillRect/>
          </a:stretch>
        </p:blipFill>
        <p:spPr>
          <a:xfrm>
            <a:off x="669727" y="5331023"/>
            <a:ext cx="1196578" cy="1294805"/>
          </a:xfrm>
          <a:prstGeom prst="rect">
            <a:avLst/>
          </a:prstGeom>
        </p:spPr>
      </p:pic>
    </p:spTree>
    <p:extLst>
      <p:ext uri="{BB962C8B-B14F-4D97-AF65-F5344CB8AC3E}">
        <p14:creationId xmlns:p14="http://schemas.microsoft.com/office/powerpoint/2010/main" val="4628634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2.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00"/>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kumimoji="0" lang="en-US" sz="3000" b="0" i="0" u="none" strike="noStrike" cap="none" normalizeH="0" baseline="0" smtClean="0">
            <a:ln>
              <a:noFill/>
            </a:ln>
            <a:solidFill>
              <a:srgbClr val="000066"/>
            </a:solidFill>
            <a:effectLst/>
            <a:latin typeface="Arial" charset="0"/>
            <a:ea typeface="楷体_GB2312" pitchFamily="49" charset="-122"/>
            <a:cs typeface="Times New Roman" pitchFamily="18" charset="0"/>
          </a:defRPr>
        </a:defPPr>
      </a:lstStyle>
    </a:spDef>
    <a:lnDef>
      <a:spPr bwMode="auto">
        <a:xfrm>
          <a:off x="0" y="0"/>
          <a:ext cx="1" cy="1"/>
        </a:xfrm>
        <a:custGeom>
          <a:avLst/>
          <a:gdLst/>
          <a:ahLst/>
          <a:cxnLst/>
          <a:rect l="0" t="0" r="0" b="0"/>
          <a:pathLst/>
        </a:custGeom>
        <a:solidFill>
          <a:srgbClr val="FF0000"/>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kumimoji="0" lang="en-US" sz="3000" b="0" i="0" u="none" strike="noStrike" cap="none" normalizeH="0" baseline="0" smtClean="0">
            <a:ln>
              <a:noFill/>
            </a:ln>
            <a:solidFill>
              <a:srgbClr val="000066"/>
            </a:solidFill>
            <a:effectLst/>
            <a:latin typeface="Arial" charset="0"/>
            <a:ea typeface="楷体_GB2312" pitchFamily="49" charset="-122"/>
            <a:cs typeface="Times New Roman" pitchFamily="18"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13951</TotalTime>
  <Words>6275</Words>
  <Application>Microsoft Office PowerPoint</Application>
  <PresentationFormat>全屏显示(4:3)</PresentationFormat>
  <Paragraphs>823</Paragraphs>
  <Slides>85</Slides>
  <Notes>25</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111" baseType="lpstr">
      <vt:lpstr>Mangal</vt:lpstr>
      <vt:lpstr>MS PGothic</vt:lpstr>
      <vt:lpstr>楷体</vt:lpstr>
      <vt:lpstr>楷体_GB2312</vt:lpstr>
      <vt:lpstr>宋体</vt:lpstr>
      <vt:lpstr>Arial</vt:lpstr>
      <vt:lpstr>Arial</vt:lpstr>
      <vt:lpstr>Book Antiqua</vt:lpstr>
      <vt:lpstr>Bookman Old Style</vt:lpstr>
      <vt:lpstr>Calibri</vt:lpstr>
      <vt:lpstr>Cambria Math</vt:lpstr>
      <vt:lpstr>Century Gothic</vt:lpstr>
      <vt:lpstr>Courier New</vt:lpstr>
      <vt:lpstr>Garamond</vt:lpstr>
      <vt:lpstr>Lucida Sans</vt:lpstr>
      <vt:lpstr>Lucida Sans Typewriter</vt:lpstr>
      <vt:lpstr>Lucida Sans Unicode</vt:lpstr>
      <vt:lpstr>Symbol</vt:lpstr>
      <vt:lpstr>Tahoma</vt:lpstr>
      <vt:lpstr>Times New Roman</vt:lpstr>
      <vt:lpstr>Wingdings</vt:lpstr>
      <vt:lpstr>黑体</vt:lpstr>
      <vt:lpstr>微软雅黑</vt:lpstr>
      <vt:lpstr>Edge</vt:lpstr>
      <vt:lpstr>公式</vt:lpstr>
      <vt:lpstr>Equation</vt:lpstr>
      <vt:lpstr>                                   王俊丽 junliwang@tongji.edu.cn  </vt:lpstr>
      <vt:lpstr>1、 算法概述 </vt:lpstr>
      <vt:lpstr>1、 算法概述 </vt:lpstr>
      <vt:lpstr>Why study algorithms?</vt:lpstr>
      <vt:lpstr>Why study algorithms?</vt:lpstr>
      <vt:lpstr>Some algorithmic successes</vt:lpstr>
      <vt:lpstr>Why study algorithms?</vt:lpstr>
      <vt:lpstr>Why study algorithms?</vt:lpstr>
      <vt:lpstr>Why study algorithms?</vt:lpstr>
      <vt:lpstr>Why study algorithms?</vt:lpstr>
      <vt:lpstr>Why study algorithms?</vt:lpstr>
      <vt:lpstr>1、 算法概述 </vt:lpstr>
      <vt:lpstr>课程目标</vt:lpstr>
      <vt:lpstr>教材</vt:lpstr>
      <vt:lpstr>参考教材</vt:lpstr>
      <vt:lpstr>PowerPoint 演示文稿</vt:lpstr>
      <vt:lpstr>Roadmap</vt:lpstr>
      <vt:lpstr>课程考核</vt:lpstr>
      <vt:lpstr>作业要求</vt:lpstr>
      <vt:lpstr>伪代码示例（插入排序）</vt:lpstr>
      <vt:lpstr>伪代码示例（选择排序）</vt:lpstr>
      <vt:lpstr>1、 算法概述 </vt:lpstr>
      <vt:lpstr>学习要点: </vt:lpstr>
      <vt:lpstr>1.1 算法(Algorithm)</vt:lpstr>
      <vt:lpstr>1.1 算法(Algorithm)</vt:lpstr>
      <vt:lpstr>算法(Algorithm)</vt:lpstr>
      <vt:lpstr>算法(Algorithm)</vt:lpstr>
      <vt:lpstr>1.1 算法(Algorithm)</vt:lpstr>
      <vt:lpstr>算法(Algorithm)</vt:lpstr>
      <vt:lpstr>1.1 程序(Program)</vt:lpstr>
      <vt:lpstr>1、 算法概述 </vt:lpstr>
      <vt:lpstr>Integer Multiplication</vt:lpstr>
      <vt:lpstr>Integer Multiplication</vt:lpstr>
      <vt:lpstr>Integer Multiplication</vt:lpstr>
      <vt:lpstr>Implemented  on a laptop</vt:lpstr>
      <vt:lpstr>Implemented by hand</vt:lpstr>
      <vt:lpstr>Why is big-Oh notation meaningful?</vt:lpstr>
      <vt:lpstr>Let n get bigger…</vt:lpstr>
      <vt:lpstr>Can we do better?</vt:lpstr>
      <vt:lpstr>PowerPoint 演示文稿</vt:lpstr>
      <vt:lpstr>1.2 算法的时间复杂性</vt:lpstr>
      <vt:lpstr>算法分析方法</vt:lpstr>
      <vt:lpstr>PowerPoint 演示文稿</vt:lpstr>
      <vt:lpstr>PowerPoint 演示文稿</vt:lpstr>
      <vt:lpstr>PowerPoint 演示文稿</vt:lpstr>
      <vt:lpstr>渐近分析的记号 O, W, Q, o, w</vt:lpstr>
      <vt:lpstr>渐近分析记号在等式和不等式中的意义</vt:lpstr>
      <vt:lpstr>PowerPoint 演示文稿</vt:lpstr>
      <vt:lpstr>PowerPoint 演示文稿</vt:lpstr>
      <vt:lpstr>Q, O, W之间的关系</vt:lpstr>
      <vt:lpstr>Big-O, Q, W实例</vt:lpstr>
      <vt:lpstr>PowerPoint 演示文稿</vt:lpstr>
      <vt:lpstr>渐近分析中函数比较</vt:lpstr>
      <vt:lpstr>渐近分析中函数比较</vt:lpstr>
      <vt:lpstr>渐近分析记号的若干性质</vt:lpstr>
      <vt:lpstr>PowerPoint 演示文稿</vt:lpstr>
      <vt:lpstr>PowerPoint 演示文稿</vt:lpstr>
      <vt:lpstr>PowerPoint 演示文稿</vt:lpstr>
      <vt:lpstr>PowerPoint 演示文稿</vt:lpstr>
      <vt:lpstr>用C++描述算法</vt:lpstr>
      <vt:lpstr>分析代码</vt:lpstr>
      <vt:lpstr>算法分析的基本法则</vt:lpstr>
      <vt:lpstr>嵌套循环</vt:lpstr>
      <vt:lpstr>嵌套循环</vt:lpstr>
      <vt:lpstr>插入排序（Insertion Sort）</vt:lpstr>
      <vt:lpstr>PowerPoint 演示文稿</vt:lpstr>
      <vt:lpstr>PowerPoint 演示文稿</vt:lpstr>
      <vt:lpstr>最优算法</vt:lpstr>
      <vt:lpstr>算法分析中常见的复杂性函数</vt:lpstr>
      <vt:lpstr>算法渐近复杂性分析中常用函数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算法概述 </vt:lpstr>
      <vt:lpstr>NP完全性理论</vt:lpstr>
      <vt:lpstr>NP完全性理论</vt:lpstr>
      <vt:lpstr>PowerPoint 演示文稿</vt:lpstr>
      <vt:lpstr>回顾</vt:lpstr>
      <vt:lpstr>回顾</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动态规划</dc:title>
  <dc:creator>wang</dc:creator>
  <cp:lastModifiedBy>WJL</cp:lastModifiedBy>
  <cp:revision>385</cp:revision>
  <cp:lastPrinted>2013-04-09T01:39:03Z</cp:lastPrinted>
  <dcterms:created xsi:type="dcterms:W3CDTF">2003-05-27T06:14:28Z</dcterms:created>
  <dcterms:modified xsi:type="dcterms:W3CDTF">2024-02-25T15:22:01Z</dcterms:modified>
</cp:coreProperties>
</file>